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23" r:id="rId10"/>
    <p:sldId id="324" r:id="rId11"/>
    <p:sldId id="307" r:id="rId12"/>
    <p:sldId id="308" r:id="rId13"/>
    <p:sldId id="309" r:id="rId14"/>
    <p:sldId id="310" r:id="rId15"/>
    <p:sldId id="311" r:id="rId16"/>
    <p:sldId id="312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29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6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563801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67913" y="1209335"/>
            <a:ext cx="10707843" cy="113729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 At higher levels of output average total cost curve and average variable cost curve come closer because :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90415" y="4457896"/>
            <a:ext cx="9593450" cy="94030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Average fixed cost accounts for relatively smaller percentage of average total cost</a:t>
            </a:r>
            <a:r>
              <a:rPr lang="en-US" b="1" dirty="0"/>
              <a:t>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2073" y="2571266"/>
            <a:ext cx="9201955" cy="857735"/>
          </a:xfrm>
          <a:prstGeom prst="roundRect">
            <a:avLst>
              <a:gd name="adj" fmla="val 361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Average fixed cost remains constant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90415" y="5490580"/>
            <a:ext cx="9593450" cy="975708"/>
          </a:xfrm>
          <a:prstGeom prst="roundRect">
            <a:avLst>
              <a:gd name="adj" fmla="val 3146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Average variable cost accounts for relatively smaller percentage of average total cost</a:t>
            </a:r>
            <a:r>
              <a:rPr lang="en-US" sz="2000" dirty="0">
                <a:latin typeface="Arial Rounded MT Bold" panose="020F0704030504030204" pitchFamily="34" charset="0"/>
              </a:rPr>
              <a:t>. </a:t>
            </a:r>
            <a:endParaRPr lang="en-US" sz="20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90414" y="3531872"/>
            <a:ext cx="9313608" cy="82315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Average variable cost remains constant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214CC-45A2-C396-EE59-F0221EDC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19DD065-DAFE-8D5F-4920-D5ACA6C64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322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3BE7E78-832F-C6E5-25B2-03A8734280A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CCBF1F-F826-B4B7-A7DF-4B74B83D3B2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5FCE9-E926-2006-7964-B9971C688B5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EBFE2E-1415-4B14-9ABC-1B08A134E40C}"/>
              </a:ext>
            </a:extLst>
          </p:cNvPr>
          <p:cNvSpPr/>
          <p:nvPr/>
        </p:nvSpPr>
        <p:spPr>
          <a:xfrm>
            <a:off x="704850" y="1250281"/>
            <a:ext cx="10877550" cy="159827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Q10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Diminishing Marginal returns start to occur between units :?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1A473D-ABF9-9342-0CB9-281A18FAE54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57D825-904F-5365-EBDA-6670968C4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5D42CC9-4257-C2C0-3A32-4435A80C9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8E0DF1-A8A3-F13F-F580-C8B2C4EC313B}"/>
              </a:ext>
            </a:extLst>
          </p:cNvPr>
          <p:cNvSpPr/>
          <p:nvPr/>
        </p:nvSpPr>
        <p:spPr>
          <a:xfrm>
            <a:off x="1036061" y="3340927"/>
            <a:ext cx="2490697" cy="7988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2 and 3</a:t>
            </a:r>
            <a:endParaRPr lang="en-US" sz="24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28C78B-A7D6-7E90-334B-7CC684FC88FD}"/>
              </a:ext>
            </a:extLst>
          </p:cNvPr>
          <p:cNvSpPr/>
          <p:nvPr/>
        </p:nvSpPr>
        <p:spPr>
          <a:xfrm>
            <a:off x="6143625" y="3340926"/>
            <a:ext cx="2490698" cy="7893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1 and 2</a:t>
            </a:r>
            <a:endParaRPr lang="en-US" sz="24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5229DF-40FA-5AE5-7D4E-5C73FE24F22C}"/>
              </a:ext>
            </a:extLst>
          </p:cNvPr>
          <p:cNvSpPr/>
          <p:nvPr/>
        </p:nvSpPr>
        <p:spPr>
          <a:xfrm>
            <a:off x="1036060" y="4308472"/>
            <a:ext cx="2490697" cy="7988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3 and 4</a:t>
            </a:r>
            <a:endParaRPr lang="en-US" sz="24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F9924EB-C375-122A-B1B8-8A338D8012B0}"/>
              </a:ext>
            </a:extLst>
          </p:cNvPr>
          <p:cNvSpPr/>
          <p:nvPr/>
        </p:nvSpPr>
        <p:spPr>
          <a:xfrm>
            <a:off x="6143625" y="4432515"/>
            <a:ext cx="2426676" cy="5579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 4 and 5</a:t>
            </a:r>
            <a:endParaRPr lang="en-US" sz="24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FD88A3-9346-5493-A2D8-1A3065DE67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24ADA-9E2A-EFEB-D079-1DEF7BA41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01FEA0-42ED-D894-E72E-AB4DC2922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DB6B10-A085-D938-F785-E8065667417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A58732-4585-138F-5D0B-F08D954F469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CFC09A-E1C7-0F22-5033-33D73E6D658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91FDBE-5AA3-4D31-1ED5-69B09A8B910F}"/>
              </a:ext>
            </a:extLst>
          </p:cNvPr>
          <p:cNvSpPr/>
          <p:nvPr/>
        </p:nvSpPr>
        <p:spPr>
          <a:xfrm>
            <a:off x="704850" y="1113188"/>
            <a:ext cx="10877550" cy="275064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Q11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Suppose that a sole proprietor is earning total revenue of Rs, 1,20,000/- and is incurring explicit cost of Rs. 95,000 /- . If the owner could work for another company for Rs. 30,000/- a year , which of the following statement is false ?[May-25]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B5F51-A288-095B-3F41-72D8401C492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2DCAA7C-CE43-FF80-8B77-B93E12696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5D443D5-5A4D-926A-8AC0-46EFC1519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33330C-10F8-61A0-CD3E-807FFE4EF751}"/>
              </a:ext>
            </a:extLst>
          </p:cNvPr>
          <p:cNvSpPr/>
          <p:nvPr/>
        </p:nvSpPr>
        <p:spPr>
          <a:xfrm>
            <a:off x="1193369" y="3863829"/>
            <a:ext cx="9531458" cy="6329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firm is having accounting profit of Rs. 25,000/-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DF517-7179-E5C3-3807-720C8113C5C0}"/>
              </a:ext>
            </a:extLst>
          </p:cNvPr>
          <p:cNvSpPr/>
          <p:nvPr/>
        </p:nvSpPr>
        <p:spPr>
          <a:xfrm>
            <a:off x="1193369" y="4688796"/>
            <a:ext cx="9794927" cy="4230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firm incurred an economic loss of Rs. 5,000/-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52E351-AB92-25B4-231F-F134DF2C953E}"/>
              </a:ext>
            </a:extLst>
          </p:cNvPr>
          <p:cNvSpPr/>
          <p:nvPr/>
        </p:nvSpPr>
        <p:spPr>
          <a:xfrm>
            <a:off x="1193369" y="5234636"/>
            <a:ext cx="7687160" cy="4230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Total economic costs are Rs. 30,000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B5CB54-857F-A327-4B83-3735060E6863}"/>
              </a:ext>
            </a:extLst>
          </p:cNvPr>
          <p:cNvSpPr/>
          <p:nvPr/>
        </p:nvSpPr>
        <p:spPr>
          <a:xfrm>
            <a:off x="1193369" y="5744813"/>
            <a:ext cx="7687160" cy="8389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</a:t>
            </a:r>
            <a:r>
              <a:rPr lang="en-IN" sz="2800" dirty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total accounting costs are Rs. 95,000</a:t>
            </a:r>
            <a:r>
              <a:rPr lang="en-US" sz="2800" dirty="0">
                <a:solidFill>
                  <a:srgbClr val="7030A0"/>
                </a:solidFill>
              </a:rPr>
              <a:t>/-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B03C93-1557-F70F-BBF4-7654464CB0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4FC0-98FC-57AD-5B08-BB9A40980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2D4EE22-DBF6-9C31-205D-1AD67F4411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FD7C9C-3DBC-DE28-0E27-AD5D2FC9B88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1F6E8C-AB6D-59A5-5B94-AEB1BDB62EC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423151-F359-4DF4-B178-11F4CA597F1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D9E0C64-165C-7000-0AA0-994421FCA292}"/>
              </a:ext>
            </a:extLst>
          </p:cNvPr>
          <p:cNvSpPr/>
          <p:nvPr/>
        </p:nvSpPr>
        <p:spPr>
          <a:xfrm>
            <a:off x="704850" y="1250280"/>
            <a:ext cx="10877550" cy="217871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2060"/>
                </a:solidFill>
                <a:latin typeface="Arial Rounded MT Bold" panose="020F0704030504030204" pitchFamily="34" charset="0"/>
              </a:rPr>
              <a:t>Q12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Use the following data to answer question 1</a:t>
            </a:r>
            <a:r>
              <a:rPr lang="en-US" dirty="0">
                <a:solidFill>
                  <a:srgbClr val="002060"/>
                </a:solidFill>
                <a:latin typeface="Arial Rounded MT Bold" panose="020F0704030504030204" pitchFamily="34" charset="0"/>
              </a:rPr>
              <a:t>4 </a:t>
            </a:r>
          </a:p>
          <a:p>
            <a:pPr algn="just"/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What is the average variable cost when 20 units are produced ?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206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3053BE-217B-15E5-810A-730811985B31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18A7659-2737-827E-DEC6-7504BF6D6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FEAF02A-D05D-4C54-3B2A-A807C2C43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1E7262F-DE51-EAFA-3F2E-5DF389B61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223025"/>
              </p:ext>
            </p:extLst>
          </p:nvPr>
        </p:nvGraphicFramePr>
        <p:xfrm>
          <a:off x="945397" y="1773093"/>
          <a:ext cx="10058400" cy="985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518311338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08195737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158983586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459277316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79927187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823572338"/>
                    </a:ext>
                  </a:extLst>
                </a:gridCol>
              </a:tblGrid>
              <a:tr h="321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Quantity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3618740"/>
                  </a:ext>
                </a:extLst>
              </a:tr>
              <a:tr h="663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Total cost (in Rs.)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220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320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410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510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908370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5562EEC-C514-D219-A444-FE566B1F65CD}"/>
              </a:ext>
            </a:extLst>
          </p:cNvPr>
          <p:cNvSpPr/>
          <p:nvPr/>
        </p:nvSpPr>
        <p:spPr>
          <a:xfrm>
            <a:off x="1332852" y="3707195"/>
            <a:ext cx="2479729" cy="647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10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7EA59E-C317-71A4-E7C7-614B45904EB9}"/>
              </a:ext>
            </a:extLst>
          </p:cNvPr>
          <p:cNvSpPr/>
          <p:nvPr/>
        </p:nvSpPr>
        <p:spPr>
          <a:xfrm>
            <a:off x="5301921" y="3668451"/>
            <a:ext cx="2199259" cy="6865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5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96DA0A-811C-8212-45EB-85AFF36CA818}"/>
              </a:ext>
            </a:extLst>
          </p:cNvPr>
          <p:cNvSpPr/>
          <p:nvPr/>
        </p:nvSpPr>
        <p:spPr>
          <a:xfrm>
            <a:off x="1332853" y="4877727"/>
            <a:ext cx="2298836" cy="6478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11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7A7FA6-A3E5-5E80-69B1-BADFF3719BEA}"/>
              </a:ext>
            </a:extLst>
          </p:cNvPr>
          <p:cNvSpPr/>
          <p:nvPr/>
        </p:nvSpPr>
        <p:spPr>
          <a:xfrm>
            <a:off x="5301921" y="4857674"/>
            <a:ext cx="2199259" cy="6478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5E3D1-C468-C79B-FC89-A1A504C147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5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2BAAE-E560-A4B7-2162-DCAF495C3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4B2693B-4669-BEF8-B0E5-490F03BDD7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EF4565-7D4B-D437-8CC7-11508072A2F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50DD4D4-A4A5-51F9-3E5D-F75F67B6787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DC3F4-8892-6649-3A67-EC400196864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ED9CF7-0632-7813-97D5-697E524299A5}"/>
              </a:ext>
            </a:extLst>
          </p:cNvPr>
          <p:cNvSpPr/>
          <p:nvPr/>
        </p:nvSpPr>
        <p:spPr>
          <a:xfrm>
            <a:off x="704850" y="1250281"/>
            <a:ext cx="10877550" cy="278113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Q13 :Use the following data to answer question 13</a:t>
            </a: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/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Between 10 and 20 units , what is the marginal cost per unit .</a:t>
            </a:r>
          </a:p>
          <a:p>
            <a:pPr algn="r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 -25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76D7D7-EC68-38CD-7A75-4194FEFF0C8B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88CBAD9-D43A-C663-21FB-E1E0EE3E5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F89560E-04E2-0CAC-EB5F-761A9D033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A63FF9-3EA4-6F95-77BE-4471B5F2D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4717"/>
              </p:ext>
            </p:extLst>
          </p:nvPr>
        </p:nvGraphicFramePr>
        <p:xfrm>
          <a:off x="999069" y="1773093"/>
          <a:ext cx="9632766" cy="1462532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605461">
                  <a:extLst>
                    <a:ext uri="{9D8B030D-6E8A-4147-A177-3AD203B41FA5}">
                      <a16:colId xmlns:a16="http://schemas.microsoft.com/office/drawing/2014/main" val="3465563282"/>
                    </a:ext>
                  </a:extLst>
                </a:gridCol>
                <a:gridCol w="1605461">
                  <a:extLst>
                    <a:ext uri="{9D8B030D-6E8A-4147-A177-3AD203B41FA5}">
                      <a16:colId xmlns:a16="http://schemas.microsoft.com/office/drawing/2014/main" val="2719647316"/>
                    </a:ext>
                  </a:extLst>
                </a:gridCol>
                <a:gridCol w="1605461">
                  <a:extLst>
                    <a:ext uri="{9D8B030D-6E8A-4147-A177-3AD203B41FA5}">
                      <a16:colId xmlns:a16="http://schemas.microsoft.com/office/drawing/2014/main" val="4228212326"/>
                    </a:ext>
                  </a:extLst>
                </a:gridCol>
                <a:gridCol w="1605461">
                  <a:extLst>
                    <a:ext uri="{9D8B030D-6E8A-4147-A177-3AD203B41FA5}">
                      <a16:colId xmlns:a16="http://schemas.microsoft.com/office/drawing/2014/main" val="1853131347"/>
                    </a:ext>
                  </a:extLst>
                </a:gridCol>
                <a:gridCol w="1605461">
                  <a:extLst>
                    <a:ext uri="{9D8B030D-6E8A-4147-A177-3AD203B41FA5}">
                      <a16:colId xmlns:a16="http://schemas.microsoft.com/office/drawing/2014/main" val="470994521"/>
                    </a:ext>
                  </a:extLst>
                </a:gridCol>
                <a:gridCol w="1605461">
                  <a:extLst>
                    <a:ext uri="{9D8B030D-6E8A-4147-A177-3AD203B41FA5}">
                      <a16:colId xmlns:a16="http://schemas.microsoft.com/office/drawing/2014/main" val="3579613526"/>
                    </a:ext>
                  </a:extLst>
                </a:gridCol>
              </a:tblGrid>
              <a:tr h="782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Quantity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20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30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40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6766233"/>
                  </a:ext>
                </a:extLst>
              </a:tr>
              <a:tr h="606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Total cost (in Rs.)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220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320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410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510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401699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E488E13-3D62-D7E2-C275-77868557EFB2}"/>
              </a:ext>
            </a:extLst>
          </p:cNvPr>
          <p:cNvSpPr/>
          <p:nvPr/>
        </p:nvSpPr>
        <p:spPr>
          <a:xfrm>
            <a:off x="999070" y="4241186"/>
            <a:ext cx="2433234" cy="7129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Rs. 20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DEBB9E-660E-B949-6D7B-C3B20F22F1BE}"/>
              </a:ext>
            </a:extLst>
          </p:cNvPr>
          <p:cNvSpPr/>
          <p:nvPr/>
        </p:nvSpPr>
        <p:spPr>
          <a:xfrm>
            <a:off x="5158278" y="4067533"/>
            <a:ext cx="2433234" cy="8865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10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F657F0-9CBE-9DD3-57A3-ED34635AC054}"/>
              </a:ext>
            </a:extLst>
          </p:cNvPr>
          <p:cNvSpPr/>
          <p:nvPr/>
        </p:nvSpPr>
        <p:spPr>
          <a:xfrm>
            <a:off x="999070" y="5343472"/>
            <a:ext cx="2433234" cy="7129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CFE819-A5E5-8474-2875-2EA286F8C8CA}"/>
              </a:ext>
            </a:extLst>
          </p:cNvPr>
          <p:cNvSpPr/>
          <p:nvPr/>
        </p:nvSpPr>
        <p:spPr>
          <a:xfrm>
            <a:off x="5158278" y="5331094"/>
            <a:ext cx="2203417" cy="7129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/>
              <a:t>(</a:t>
            </a:r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220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3FF31E-F188-1759-D413-4010385016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0EB83-F28D-CA3D-BC15-851A49DD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82F5EF0-041D-9412-033A-27E242DEF2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22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D66B3C-B7BE-6D33-CE29-89E32E6B8CE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F0A9C8-417F-ADAE-2738-8556D29BD7D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BF900A-076D-C8AB-2A6C-17DA5C0447C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97A452-6A24-428E-6227-57D30A2E8246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Q14 What is the average Variable cost (AVC) when the quantity produced is 100 units , the total cost is Rs. 1,000 and the fixed cost is Rs. 200?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FE2FF-D0D5-8345-E744-F4FE2B68C6A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2D878B2-3DC7-1A5A-CABB-2021A4B82AE1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10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4286225-6DE7-0131-1ECF-7DA345213FFE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Rs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.5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4286225-6DE7-0131-1ECF-7DA345213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EFEB30B-7611-CE5D-E729-7A4AC32A3701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Rs. 12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D29A770-D716-20CC-59B8-2764B4A58684}"/>
              </a:ext>
            </a:extLst>
          </p:cNvPr>
          <p:cNvSpPr/>
          <p:nvPr/>
        </p:nvSpPr>
        <p:spPr>
          <a:xfrm>
            <a:off x="6096000" y="3310483"/>
            <a:ext cx="4782112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8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DEC16AD-1D56-8260-B3D2-7736B7AD4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36830DC-8922-AA54-B7FE-8DA92D206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8BBCE-2C15-6CB9-838F-EDA83745EE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9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3117-BE1D-0F36-D30F-A3DB199E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4CD30B8-B510-110E-9220-D2B5A5C0C4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CA6C13-DFD1-EB75-4D0E-E32D6036A33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E92D96-40DF-5029-D94B-B64066E364D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3EC42-60B0-FD34-F2A3-EB73AA0AFBC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CA3846B-946A-5E76-A3FC-815AEBCCDA02}"/>
              </a:ext>
            </a:extLst>
          </p:cNvPr>
          <p:cNvSpPr/>
          <p:nvPr/>
        </p:nvSpPr>
        <p:spPr>
          <a:xfrm>
            <a:off x="704850" y="1250281"/>
            <a:ext cx="10877550" cy="215949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Q15 Suppose that the cost of producing 1,000 units of a product by a Firm is Rs. 15,000 . The entrepreneur has invested Rs. 50,000 in the business and the normal rate of return in the market is 10%. What will be the implicit cost </a:t>
            </a:r>
            <a:r>
              <a:rPr lang="en-US" sz="2800" dirty="0">
                <a:solidFill>
                  <a:srgbClr val="0070C0"/>
                </a:solidFill>
              </a:rPr>
              <a:t>? </a:t>
            </a:r>
          </a:p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                                      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439DA7-1DD1-CEEB-17AA-FD2ABFBABCD3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29229F5-9755-B5F9-0299-F35EFF42E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F0844C-CF22-5C5C-C9E1-BFADECB58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9D6BCF-6C45-84CB-624F-22A782D42B65}"/>
              </a:ext>
            </a:extLst>
          </p:cNvPr>
          <p:cNvSpPr/>
          <p:nvPr/>
        </p:nvSpPr>
        <p:spPr>
          <a:xfrm>
            <a:off x="1022888" y="3546868"/>
            <a:ext cx="2617772" cy="647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Rs.5,000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4D37BD-1DDF-5B0D-FC84-BB19D6CD54F1}"/>
              </a:ext>
            </a:extLst>
          </p:cNvPr>
          <p:cNvSpPr/>
          <p:nvPr/>
        </p:nvSpPr>
        <p:spPr>
          <a:xfrm>
            <a:off x="5401109" y="3546868"/>
            <a:ext cx="2727702" cy="647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1,500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06D5A1-4303-4553-298B-9E6D202DA9E1}"/>
              </a:ext>
            </a:extLst>
          </p:cNvPr>
          <p:cNvSpPr/>
          <p:nvPr/>
        </p:nvSpPr>
        <p:spPr>
          <a:xfrm>
            <a:off x="1022888" y="4588921"/>
            <a:ext cx="2727702" cy="8989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6,500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A45378-C099-32EE-8410-A3BA72F8CF1E}"/>
              </a:ext>
            </a:extLst>
          </p:cNvPr>
          <p:cNvSpPr/>
          <p:nvPr/>
        </p:nvSpPr>
        <p:spPr>
          <a:xfrm>
            <a:off x="5401109" y="4577935"/>
            <a:ext cx="2727702" cy="8989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Rs.2,000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83A028-AD4F-F35F-24D3-A4D8964E71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91B7-F03D-215A-2051-9D8DFD884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D8B966F-2AA0-26EE-D03C-29B52D1F3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DB4B5E3-1D15-3C0B-73F6-5E669CD9AE8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4EB868-8632-3D6B-1EC0-A7D81E189B3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5F13E-3EB6-6026-3A1E-38E2FDE8609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546EC1-C31F-DE18-64C6-2ED9286854F8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Q16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curve is known as ‘ plant curve’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DDAA5C-2676-379F-941D-8478B930FE72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DB2D0A5-6716-D6EC-8637-1A17A9F6293D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Short run average cost curve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3AAC3C36-D588-4576-4D09-B7B9E2D74448}"/>
                  </a:ext>
                </a:extLst>
              </p:cNvPr>
              <p:cNvSpPr/>
              <p:nvPr/>
            </p:nvSpPr>
            <p:spPr>
              <a:xfrm>
                <a:off x="1109467" y="3201878"/>
                <a:ext cx="4782112" cy="1230751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Average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total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cost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curve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3AAC3C36-D588-4576-4D09-B7B9E2D744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467" y="3201878"/>
                <a:ext cx="4782112" cy="1230751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908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C80EA5A3-0748-738E-A0BB-AF5E0B8572E8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Long run average cost curve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669FBF5-7923-2636-3405-E77881DED2F8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Average variable cost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/>
              <a:t>curve </a:t>
            </a:r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3725681-4136-8B9D-AE26-815AC90CD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20B4D9A-07B3-EBCE-1875-D61ED260E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79F70-322D-46B0-A8E5-464FEF0CBA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82EE-FDD1-A9BA-89D3-031B5CFD0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0774CBB-6D26-5670-8B39-E6394AB06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2359D9-7C39-B5F7-E7A3-2FBF8443DAA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4DA200-40BC-2C15-B02C-AFECD3AB665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F92299-131F-AF4A-D519-6D4AD280225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FE8F932-AFA9-1CEC-053F-964634433D75}"/>
              </a:ext>
            </a:extLst>
          </p:cNvPr>
          <p:cNvSpPr/>
          <p:nvPr/>
        </p:nvSpPr>
        <p:spPr>
          <a:xfrm>
            <a:off x="704850" y="1250281"/>
            <a:ext cx="10877550" cy="143159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Q17 Which of the following is NOT a correct statement regarding opportunity Cost 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A434B6-AE92-149B-A6EB-3DF80C0FCC5A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48B5F6C-25C7-41A6-4FF8-D75A3E5B9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661ED41-9A01-28CC-CFA0-3EC28DC93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4724F9-B95E-FB4A-AC85-FBCC1E49AE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F54DEE8-1EEC-6292-A239-5D8D394982EB}"/>
              </a:ext>
            </a:extLst>
          </p:cNvPr>
          <p:cNvSpPr/>
          <p:nvPr/>
        </p:nvSpPr>
        <p:spPr>
          <a:xfrm>
            <a:off x="883400" y="2799748"/>
            <a:ext cx="7686901" cy="8418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It always recorded in the books of accounts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28DF38-4700-CD41-701B-AE5560BCFB8C}"/>
              </a:ext>
            </a:extLst>
          </p:cNvPr>
          <p:cNvSpPr/>
          <p:nvPr/>
        </p:nvSpPr>
        <p:spPr>
          <a:xfrm>
            <a:off x="883400" y="3654104"/>
            <a:ext cx="7485685" cy="7530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Relates to sacrificed alternatives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50C1B1-6453-E209-D6FE-7486F91FD8E7}"/>
              </a:ext>
            </a:extLst>
          </p:cNvPr>
          <p:cNvSpPr/>
          <p:nvPr/>
        </p:nvSpPr>
        <p:spPr>
          <a:xfrm>
            <a:off x="883400" y="4591123"/>
            <a:ext cx="7377197" cy="8418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Represents the value of foregone opportunity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BEAB2A-35F0-E9B3-F97E-3B324ED6974D}"/>
              </a:ext>
            </a:extLst>
          </p:cNvPr>
          <p:cNvSpPr/>
          <p:nvPr/>
        </p:nvSpPr>
        <p:spPr>
          <a:xfrm>
            <a:off x="883400" y="5616985"/>
            <a:ext cx="7245411" cy="802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Is a useful concept in the long – term calculations </a:t>
            </a:r>
          </a:p>
        </p:txBody>
      </p:sp>
    </p:spTree>
    <p:extLst>
      <p:ext uri="{BB962C8B-B14F-4D97-AF65-F5344CB8AC3E}">
        <p14:creationId xmlns:p14="http://schemas.microsoft.com/office/powerpoint/2010/main" val="397756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42AA6-46B6-168C-81B4-10E362ED8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E6CE8A9-887A-712C-5F45-33C06D4CEF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EEE146A-935F-5E1F-3588-B86ED31C333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841D0C-858C-8E8C-1138-37389C283A7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F3AB24-9998-E2D1-5656-54D3626A21B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BF3BAD0-001B-916F-125B-7E6274EBE4B4}"/>
              </a:ext>
            </a:extLst>
          </p:cNvPr>
          <p:cNvSpPr/>
          <p:nvPr/>
        </p:nvSpPr>
        <p:spPr>
          <a:xfrm>
            <a:off x="704850" y="1250281"/>
            <a:ext cx="10877550" cy="260879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Q18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Use the table to answer question </a:t>
            </a: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Average variable cost for 4 units of output is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C20F4A-106E-58F0-05D5-60F0CF63C2D3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D5EF44E-27F5-7C91-F325-9D25D4AA4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9459F6E-3FCA-656F-F286-F6327F260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DEBFE7-5EC7-B905-A173-CC2EB15132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296FEC-C3E9-7B51-1BFC-DFA82EE264EF}"/>
              </a:ext>
            </a:extLst>
          </p:cNvPr>
          <p:cNvSpPr/>
          <p:nvPr/>
        </p:nvSpPr>
        <p:spPr>
          <a:xfrm>
            <a:off x="1133237" y="4016771"/>
            <a:ext cx="3564611" cy="9659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150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7E778A-8A2F-8D5F-5394-0F25BDAFFED1}"/>
              </a:ext>
            </a:extLst>
          </p:cNvPr>
          <p:cNvSpPr/>
          <p:nvPr/>
        </p:nvSpPr>
        <p:spPr>
          <a:xfrm>
            <a:off x="5408907" y="4005559"/>
            <a:ext cx="3564611" cy="9659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125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6B9893-FC39-3972-3764-20B87D74D527}"/>
              </a:ext>
            </a:extLst>
          </p:cNvPr>
          <p:cNvSpPr/>
          <p:nvPr/>
        </p:nvSpPr>
        <p:spPr>
          <a:xfrm>
            <a:off x="1133237" y="5204253"/>
            <a:ext cx="3666071" cy="9659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100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567AED-541C-72D4-6D57-CB9D0B679ACD}"/>
              </a:ext>
            </a:extLst>
          </p:cNvPr>
          <p:cNvSpPr/>
          <p:nvPr/>
        </p:nvSpPr>
        <p:spPr>
          <a:xfrm>
            <a:off x="5403569" y="5076466"/>
            <a:ext cx="3564611" cy="9659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 . 85 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EBA0D20-0D03-4E22-EA5B-D36606D57D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095616"/>
              </p:ext>
            </p:extLst>
          </p:nvPr>
        </p:nvGraphicFramePr>
        <p:xfrm>
          <a:off x="1394847" y="1742655"/>
          <a:ext cx="9248590" cy="1155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3281">
                  <a:extLst>
                    <a:ext uri="{9D8B030D-6E8A-4147-A177-3AD203B41FA5}">
                      <a16:colId xmlns:a16="http://schemas.microsoft.com/office/drawing/2014/main" val="2522184072"/>
                    </a:ext>
                  </a:extLst>
                </a:gridCol>
                <a:gridCol w="1090235">
                  <a:extLst>
                    <a:ext uri="{9D8B030D-6E8A-4147-A177-3AD203B41FA5}">
                      <a16:colId xmlns:a16="http://schemas.microsoft.com/office/drawing/2014/main" val="3408421226"/>
                    </a:ext>
                  </a:extLst>
                </a:gridCol>
                <a:gridCol w="1090235">
                  <a:extLst>
                    <a:ext uri="{9D8B030D-6E8A-4147-A177-3AD203B41FA5}">
                      <a16:colId xmlns:a16="http://schemas.microsoft.com/office/drawing/2014/main" val="955169940"/>
                    </a:ext>
                  </a:extLst>
                </a:gridCol>
                <a:gridCol w="1090235">
                  <a:extLst>
                    <a:ext uri="{9D8B030D-6E8A-4147-A177-3AD203B41FA5}">
                      <a16:colId xmlns:a16="http://schemas.microsoft.com/office/drawing/2014/main" val="1224775086"/>
                    </a:ext>
                  </a:extLst>
                </a:gridCol>
                <a:gridCol w="1091151">
                  <a:extLst>
                    <a:ext uri="{9D8B030D-6E8A-4147-A177-3AD203B41FA5}">
                      <a16:colId xmlns:a16="http://schemas.microsoft.com/office/drawing/2014/main" val="3195688168"/>
                    </a:ext>
                  </a:extLst>
                </a:gridCol>
                <a:gridCol w="1091151">
                  <a:extLst>
                    <a:ext uri="{9D8B030D-6E8A-4147-A177-3AD203B41FA5}">
                      <a16:colId xmlns:a16="http://schemas.microsoft.com/office/drawing/2014/main" val="1178194893"/>
                    </a:ext>
                  </a:extLst>
                </a:gridCol>
                <a:gridCol w="1091151">
                  <a:extLst>
                    <a:ext uri="{9D8B030D-6E8A-4147-A177-3AD203B41FA5}">
                      <a16:colId xmlns:a16="http://schemas.microsoft.com/office/drawing/2014/main" val="172413094"/>
                    </a:ext>
                  </a:extLst>
                </a:gridCol>
                <a:gridCol w="1091151">
                  <a:extLst>
                    <a:ext uri="{9D8B030D-6E8A-4147-A177-3AD203B41FA5}">
                      <a16:colId xmlns:a16="http://schemas.microsoft.com/office/drawing/2014/main" val="2511049231"/>
                    </a:ext>
                  </a:extLst>
                </a:gridCol>
              </a:tblGrid>
              <a:tr h="3773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Output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5362095"/>
                  </a:ext>
                </a:extLst>
              </a:tr>
              <a:tr h="778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Total cost (Rs.)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270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370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460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540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610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690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780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8444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3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9BE84-A655-9948-B22B-99357CDF9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47792DA-9991-ABE2-AADE-D942A73E0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40031B-0601-F248-75CF-CA301A08912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408943D-17A1-BC13-E654-7289740818B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85AF0-ABFC-EF8F-1E93-22FD92CD31A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8467CF0-8603-EB51-AACD-57597247D31B}"/>
              </a:ext>
            </a:extLst>
          </p:cNvPr>
          <p:cNvSpPr/>
          <p:nvPr/>
        </p:nvSpPr>
        <p:spPr>
          <a:xfrm>
            <a:off x="704850" y="1250280"/>
            <a:ext cx="10877550" cy="304275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Q19 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Use the table to answer question </a:t>
            </a: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B0F0"/>
                </a:solidFill>
              </a:rPr>
              <a:t>The average fixed cost of 3 units of output is </a:t>
            </a:r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24A8C2-5155-FB3D-CE1E-D15FF0C0A80C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B5AD17-D009-791F-1903-B4E4549AF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6AA7A9-08DA-E25F-E54D-0BDB5752B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B0655B-0991-FB79-4807-CEF5D65578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446A947-3AE3-4C52-96DC-8800E71AE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334921"/>
              </p:ext>
            </p:extLst>
          </p:nvPr>
        </p:nvGraphicFramePr>
        <p:xfrm>
          <a:off x="1379349" y="1773093"/>
          <a:ext cx="8256276" cy="10940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1601">
                  <a:extLst>
                    <a:ext uri="{9D8B030D-6E8A-4147-A177-3AD203B41FA5}">
                      <a16:colId xmlns:a16="http://schemas.microsoft.com/office/drawing/2014/main" val="31299636"/>
                    </a:ext>
                  </a:extLst>
                </a:gridCol>
                <a:gridCol w="1031601">
                  <a:extLst>
                    <a:ext uri="{9D8B030D-6E8A-4147-A177-3AD203B41FA5}">
                      <a16:colId xmlns:a16="http://schemas.microsoft.com/office/drawing/2014/main" val="2515373886"/>
                    </a:ext>
                  </a:extLst>
                </a:gridCol>
                <a:gridCol w="1031601">
                  <a:extLst>
                    <a:ext uri="{9D8B030D-6E8A-4147-A177-3AD203B41FA5}">
                      <a16:colId xmlns:a16="http://schemas.microsoft.com/office/drawing/2014/main" val="1926299108"/>
                    </a:ext>
                  </a:extLst>
                </a:gridCol>
                <a:gridCol w="1031601">
                  <a:extLst>
                    <a:ext uri="{9D8B030D-6E8A-4147-A177-3AD203B41FA5}">
                      <a16:colId xmlns:a16="http://schemas.microsoft.com/office/drawing/2014/main" val="2521927871"/>
                    </a:ext>
                  </a:extLst>
                </a:gridCol>
                <a:gridCol w="1032468">
                  <a:extLst>
                    <a:ext uri="{9D8B030D-6E8A-4147-A177-3AD203B41FA5}">
                      <a16:colId xmlns:a16="http://schemas.microsoft.com/office/drawing/2014/main" val="2714286271"/>
                    </a:ext>
                  </a:extLst>
                </a:gridCol>
                <a:gridCol w="1032468">
                  <a:extLst>
                    <a:ext uri="{9D8B030D-6E8A-4147-A177-3AD203B41FA5}">
                      <a16:colId xmlns:a16="http://schemas.microsoft.com/office/drawing/2014/main" val="57987259"/>
                    </a:ext>
                  </a:extLst>
                </a:gridCol>
                <a:gridCol w="1032468">
                  <a:extLst>
                    <a:ext uri="{9D8B030D-6E8A-4147-A177-3AD203B41FA5}">
                      <a16:colId xmlns:a16="http://schemas.microsoft.com/office/drawing/2014/main" val="3167650283"/>
                    </a:ext>
                  </a:extLst>
                </a:gridCol>
                <a:gridCol w="1032468">
                  <a:extLst>
                    <a:ext uri="{9D8B030D-6E8A-4147-A177-3AD203B41FA5}">
                      <a16:colId xmlns:a16="http://schemas.microsoft.com/office/drawing/2014/main" val="1627989050"/>
                    </a:ext>
                  </a:extLst>
                </a:gridCol>
              </a:tblGrid>
              <a:tr h="3572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Output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9059052"/>
                  </a:ext>
                </a:extLst>
              </a:tr>
              <a:tr h="7368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Total cost (Rs.)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270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370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460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540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610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690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780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57874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0EEB1DD-CB71-2264-4B42-2BD43D16F46A}"/>
              </a:ext>
            </a:extLst>
          </p:cNvPr>
          <p:cNvSpPr/>
          <p:nvPr/>
        </p:nvSpPr>
        <p:spPr>
          <a:xfrm>
            <a:off x="1138555" y="4587003"/>
            <a:ext cx="3456122" cy="7594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 90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6E1960-12B6-802A-EE4E-F7BF65FE7F56}"/>
              </a:ext>
            </a:extLst>
          </p:cNvPr>
          <p:cNvSpPr/>
          <p:nvPr/>
        </p:nvSpPr>
        <p:spPr>
          <a:xfrm>
            <a:off x="5351511" y="4554002"/>
            <a:ext cx="3456122" cy="7594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 100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2F3F29-0A18-1E49-74D6-EBD8966ACD26}"/>
              </a:ext>
            </a:extLst>
          </p:cNvPr>
          <p:cNvSpPr/>
          <p:nvPr/>
        </p:nvSpPr>
        <p:spPr>
          <a:xfrm>
            <a:off x="1138555" y="5590517"/>
            <a:ext cx="3456122" cy="7594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 150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A20B8B-F540-A8BA-4E4D-81DB12389D5A}"/>
              </a:ext>
            </a:extLst>
          </p:cNvPr>
          <p:cNvSpPr/>
          <p:nvPr/>
        </p:nvSpPr>
        <p:spPr>
          <a:xfrm>
            <a:off x="5351511" y="5574390"/>
            <a:ext cx="3456122" cy="7594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Rs.180</a:t>
            </a:r>
          </a:p>
        </p:txBody>
      </p:sp>
    </p:spTree>
    <p:extLst>
      <p:ext uri="{BB962C8B-B14F-4D97-AF65-F5344CB8AC3E}">
        <p14:creationId xmlns:p14="http://schemas.microsoft.com/office/powerpoint/2010/main" val="161777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28" y="2712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7330" y="1113186"/>
            <a:ext cx="11677340" cy="24746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 firm produces 5 units of output at average fixed cost of Rs. 4 per unit . For production of 10 units of output average cost is Rs. 7 per unit . Average variable cost for producing 10 units of output is </a:t>
            </a:r>
            <a:r>
              <a:rPr lang="en-US" dirty="0"/>
              <a:t>: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?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4" y="4599164"/>
            <a:ext cx="4670500" cy="686584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Rs. 6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3690180"/>
            <a:ext cx="4670501" cy="734093"/>
          </a:xfrm>
          <a:prstGeom prst="roundRect">
            <a:avLst>
              <a:gd name="adj" fmla="val 1427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4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557" y="4599163"/>
            <a:ext cx="5011911" cy="98182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Rs. 10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79937" y="3587824"/>
            <a:ext cx="5223484" cy="836449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</a:rPr>
              <a:t>Rs. 5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95BF67-A1D6-8C5C-BF62-F46F0FA02F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396EA-7FBD-1389-3EC2-E35681869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31A531-3A9C-5BC8-1507-2B0E00CE4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9457CF-81B5-5EF8-DA1E-BC338EC002A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2EECF7-3EC9-B929-A4C4-8A04713EB9E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3586EC-8C77-B5CF-AE46-051BDC804AE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32A444-ACBE-E5F6-5C91-7646CC61736A}"/>
              </a:ext>
            </a:extLst>
          </p:cNvPr>
          <p:cNvSpPr/>
          <p:nvPr/>
        </p:nvSpPr>
        <p:spPr>
          <a:xfrm>
            <a:off x="704850" y="1250280"/>
            <a:ext cx="10877550" cy="341470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Q20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Use the following information 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Calculate the marginal cost of the 5</a:t>
            </a:r>
            <a:r>
              <a:rPr lang="en-US" baseline="30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unit of production</a:t>
            </a:r>
          </a:p>
          <a:p>
            <a:pPr algn="r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E57D14-25DD-E43F-3A31-55649959370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CE07EB5-4A1C-F731-EC97-CF0D94C43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F9C64F-F261-B591-AF76-B39EB15F0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3246CF-61F2-5979-1776-7F521B9399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41E599-D741-ACA2-0940-012B3C015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93625"/>
              </p:ext>
            </p:extLst>
          </p:nvPr>
        </p:nvGraphicFramePr>
        <p:xfrm>
          <a:off x="2743200" y="1761882"/>
          <a:ext cx="5827101" cy="2174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2367">
                  <a:extLst>
                    <a:ext uri="{9D8B030D-6E8A-4147-A177-3AD203B41FA5}">
                      <a16:colId xmlns:a16="http://schemas.microsoft.com/office/drawing/2014/main" val="647910095"/>
                    </a:ext>
                  </a:extLst>
                </a:gridCol>
                <a:gridCol w="1942367">
                  <a:extLst>
                    <a:ext uri="{9D8B030D-6E8A-4147-A177-3AD203B41FA5}">
                      <a16:colId xmlns:a16="http://schemas.microsoft.com/office/drawing/2014/main" val="4162350960"/>
                    </a:ext>
                  </a:extLst>
                </a:gridCol>
                <a:gridCol w="1942367">
                  <a:extLst>
                    <a:ext uri="{9D8B030D-6E8A-4147-A177-3AD203B41FA5}">
                      <a16:colId xmlns:a16="http://schemas.microsoft.com/office/drawing/2014/main" val="1914838805"/>
                    </a:ext>
                  </a:extLst>
                </a:gridCol>
              </a:tblGrid>
              <a:tr h="5563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No. of Units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Total Fixed Cost(Rs.)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Total Variable Cost(Rs.)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249148"/>
                  </a:ext>
                </a:extLst>
              </a:tr>
              <a:tr h="269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0030566"/>
                  </a:ext>
                </a:extLst>
              </a:tr>
              <a:tr h="269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6867315"/>
                  </a:ext>
                </a:extLst>
              </a:tr>
              <a:tr h="269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024101"/>
                  </a:ext>
                </a:extLst>
              </a:tr>
              <a:tr h="269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5377850"/>
                  </a:ext>
                </a:extLst>
              </a:tr>
              <a:tr h="269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110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4378882"/>
                  </a:ext>
                </a:extLst>
              </a:tr>
              <a:tr h="269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100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118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560181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88C63F1-35A3-A2FC-B84A-97F068B03BF4}"/>
              </a:ext>
            </a:extLst>
          </p:cNvPr>
          <p:cNvSpPr/>
          <p:nvPr/>
        </p:nvSpPr>
        <p:spPr>
          <a:xfrm>
            <a:off x="1332855" y="4804475"/>
            <a:ext cx="3242286" cy="8032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8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86F1B-11FF-ADCC-26F2-35EA8C39FA10}"/>
              </a:ext>
            </a:extLst>
          </p:cNvPr>
          <p:cNvSpPr/>
          <p:nvPr/>
        </p:nvSpPr>
        <p:spPr>
          <a:xfrm>
            <a:off x="5468319" y="4802082"/>
            <a:ext cx="3242286" cy="8032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Rs.23.60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74ADAD-F39E-217D-D282-D184C6EC26A4}"/>
              </a:ext>
            </a:extLst>
          </p:cNvPr>
          <p:cNvSpPr/>
          <p:nvPr/>
        </p:nvSpPr>
        <p:spPr>
          <a:xfrm>
            <a:off x="5468319" y="5758832"/>
            <a:ext cx="3242286" cy="8032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Rs.118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4F010D-FBC5-5DCB-A110-1CDB1C153003}"/>
              </a:ext>
            </a:extLst>
          </p:cNvPr>
          <p:cNvSpPr/>
          <p:nvPr/>
        </p:nvSpPr>
        <p:spPr>
          <a:xfrm>
            <a:off x="1332855" y="5718297"/>
            <a:ext cx="3242286" cy="8032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Rs.43.60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73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489BC-B0EF-17D2-2067-4896F6E46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EF7297A-CF0A-4BC9-7B4B-50F04BF6F0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7048B21-701C-D277-1EBA-FE64714A98E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5B0AD4F-A936-268C-42EB-82AD2380D70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935981-3FBE-DFD1-5F23-36D13DCFC91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65B1C97-B2DC-7FAE-4146-2FEBCD9C6BB9}"/>
              </a:ext>
            </a:extLst>
          </p:cNvPr>
          <p:cNvSpPr/>
          <p:nvPr/>
        </p:nvSpPr>
        <p:spPr>
          <a:xfrm>
            <a:off x="704850" y="1250281"/>
            <a:ext cx="10877550" cy="338371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Q21 </a:t>
            </a:r>
            <a:r>
              <a:rPr lang="en-US" dirty="0">
                <a:solidFill>
                  <a:srgbClr val="00B050"/>
                </a:solidFill>
              </a:rPr>
              <a:t>Use the following information </a:t>
            </a: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r>
              <a:rPr lang="en-US" dirty="0">
                <a:solidFill>
                  <a:srgbClr val="00B050"/>
                </a:solidFill>
              </a:rPr>
              <a:t>Calculate the average variable cost when 3 units are produced.</a:t>
            </a:r>
          </a:p>
          <a:p>
            <a:pPr algn="r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A75F5E-DE44-31DF-E756-3AAF00624475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F21B01-C341-57F5-AFFB-E5D16216A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6C1A3FF-0161-BA02-3D91-2061F5876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9A0639-98B1-8396-BF4B-87BBFC7072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14D2D7-2C2B-42C2-70F4-FE372BA35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192739"/>
              </p:ext>
            </p:extLst>
          </p:nvPr>
        </p:nvGraphicFramePr>
        <p:xfrm>
          <a:off x="2588217" y="1742657"/>
          <a:ext cx="6090963" cy="2305262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030321">
                  <a:extLst>
                    <a:ext uri="{9D8B030D-6E8A-4147-A177-3AD203B41FA5}">
                      <a16:colId xmlns:a16="http://schemas.microsoft.com/office/drawing/2014/main" val="190914476"/>
                    </a:ext>
                  </a:extLst>
                </a:gridCol>
                <a:gridCol w="2030321">
                  <a:extLst>
                    <a:ext uri="{9D8B030D-6E8A-4147-A177-3AD203B41FA5}">
                      <a16:colId xmlns:a16="http://schemas.microsoft.com/office/drawing/2014/main" val="2003627894"/>
                    </a:ext>
                  </a:extLst>
                </a:gridCol>
                <a:gridCol w="2030321">
                  <a:extLst>
                    <a:ext uri="{9D8B030D-6E8A-4147-A177-3AD203B41FA5}">
                      <a16:colId xmlns:a16="http://schemas.microsoft.com/office/drawing/2014/main" val="3693884483"/>
                    </a:ext>
                  </a:extLst>
                </a:gridCol>
              </a:tblGrid>
              <a:tr h="29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No. of Units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Total Fixed Cost(Rs.)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Total Variable Cost(Rs.)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063330"/>
                  </a:ext>
                </a:extLst>
              </a:tr>
              <a:tr h="29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6176996"/>
                  </a:ext>
                </a:extLst>
              </a:tr>
              <a:tr h="29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8914338"/>
                  </a:ext>
                </a:extLst>
              </a:tr>
              <a:tr h="29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9354219"/>
                  </a:ext>
                </a:extLst>
              </a:tr>
              <a:tr h="29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3422497"/>
                  </a:ext>
                </a:extLst>
              </a:tr>
              <a:tr h="29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110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539572"/>
                  </a:ext>
                </a:extLst>
              </a:tr>
              <a:tr h="293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118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585822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AB62ACE-1DF1-2EF6-407F-8B8657DAE6F4}"/>
              </a:ext>
            </a:extLst>
          </p:cNvPr>
          <p:cNvSpPr/>
          <p:nvPr/>
        </p:nvSpPr>
        <p:spPr>
          <a:xfrm>
            <a:off x="925489" y="4788976"/>
            <a:ext cx="3389843" cy="818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Rs.36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3E6F29-4D0E-5369-0655-9C4F118F3098}"/>
              </a:ext>
            </a:extLst>
          </p:cNvPr>
          <p:cNvSpPr/>
          <p:nvPr/>
        </p:nvSpPr>
        <p:spPr>
          <a:xfrm>
            <a:off x="5182325" y="4738923"/>
            <a:ext cx="3389843" cy="818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33.33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9BD229-EF73-2399-755B-83C7946C33A5}"/>
              </a:ext>
            </a:extLst>
          </p:cNvPr>
          <p:cNvSpPr/>
          <p:nvPr/>
        </p:nvSpPr>
        <p:spPr>
          <a:xfrm>
            <a:off x="925489" y="5807858"/>
            <a:ext cx="3389843" cy="818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Rs.66.67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40384A-7B35-2A6C-7B24-CB2E1BA49BC2}"/>
              </a:ext>
            </a:extLst>
          </p:cNvPr>
          <p:cNvSpPr/>
          <p:nvPr/>
        </p:nvSpPr>
        <p:spPr>
          <a:xfrm>
            <a:off x="5180458" y="5696929"/>
            <a:ext cx="3389843" cy="818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Rs.100</a:t>
            </a:r>
          </a:p>
        </p:txBody>
      </p:sp>
    </p:spTree>
    <p:extLst>
      <p:ext uri="{BB962C8B-B14F-4D97-AF65-F5344CB8AC3E}">
        <p14:creationId xmlns:p14="http://schemas.microsoft.com/office/powerpoint/2010/main" val="265137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59814-CAF6-9E6D-AA3B-D7076A205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5343CD5-FAA8-417C-775F-D682C527A7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4C3706C-8C0A-4007-B24E-AFEC08766C9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6D4A28-5C46-F7E2-D57E-FF8A58BEB69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FCB8F8-DB4E-E5A3-ACC4-A93A4760257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5C62B07-F5D5-2EB3-D384-D553F25D90DD}"/>
              </a:ext>
            </a:extLst>
          </p:cNvPr>
          <p:cNvSpPr/>
          <p:nvPr/>
        </p:nvSpPr>
        <p:spPr>
          <a:xfrm>
            <a:off x="704850" y="1250281"/>
            <a:ext cx="10877550" cy="316673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Q22 Use the following information?</a:t>
            </a: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Calculate the average total cost when 4 units are produced</a:t>
            </a:r>
          </a:p>
          <a:p>
            <a:pPr algn="r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219908-6E0C-184A-F6DE-8DEFAA827399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73671AE-5653-F1BF-C5F7-3133652B7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83AA0ED-08D0-3F35-605B-1FF06549C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1C6A68-F0E3-149E-D05A-534916CAEC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854459-0DB1-D9DB-EC3D-D1DDAB8230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818048"/>
              </p:ext>
            </p:extLst>
          </p:nvPr>
        </p:nvGraphicFramePr>
        <p:xfrm>
          <a:off x="2092271" y="1742657"/>
          <a:ext cx="6819252" cy="18473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3084">
                  <a:extLst>
                    <a:ext uri="{9D8B030D-6E8A-4147-A177-3AD203B41FA5}">
                      <a16:colId xmlns:a16="http://schemas.microsoft.com/office/drawing/2014/main" val="1003785499"/>
                    </a:ext>
                  </a:extLst>
                </a:gridCol>
                <a:gridCol w="2273084">
                  <a:extLst>
                    <a:ext uri="{9D8B030D-6E8A-4147-A177-3AD203B41FA5}">
                      <a16:colId xmlns:a16="http://schemas.microsoft.com/office/drawing/2014/main" val="2971388832"/>
                    </a:ext>
                  </a:extLst>
                </a:gridCol>
                <a:gridCol w="2273084">
                  <a:extLst>
                    <a:ext uri="{9D8B030D-6E8A-4147-A177-3AD203B41FA5}">
                      <a16:colId xmlns:a16="http://schemas.microsoft.com/office/drawing/2014/main" val="4026857998"/>
                    </a:ext>
                  </a:extLst>
                </a:gridCol>
              </a:tblGrid>
              <a:tr h="240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No. of Units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Total Fixed Cost(Rs.)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Total Variable Cost(Rs.)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0868915"/>
                  </a:ext>
                </a:extLst>
              </a:tr>
              <a:tr h="240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126567"/>
                  </a:ext>
                </a:extLst>
              </a:tr>
              <a:tr h="240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50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3728765"/>
                  </a:ext>
                </a:extLst>
              </a:tr>
              <a:tr h="240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9939673"/>
                  </a:ext>
                </a:extLst>
              </a:tr>
              <a:tr h="240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2816891"/>
                  </a:ext>
                </a:extLst>
              </a:tr>
              <a:tr h="240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110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0417093"/>
                  </a:ext>
                </a:extLst>
              </a:tr>
              <a:tr h="240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5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118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953863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2283272-F402-1806-A774-58914505F8EC}"/>
              </a:ext>
            </a:extLst>
          </p:cNvPr>
          <p:cNvSpPr/>
          <p:nvPr/>
        </p:nvSpPr>
        <p:spPr>
          <a:xfrm>
            <a:off x="1129294" y="4521947"/>
            <a:ext cx="3087303" cy="9427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61B351-323B-382C-4A29-9927DF0AF953}"/>
              </a:ext>
            </a:extLst>
          </p:cNvPr>
          <p:cNvSpPr/>
          <p:nvPr/>
        </p:nvSpPr>
        <p:spPr>
          <a:xfrm>
            <a:off x="4896355" y="4509305"/>
            <a:ext cx="3087303" cy="9427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27.50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649203-0739-4655-F8ED-94291A6A73E9}"/>
              </a:ext>
            </a:extLst>
          </p:cNvPr>
          <p:cNvSpPr/>
          <p:nvPr/>
        </p:nvSpPr>
        <p:spPr>
          <a:xfrm>
            <a:off x="1129294" y="5535324"/>
            <a:ext cx="3087303" cy="9427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Rs.52.50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E4E066-AE85-7B16-DA5C-10C9B7305B60}"/>
              </a:ext>
            </a:extLst>
          </p:cNvPr>
          <p:cNvSpPr/>
          <p:nvPr/>
        </p:nvSpPr>
        <p:spPr>
          <a:xfrm>
            <a:off x="4888102" y="5535323"/>
            <a:ext cx="3087303" cy="9427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Rs.210</a:t>
            </a:r>
          </a:p>
        </p:txBody>
      </p:sp>
    </p:spTree>
    <p:extLst>
      <p:ext uri="{BB962C8B-B14F-4D97-AF65-F5344CB8AC3E}">
        <p14:creationId xmlns:p14="http://schemas.microsoft.com/office/powerpoint/2010/main" val="130242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592DB-5047-EF52-9B4B-D4E53A5FA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6BA52BB-2492-EB58-68C0-F7CD8518A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130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642D7A-AA4B-FB8E-F6E4-DAC79C50834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0CA933A-3BDF-AB68-4097-4772CABD84E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07DFD-8D85-2505-3710-A955585EE77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CD3350-7D35-5E01-864B-16FB37445292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Q23 According to the theory of production and cost in business economics, cost can be of following types .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84F25E-2D93-34AE-EE65-C2A3F7C7A175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C481BAF-5C5B-F7EC-3FB1-79CB79FA60F2}"/>
              </a:ext>
            </a:extLst>
          </p:cNvPr>
          <p:cNvSpPr/>
          <p:nvPr/>
        </p:nvSpPr>
        <p:spPr>
          <a:xfrm>
            <a:off x="1051557" y="4695984"/>
            <a:ext cx="4782112" cy="112214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Fixed, variable and semi variable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42BAD401-4EAD-4B65-F32D-598482D1EDEE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Fixed and Variable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6ADAF07D-100F-FBB1-3DE1-4B67562A8F06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Variable and semi variable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2FEB3A9-5AF5-3C86-E5D9-19A45370FEF4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Fixed and Semi variable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DF3736E-E357-62BF-9746-C1496D8A3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B48D3EF-D087-A3B7-2D18-ADEC810CD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0E139F-09EC-F399-C09F-043F6D468A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7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9A485-A981-7474-6C63-A5890DF61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0B6076A-FE0F-C1BD-7CC2-4B5BA0D72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D641FB-FFC1-5D63-55F6-B0A79CB9ACC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0EE490-A5C9-05F0-583A-615BF1A1DE3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81176-F477-0C80-F08A-84B66BB63BB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2893003-F3CB-D388-FA95-339BAAEE679D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Q24 When a firm decides to change its product line , replace worm – out machinery , buy a new production facility , or acquire a new set of clients , it will have to incur _________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99B811-3326-DCE0-E91A-E9100F5FA0B5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03ED17-9391-E5E1-1967-F9D8CF8E9CBF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opportunity costs 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24EFADA0-91BB-D862-7BFD-F9F20E41532C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(a)Sunk Cost</a:t>
            </a: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5F9AFF2-6AF1-49B3-9F5E-CCEFBF94FF44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Implicit cost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21774E5F-0E28-305A-8C60-C7D47EAF0F3B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Incremental costs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0081923-B7D6-C106-A224-C6B571BC7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472FB6F-13AB-4D93-03CD-6D67AD703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7F5865-606D-8690-AAFA-EF99BB2AFC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4892B-D15B-3DB9-A48B-49C8A1A4F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5B2A611-D7B3-FE3E-2C8D-4752575D4A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F4D0BE-DFB7-4148-989E-000ECD4DC28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A4BD12B-5F57-DC4A-2C65-0C600BC885F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BF709B-8E86-3540-0171-FD70E03CF52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17DBDAA-298D-7C0F-8B11-37A0E464B3BA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Q25 Which of the following represents variable cost in short run?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163F2F-EB8B-C2BA-32DC-19E2A09B675A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2DCEAEF-6FBE-6F1D-03EF-0ABDA461E241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Accountant’s salary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8186EB44-D188-D011-C373-693F17DE3713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(a)Factory rent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B5FE4E4A-3306-1677-B68D-862D7FB3E117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Factory insurance premium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54D4B57-7514-BD9D-36F8-ADC6A62A0549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Wages for factory labour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4B8A346-A4ED-9E5F-2017-92418B962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544428D-1FAF-B956-5FBA-CEEDC3E34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8221BC-D60B-DB45-4A86-A98632F9A4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0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9435"/>
              </p:ext>
            </p:extLst>
          </p:nvPr>
        </p:nvGraphicFramePr>
        <p:xfrm>
          <a:off x="2014780" y="2219172"/>
          <a:ext cx="8103179" cy="4088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9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10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12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195">
                <a:tc>
                  <a:txBody>
                    <a:bodyPr/>
                    <a:lstStyle/>
                    <a:p>
                      <a:r>
                        <a:rPr lang="en-IN" dirty="0"/>
                        <a:t>Ans.13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14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15(a)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16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195">
                <a:tc>
                  <a:txBody>
                    <a:bodyPr/>
                    <a:lstStyle/>
                    <a:p>
                      <a:r>
                        <a:rPr lang="en-IN" dirty="0"/>
                        <a:t>Ans.17(a)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Ans.18(d)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Ans.19(a)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Ans.20(c)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874584"/>
                  </a:ext>
                </a:extLst>
              </a:tr>
              <a:tr h="508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Ans.21(b)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Ans.22(c)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Ans.23(c)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Ans.24(b)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774691"/>
                  </a:ext>
                </a:extLst>
              </a:tr>
              <a:tr h="508195">
                <a:tc>
                  <a:txBody>
                    <a:bodyPr/>
                    <a:lstStyle/>
                    <a:p>
                      <a:r>
                        <a:rPr lang="en-IN" dirty="0"/>
                        <a:t>Ans25(b)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08206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6D46B56-0E04-9C2D-0437-96922297AB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37343"/>
            <a:ext cx="11341930" cy="305595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Q3. What term is used to describe costs that remain fixed over a certain range of output but suddenly jump to a new higher level when output goes beyond a given limit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034841" y="5222929"/>
            <a:ext cx="3249376" cy="85240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Stair-step variable cost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034841" y="4417452"/>
            <a:ext cx="3059852" cy="6159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Variable cost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1" y="5222930"/>
            <a:ext cx="4216875" cy="85240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Sunk cost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2" y="4398225"/>
            <a:ext cx="4340862" cy="67521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Semi-variable cost</a:t>
            </a:r>
            <a:r>
              <a:rPr lang="en-US" sz="2800" b="1" dirty="0">
                <a:solidFill>
                  <a:srgbClr val="00B050"/>
                </a:solidFill>
              </a:rPr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D113B5A7-B72B-8F55-5476-BDCBB0DBD0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71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2"/>
            <a:ext cx="11341930" cy="172566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  Which of the following expenses is included in cost of production and termed as accounting cost ?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										  [Sept-24]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0" y="4344389"/>
            <a:ext cx="4999485" cy="92258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Expenses incurred on advertising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1" y="3006250"/>
            <a:ext cx="5134532" cy="114729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Wages paid to workers employed in the factory</a:t>
            </a:r>
            <a:r>
              <a:rPr lang="en-US" sz="2800" b="1" dirty="0">
                <a:solidFill>
                  <a:srgbClr val="0070C0"/>
                </a:solidFill>
              </a:rPr>
              <a:t>.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99" y="4344388"/>
            <a:ext cx="5654722" cy="1335390"/>
          </a:xfrm>
          <a:prstGeom prst="roundRect">
            <a:avLst>
              <a:gd name="adj" fmla="val 3999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Common costs incurred for general operation of business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3006249"/>
            <a:ext cx="5134531" cy="99298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Expenses incurred on Research &amp; Development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C7F0E2-F3EB-B207-4185-501D7DF1AB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75560" y="1399430"/>
            <a:ext cx="10979026" cy="284710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will be the total amount of sunk cost on the basis of following information </a:t>
            </a:r>
          </a:p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</a:t>
            </a:r>
          </a:p>
          <a:p>
            <a:pPr algn="r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831DE-02C6-B879-0DE1-7B6669578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783610"/>
              </p:ext>
            </p:extLst>
          </p:nvPr>
        </p:nvGraphicFramePr>
        <p:xfrm>
          <a:off x="1456840" y="2005796"/>
          <a:ext cx="8803038" cy="1979676"/>
        </p:xfrm>
        <a:graphic>
          <a:graphicData uri="http://schemas.openxmlformats.org/drawingml/2006/table">
            <a:tbl>
              <a:tblPr firstRow="1" firstCol="1" bandRow="1">
                <a:tableStyleId>{638B1855-1B75-4FBE-930C-398BA8C253C6}</a:tableStyleId>
              </a:tblPr>
              <a:tblGrid>
                <a:gridCol w="4193101">
                  <a:extLst>
                    <a:ext uri="{9D8B030D-6E8A-4147-A177-3AD203B41FA5}">
                      <a16:colId xmlns:a16="http://schemas.microsoft.com/office/drawing/2014/main" val="1108664443"/>
                    </a:ext>
                  </a:extLst>
                </a:gridCol>
                <a:gridCol w="4609937">
                  <a:extLst>
                    <a:ext uri="{9D8B030D-6E8A-4147-A177-3AD203B41FA5}">
                      <a16:colId xmlns:a16="http://schemas.microsoft.com/office/drawing/2014/main" val="914401183"/>
                    </a:ext>
                  </a:extLst>
                </a:gridCol>
              </a:tblGrid>
              <a:tr h="323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Particulars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Amount (Rs.) crores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2020291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Fuel and Power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1000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9124886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Research and development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150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4174403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Rent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9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8307670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Wages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2495623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Advertisement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5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77457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DE8C753-4FE8-0F14-93F4-8FECCD4220ED}"/>
              </a:ext>
            </a:extLst>
          </p:cNvPr>
          <p:cNvSpPr/>
          <p:nvPr/>
        </p:nvSpPr>
        <p:spPr>
          <a:xfrm>
            <a:off x="1443923" y="4650908"/>
            <a:ext cx="3404461" cy="415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1,150 crores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C59B85-F0AE-6C7A-23D6-1AF76A278C61}"/>
              </a:ext>
            </a:extLst>
          </p:cNvPr>
          <p:cNvSpPr/>
          <p:nvPr/>
        </p:nvSpPr>
        <p:spPr>
          <a:xfrm>
            <a:off x="6095999" y="4650908"/>
            <a:ext cx="3404462" cy="385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155 crores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90EC0-668D-D12B-CC01-BED071DE4E9A}"/>
              </a:ext>
            </a:extLst>
          </p:cNvPr>
          <p:cNvSpPr/>
          <p:nvPr/>
        </p:nvSpPr>
        <p:spPr>
          <a:xfrm>
            <a:off x="1456840" y="5316345"/>
            <a:ext cx="3378629" cy="4244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159 crores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0F1ABA-0D3F-A746-D514-0B80A74B11CA}"/>
              </a:ext>
            </a:extLst>
          </p:cNvPr>
          <p:cNvSpPr/>
          <p:nvPr/>
        </p:nvSpPr>
        <p:spPr>
          <a:xfrm>
            <a:off x="6095999" y="5316345"/>
            <a:ext cx="3404461" cy="4244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164 crores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4620CC6-9DBA-8324-C3A4-6835055CB2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 In short –run , when average cost falls as a result of an increase in output , marginal cost is ____ average cost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A7CA04-9BFC-9C7D-DAE9-C07417D3FA22}"/>
              </a:ext>
            </a:extLst>
          </p:cNvPr>
          <p:cNvSpPr/>
          <p:nvPr/>
        </p:nvSpPr>
        <p:spPr>
          <a:xfrm>
            <a:off x="769982" y="4419466"/>
            <a:ext cx="4716009" cy="118825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equal to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953A6FC7-727D-6F40-F927-D336D979628B}"/>
                  </a:ext>
                </a:extLst>
              </p:cNvPr>
              <p:cNvSpPr/>
              <p:nvPr/>
            </p:nvSpPr>
            <p:spPr>
              <a:xfrm>
                <a:off x="769982" y="3319237"/>
                <a:ext cx="4716010" cy="995299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Greater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than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953A6FC7-727D-6F40-F927-D336D97962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82" y="3319237"/>
                <a:ext cx="4716010" cy="995299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933" t="-3012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ED253D5-4BB9-0239-78C4-4FB64033A334}"/>
              </a:ext>
            </a:extLst>
          </p:cNvPr>
          <p:cNvSpPr/>
          <p:nvPr/>
        </p:nvSpPr>
        <p:spPr>
          <a:xfrm>
            <a:off x="6095999" y="4552943"/>
            <a:ext cx="4952539" cy="1188253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independent of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583DDD0F-43D6-817C-EBBF-A83A37FA48E2}"/>
              </a:ext>
            </a:extLst>
          </p:cNvPr>
          <p:cNvSpPr/>
          <p:nvPr/>
        </p:nvSpPr>
        <p:spPr>
          <a:xfrm>
            <a:off x="5927270" y="3096949"/>
            <a:ext cx="4952539" cy="1217587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 Less than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D97296-01FD-3971-0B63-E929010465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Q7 The long – run average cost is also called :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D9F3018-15BE-2188-A893-0C93B9A4C5D7}"/>
              </a:ext>
            </a:extLst>
          </p:cNvPr>
          <p:cNvSpPr/>
          <p:nvPr/>
        </p:nvSpPr>
        <p:spPr>
          <a:xfrm>
            <a:off x="1051558" y="4314536"/>
            <a:ext cx="3976443" cy="129318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Envelope curve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5AB39BE0-801B-96FC-6C18-31962EDBD9AB}"/>
              </a:ext>
            </a:extLst>
          </p:cNvPr>
          <p:cNvSpPr/>
          <p:nvPr/>
        </p:nvSpPr>
        <p:spPr>
          <a:xfrm>
            <a:off x="1051558" y="3201879"/>
            <a:ext cx="4047383" cy="992602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Kinked curve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4143490-2639-6364-E603-A285D0CFAD27}"/>
              </a:ext>
            </a:extLst>
          </p:cNvPr>
          <p:cNvSpPr/>
          <p:nvPr/>
        </p:nvSpPr>
        <p:spPr>
          <a:xfrm>
            <a:off x="6536314" y="4419465"/>
            <a:ext cx="4033529" cy="1341493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Sharp curve</a:t>
            </a:r>
          </a:p>
          <a:p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FEAABA2C-1656-6DF1-5F6E-BF3DE1B749F9}"/>
              </a:ext>
            </a:extLst>
          </p:cNvPr>
          <p:cNvSpPr/>
          <p:nvPr/>
        </p:nvSpPr>
        <p:spPr>
          <a:xfrm>
            <a:off x="6536315" y="3096949"/>
            <a:ext cx="4374492" cy="1163692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Equal quantity curve</a:t>
            </a:r>
          </a:p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565E5D-D682-38CE-9757-4062A2E4D2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390A-CD79-851A-A618-11996FE6A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A08A29C-D3A5-0616-B367-E0CEE6D680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5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F58FEE-8671-1F61-E660-0688683BFED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B65EC7-7DEA-25C2-16BD-312CAD1C8A0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4D17D-FE72-A7E5-756F-43FFF0A7CF4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8A5A79-FB2E-FE68-F8EA-6FD06323E75F}"/>
              </a:ext>
            </a:extLst>
          </p:cNvPr>
          <p:cNvSpPr/>
          <p:nvPr/>
        </p:nvSpPr>
        <p:spPr>
          <a:xfrm>
            <a:off x="704850" y="1250281"/>
            <a:ext cx="10877550" cy="31822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Q8 _____ are already incurred once and for all , and cannot be recovered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203D69-B27B-6433-B7FE-A2EDCB06E218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5E0FFC-E117-5183-72A4-DBFE7AD09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DFA6BD-998C-E4CC-E6EB-0FE6108A0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: Rounded Corners 20">
            <a:extLst>
              <a:ext uri="{FF2B5EF4-FFF2-40B4-BE49-F238E27FC236}">
                <a16:creationId xmlns:a16="http://schemas.microsoft.com/office/drawing/2014/main" id="{95AD3523-89A9-7CAF-E560-00559EE3ED65}"/>
              </a:ext>
            </a:extLst>
          </p:cNvPr>
          <p:cNvSpPr/>
          <p:nvPr/>
        </p:nvSpPr>
        <p:spPr>
          <a:xfrm>
            <a:off x="1036060" y="4494825"/>
            <a:ext cx="3914312" cy="855965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Sunk costs</a:t>
            </a:r>
            <a:r>
              <a:rPr lang="en-US" b="1" dirty="0"/>
              <a:t>	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0237607F-1BBC-A8D8-92A0-A9782175AD51}"/>
              </a:ext>
            </a:extLst>
          </p:cNvPr>
          <p:cNvSpPr/>
          <p:nvPr/>
        </p:nvSpPr>
        <p:spPr>
          <a:xfrm>
            <a:off x="5781480" y="4477707"/>
            <a:ext cx="3722031" cy="941110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Historical cost </a:t>
            </a:r>
            <a:r>
              <a:rPr lang="en-US" b="1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94715070-55FB-8C62-AF2E-CCF9EC5ECB0E}"/>
              </a:ext>
            </a:extLst>
          </p:cNvPr>
          <p:cNvSpPr/>
          <p:nvPr/>
        </p:nvSpPr>
        <p:spPr>
          <a:xfrm>
            <a:off x="1036060" y="5498340"/>
            <a:ext cx="3583237" cy="802034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Private cost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84FFB295-9DDF-51F3-4731-FE25B0513416}"/>
              </a:ext>
            </a:extLst>
          </p:cNvPr>
          <p:cNvSpPr/>
          <p:nvPr/>
        </p:nvSpPr>
        <p:spPr>
          <a:xfrm>
            <a:off x="5781480" y="5498340"/>
            <a:ext cx="3583237" cy="92101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(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d) Social cost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938430-8872-D7AA-8565-FEF1257E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7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33928-206B-D6DA-1E83-CD5FAA64D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2B32FA-C329-C6C0-007C-1939650918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EFAADD-4385-A0E2-FE6D-235430ACB70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63DD02-2950-597E-B53C-6E3BC0BC03A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2E6916-F39E-A320-7449-1390EF314F2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4854325-CE54-13BD-8F57-E9934A74F951}"/>
              </a:ext>
            </a:extLst>
          </p:cNvPr>
          <p:cNvSpPr/>
          <p:nvPr/>
        </p:nvSpPr>
        <p:spPr>
          <a:xfrm>
            <a:off x="704850" y="1250281"/>
            <a:ext cx="10877550" cy="31822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Q9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Use the following data to answer question 9-10 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</a:t>
            </a:r>
          </a:p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The Average fixed cost of 2 units of output is :</a:t>
            </a:r>
          </a:p>
          <a:p>
            <a:pPr algn="r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3681C9-7590-129D-9DFD-DA45A08D285A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F3C2DF0-068C-BBD9-3EFF-1F7713B7F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D2A1F9-4018-18CC-65E7-5602C77C9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: Rounded Corners 20">
            <a:extLst>
              <a:ext uri="{FF2B5EF4-FFF2-40B4-BE49-F238E27FC236}">
                <a16:creationId xmlns:a16="http://schemas.microsoft.com/office/drawing/2014/main" id="{9F0C34F9-60EF-5E1F-1697-D0358E52F34D}"/>
              </a:ext>
            </a:extLst>
          </p:cNvPr>
          <p:cNvSpPr/>
          <p:nvPr/>
        </p:nvSpPr>
        <p:spPr>
          <a:xfrm>
            <a:off x="1036060" y="4494825"/>
            <a:ext cx="3914312" cy="855965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Rs. 100	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399436AF-CC32-F055-6618-95BB3395091A}"/>
              </a:ext>
            </a:extLst>
          </p:cNvPr>
          <p:cNvSpPr/>
          <p:nvPr/>
        </p:nvSpPr>
        <p:spPr>
          <a:xfrm>
            <a:off x="5849007" y="4494825"/>
            <a:ext cx="3515710" cy="796227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Rs. 85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	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DFB2DFE5-D4EC-84C8-6EF3-0490B37CE5A8}"/>
              </a:ext>
            </a:extLst>
          </p:cNvPr>
          <p:cNvSpPr/>
          <p:nvPr/>
        </p:nvSpPr>
        <p:spPr>
          <a:xfrm>
            <a:off x="1036060" y="5498340"/>
            <a:ext cx="3583237" cy="921016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Rs. 110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	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DBDD7259-2574-AA0A-E34C-8225C38EE868}"/>
              </a:ext>
            </a:extLst>
          </p:cNvPr>
          <p:cNvSpPr/>
          <p:nvPr/>
        </p:nvSpPr>
        <p:spPr>
          <a:xfrm>
            <a:off x="5849007" y="5498339"/>
            <a:ext cx="3515710" cy="9210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Rs. 205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C6BA82-FD67-137D-8819-29A8C46A8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508466"/>
              </p:ext>
            </p:extLst>
          </p:nvPr>
        </p:nvGraphicFramePr>
        <p:xfrm>
          <a:off x="1379348" y="2030278"/>
          <a:ext cx="8477573" cy="13987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0687">
                  <a:extLst>
                    <a:ext uri="{9D8B030D-6E8A-4147-A177-3AD203B41FA5}">
                      <a16:colId xmlns:a16="http://schemas.microsoft.com/office/drawing/2014/main" val="3905563769"/>
                    </a:ext>
                  </a:extLst>
                </a:gridCol>
                <a:gridCol w="1189059">
                  <a:extLst>
                    <a:ext uri="{9D8B030D-6E8A-4147-A177-3AD203B41FA5}">
                      <a16:colId xmlns:a16="http://schemas.microsoft.com/office/drawing/2014/main" val="215133685"/>
                    </a:ext>
                  </a:extLst>
                </a:gridCol>
                <a:gridCol w="1190087">
                  <a:extLst>
                    <a:ext uri="{9D8B030D-6E8A-4147-A177-3AD203B41FA5}">
                      <a16:colId xmlns:a16="http://schemas.microsoft.com/office/drawing/2014/main" val="2125204039"/>
                    </a:ext>
                  </a:extLst>
                </a:gridCol>
                <a:gridCol w="1190087">
                  <a:extLst>
                    <a:ext uri="{9D8B030D-6E8A-4147-A177-3AD203B41FA5}">
                      <a16:colId xmlns:a16="http://schemas.microsoft.com/office/drawing/2014/main" val="825699842"/>
                    </a:ext>
                  </a:extLst>
                </a:gridCol>
                <a:gridCol w="1190087">
                  <a:extLst>
                    <a:ext uri="{9D8B030D-6E8A-4147-A177-3AD203B41FA5}">
                      <a16:colId xmlns:a16="http://schemas.microsoft.com/office/drawing/2014/main" val="844230957"/>
                    </a:ext>
                  </a:extLst>
                </a:gridCol>
                <a:gridCol w="1190087">
                  <a:extLst>
                    <a:ext uri="{9D8B030D-6E8A-4147-A177-3AD203B41FA5}">
                      <a16:colId xmlns:a16="http://schemas.microsoft.com/office/drawing/2014/main" val="195130947"/>
                    </a:ext>
                  </a:extLst>
                </a:gridCol>
                <a:gridCol w="1167479">
                  <a:extLst>
                    <a:ext uri="{9D8B030D-6E8A-4147-A177-3AD203B41FA5}">
                      <a16:colId xmlns:a16="http://schemas.microsoft.com/office/drawing/2014/main" val="480329103"/>
                    </a:ext>
                  </a:extLst>
                </a:gridCol>
              </a:tblGrid>
              <a:tr h="4567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Output(Q)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7354676"/>
                  </a:ext>
                </a:extLst>
              </a:tr>
              <a:tr h="9419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Total Cost (TC)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200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310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410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500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604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710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827972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373463D-68B2-207D-E577-5B4531477B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35623" y="34202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0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2290</TotalTime>
  <Words>1856</Words>
  <Application>Microsoft Office PowerPoint</Application>
  <PresentationFormat>Widescreen</PresentationFormat>
  <Paragraphs>460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Rounded MT Bold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95</cp:revision>
  <cp:lastPrinted>2026-07-11T05:02:17Z</cp:lastPrinted>
  <dcterms:created xsi:type="dcterms:W3CDTF">2025-08-02T04:28:01Z</dcterms:created>
  <dcterms:modified xsi:type="dcterms:W3CDTF">2026-07-11T05:04:18Z</dcterms:modified>
</cp:coreProperties>
</file>