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23" r:id="rId10"/>
    <p:sldId id="324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25" r:id="rId22"/>
    <p:sldId id="326" r:id="rId23"/>
    <p:sldId id="319" r:id="rId24"/>
    <p:sldId id="320" r:id="rId25"/>
    <p:sldId id="321" r:id="rId26"/>
    <p:sldId id="322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29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72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26004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How is production in the economic sense distinguished from non-market activities performed within a household ?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69" y="5325579"/>
            <a:ext cx="10011103" cy="6651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Voluntary nature of the activity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level of satisfaction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1" y="3558039"/>
            <a:ext cx="9818481" cy="932594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Involvement of love and affection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09448" y="5983249"/>
            <a:ext cx="9207061" cy="686661"/>
          </a:xfrm>
          <a:prstGeom prst="roundRect">
            <a:avLst>
              <a:gd name="adj" fmla="val 3146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Intangible outputs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09449" y="4566296"/>
            <a:ext cx="10011103" cy="68362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Exchange in the market.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214CC-45A2-C396-EE59-F0221EDC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9DD065-DAFE-8D5F-4920-D5ACA6C64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3BE7E78-832F-C6E5-25B2-03A8734280A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CCBF1F-F826-B4B7-A7DF-4B74B83D3B2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5FCE9-E926-2006-7964-B9971C688B5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EBFE2E-1415-4B14-9ABC-1B08A134E40C}"/>
              </a:ext>
            </a:extLst>
          </p:cNvPr>
          <p:cNvSpPr/>
          <p:nvPr/>
        </p:nvSpPr>
        <p:spPr>
          <a:xfrm>
            <a:off x="704850" y="1250281"/>
            <a:ext cx="10877550" cy="31822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Based on the information given in the following table , answer the Question Nos. 10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70C0"/>
                </a:solidFill>
              </a:rPr>
              <a:t>        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What will be the marginal product when quantity of labour is </a:t>
            </a:r>
            <a:r>
              <a:rPr lang="en-US" dirty="0">
                <a:solidFill>
                  <a:srgbClr val="0070C0"/>
                </a:solidFill>
              </a:rPr>
              <a:t>5??</a:t>
            </a: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1A473D-ABF9-9342-0CB9-281A18FAE54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57D825-904F-5365-EBDA-6670968C4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5D42CC9-4257-C2C0-3A32-4435A80C9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D4250A-740F-D9A8-E9E9-4717AAAAB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341954"/>
              </p:ext>
            </p:extLst>
          </p:nvPr>
        </p:nvGraphicFramePr>
        <p:xfrm>
          <a:off x="1363851" y="1742655"/>
          <a:ext cx="9174997" cy="2078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3503">
                  <a:extLst>
                    <a:ext uri="{9D8B030D-6E8A-4147-A177-3AD203B41FA5}">
                      <a16:colId xmlns:a16="http://schemas.microsoft.com/office/drawing/2014/main" val="3654587443"/>
                    </a:ext>
                  </a:extLst>
                </a:gridCol>
                <a:gridCol w="2293503">
                  <a:extLst>
                    <a:ext uri="{9D8B030D-6E8A-4147-A177-3AD203B41FA5}">
                      <a16:colId xmlns:a16="http://schemas.microsoft.com/office/drawing/2014/main" val="1764699053"/>
                    </a:ext>
                  </a:extLst>
                </a:gridCol>
                <a:gridCol w="2293503">
                  <a:extLst>
                    <a:ext uri="{9D8B030D-6E8A-4147-A177-3AD203B41FA5}">
                      <a16:colId xmlns:a16="http://schemas.microsoft.com/office/drawing/2014/main" val="691705882"/>
                    </a:ext>
                  </a:extLst>
                </a:gridCol>
                <a:gridCol w="2294488">
                  <a:extLst>
                    <a:ext uri="{9D8B030D-6E8A-4147-A177-3AD203B41FA5}">
                      <a16:colId xmlns:a16="http://schemas.microsoft.com/office/drawing/2014/main" val="4256237678"/>
                    </a:ext>
                  </a:extLst>
                </a:gridCol>
              </a:tblGrid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Quantity of labour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Product (TP)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Average product (AP)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Marginal Product(MP)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995825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608358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33147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069293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7775245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051007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8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16415"/>
                  </a:ext>
                </a:extLst>
              </a:tr>
            </a:tbl>
          </a:graphicData>
        </a:graphic>
      </p:graphicFrame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D431E38B-5C16-4626-9DE4-9D1D95335E21}"/>
              </a:ext>
            </a:extLst>
          </p:cNvPr>
          <p:cNvSpPr/>
          <p:nvPr/>
        </p:nvSpPr>
        <p:spPr>
          <a:xfrm>
            <a:off x="1036060" y="4494825"/>
            <a:ext cx="2792021" cy="85596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8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C91E142-8CDF-4314-30D4-F80BBA2D56FE}"/>
              </a:ext>
            </a:extLst>
          </p:cNvPr>
          <p:cNvSpPr/>
          <p:nvPr/>
        </p:nvSpPr>
        <p:spPr>
          <a:xfrm>
            <a:off x="6096000" y="4494825"/>
            <a:ext cx="2474302" cy="796227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9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B93914BA-5BE1-6862-E239-2C26E6761619}"/>
              </a:ext>
            </a:extLst>
          </p:cNvPr>
          <p:cNvSpPr/>
          <p:nvPr/>
        </p:nvSpPr>
        <p:spPr>
          <a:xfrm>
            <a:off x="1036060" y="5498340"/>
            <a:ext cx="3583237" cy="92101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10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AF2C79D9-76E7-29B3-7321-F8D59A4BE49F}"/>
              </a:ext>
            </a:extLst>
          </p:cNvPr>
          <p:cNvSpPr/>
          <p:nvPr/>
        </p:nvSpPr>
        <p:spPr>
          <a:xfrm>
            <a:off x="6095999" y="5498339"/>
            <a:ext cx="2474302" cy="9210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11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50E010-CD99-BC36-9094-9A465CA5E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24ADA-9E2A-EFEB-D079-1DEF7BA41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01FEA0-42ED-D894-E72E-AB4DC2922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DB6B10-A085-D938-F785-E8065667417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A58732-4585-138F-5D0B-F08D954F469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FC09A-E1C7-0F22-5033-33D73E6D658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91FDBE-5AA3-4D31-1ED5-69B09A8B910F}"/>
              </a:ext>
            </a:extLst>
          </p:cNvPr>
          <p:cNvSpPr/>
          <p:nvPr/>
        </p:nvSpPr>
        <p:spPr>
          <a:xfrm>
            <a:off x="704850" y="1113187"/>
            <a:ext cx="10877550" cy="20949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Q11 Who describes production function as the relationship between the maximum amount of output that can be produced and the input required to make that output ?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B5F51-A288-095B-3F41-72D8401C492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A726163-4506-F37A-6FBA-72F0A3DC0451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Paul – Sweezy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C242C7FA-A8D4-B1AE-68EA-0BD2BEBB8729}"/>
                  </a:ext>
                </a:extLst>
              </p:cNvPr>
              <p:cNvSpPr/>
              <p:nvPr/>
            </p:nvSpPr>
            <p:spPr>
              <a:xfrm>
                <a:off x="1051559" y="3310483"/>
                <a:ext cx="471309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Cobb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–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Douglas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C242C7FA-A8D4-B1AE-68EA-0BD2BEBB87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310483"/>
                <a:ext cx="471309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80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669474C-3258-794A-7923-4686CEAD2F36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Alfred Marshall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8169F79-F8B3-F079-4AC2-024EA02D6069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Samuelson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DCAA7C-CE43-FF80-8B77-B93E12696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D443D5-5A4D-926A-8AC0-46EFC1519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BFA35D-9021-B3DB-644C-2B32ECF47C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68618" y="38183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4FC0-98FC-57AD-5B08-BB9A40980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2D4EE22-DBF6-9C31-205D-1AD67F4411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FD7C9C-3DBC-DE28-0E27-AD5D2FC9B88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1F6E8C-AB6D-59A5-5B94-AEB1BDB62EC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423151-F359-4DF4-B178-11F4CA597F1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9E0C64-165C-7000-0AA0-994421FCA29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Q12 Initially a firm enjoys ________ of scale and beyond a certain limit it suffers from ____ of scale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3053BE-217B-15E5-810A-730811985B31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8A7659-2737-827E-DEC6-7504BF6D6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EAF02A-D05D-4C54-3B2A-A807C2C43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26714C-6805-A96F-52C3-D513D78C8CDA}"/>
              </a:ext>
            </a:extLst>
          </p:cNvPr>
          <p:cNvSpPr/>
          <p:nvPr/>
        </p:nvSpPr>
        <p:spPr>
          <a:xfrm>
            <a:off x="1179739" y="3096949"/>
            <a:ext cx="8305224" cy="9559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Internal economics , internal diseconomies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75B16F-6E11-6744-E426-17B0A778BBE6}"/>
              </a:ext>
            </a:extLst>
          </p:cNvPr>
          <p:cNvSpPr/>
          <p:nvPr/>
        </p:nvSpPr>
        <p:spPr>
          <a:xfrm>
            <a:off x="1179738" y="4102382"/>
            <a:ext cx="8460208" cy="8412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External economies , external diseconomies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2E6D28-C0E6-7C0D-03FE-C56685D53C47}"/>
              </a:ext>
            </a:extLst>
          </p:cNvPr>
          <p:cNvSpPr/>
          <p:nvPr/>
        </p:nvSpPr>
        <p:spPr>
          <a:xfrm>
            <a:off x="1179739" y="4993099"/>
            <a:ext cx="8305224" cy="7105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Internal diseconomies , internal economies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20E958-9111-EC54-F0FD-3A874623A89A}"/>
              </a:ext>
            </a:extLst>
          </p:cNvPr>
          <p:cNvSpPr/>
          <p:nvPr/>
        </p:nvSpPr>
        <p:spPr>
          <a:xfrm>
            <a:off x="1179738" y="5769412"/>
            <a:ext cx="8460207" cy="856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External diseconomies , external economies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17C55-E796-025E-FA04-38B5B1680A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2BAAE-E560-A4B7-2162-DCAF495C3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B2693B-4669-BEF8-B0E5-490F03BDD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EF4565-7D4B-D437-8CC7-11508072A2F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50DD4D4-A4A5-51F9-3E5D-F75F67B6787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DC3F4-8892-6649-3A67-EC400196864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ED9CF7-0632-7813-97D5-697E524299A5}"/>
              </a:ext>
            </a:extLst>
          </p:cNvPr>
          <p:cNvSpPr/>
          <p:nvPr/>
        </p:nvSpPr>
        <p:spPr>
          <a:xfrm>
            <a:off x="704850" y="1250281"/>
            <a:ext cx="10877550" cy="20571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Q13 The form of capital which performs its function in production in a single use and is not available for further used in termed as :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76D7D7-EC68-38CD-7A75-4194FEFF0C8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195201-1FFF-0506-D246-DA970D2BB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8" y="457576"/>
            <a:ext cx="1646693" cy="553253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5AE7578-DF0E-839E-5122-7FE390A2D0D0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Real capital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223A266E-B453-0F16-63AB-CC2B261879C5}"/>
                  </a:ext>
                </a:extLst>
              </p:cNvPr>
              <p:cNvSpPr/>
              <p:nvPr/>
            </p:nvSpPr>
            <p:spPr>
              <a:xfrm>
                <a:off x="1051558" y="3546867"/>
                <a:ext cx="4782113" cy="885647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Circulating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capital</m:t>
                    </m:r>
                  </m:oMath>
                </a14:m>
                <a:endParaRPr lang="en-US" sz="2800" dirty="0">
                  <a:solidFill>
                    <a:srgbClr val="0070C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223A266E-B453-0F16-63AB-CC2B26187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3546867"/>
                <a:ext cx="4782113" cy="885647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2033" t="-1020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3F6650FF-3920-7638-1B59-D2437F08B137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Intangible capital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B1F2325-217E-2963-6A1F-E633FC1BB9E7}"/>
              </a:ext>
            </a:extLst>
          </p:cNvPr>
          <p:cNvSpPr/>
          <p:nvPr/>
        </p:nvSpPr>
        <p:spPr>
          <a:xfrm>
            <a:off x="6095999" y="3546866"/>
            <a:ext cx="4782113" cy="885647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Fixed Capital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88CBAD9-D43A-C663-21FB-E1E0EE3E5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89560E-04E2-0CAC-EB5F-761A9D03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0EB83-F28D-CA3D-BC15-851A49DD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82F5EF0-041D-9412-033A-27E242DEF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D66B3C-B7BE-6D33-CE29-89E32E6B8CE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F0A9C8-417F-ADAE-2738-8556D29BD7D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BF900A-076D-C8AB-2A6C-17DA5C0447C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97A452-6A24-428E-6227-57D30A2E8246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Q14 Survival , growth and expansion come under which of the following objective of an enterprise ?: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FE2FF-D0D5-8345-E744-F4FE2B68C6A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D878B2-3DC7-1A5A-CABB-2021A4B82AE1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Social objective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Economic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objective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EFEB30B-7611-CE5D-E729-7A4AC32A3701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National objective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D29A770-D716-20CC-59B8-2764B4A58684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organic objective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DEC16AD-1D56-8260-B3D2-7736B7AD4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6830DC-8922-AA54-B7FE-8DA92D206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19CE82-3C55-D98D-3AA5-DD9E4E8368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13654" y="33199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9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3117-BE1D-0F36-D30F-A3DB199E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4CD30B8-B510-110E-9220-D2B5A5C0C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38591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CA6C13-DFD1-EB75-4D0E-E32D6036A33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E92D96-40DF-5029-D94B-B64066E364D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3EC42-60B0-FD34-F2A3-EB73AA0AFB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A3846B-946A-5E76-A3FC-815AEBCCDA02}"/>
              </a:ext>
            </a:extLst>
          </p:cNvPr>
          <p:cNvSpPr/>
          <p:nvPr/>
        </p:nvSpPr>
        <p:spPr>
          <a:xfrm>
            <a:off x="704850" y="1250281"/>
            <a:ext cx="10841387" cy="90992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 Returns to scale refers to 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439DA7-1DD1-CEEB-17AA-FD2ABFBABCD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29229F5-9755-B5F9-0299-F35EFF42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F0844C-CF22-5C5C-C9E1-BFADECB58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4564AE-F622-F448-35DF-00A8AAD1752B}"/>
              </a:ext>
            </a:extLst>
          </p:cNvPr>
          <p:cNvSpPr/>
          <p:nvPr/>
        </p:nvSpPr>
        <p:spPr>
          <a:xfrm>
            <a:off x="990451" y="2265140"/>
            <a:ext cx="9267987" cy="11638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Changes in output as a result of proportionate change in all factors of production </a:t>
            </a:r>
            <a:r>
              <a:rPr lang="en-US" b="1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9E8FE1-E400-B608-0063-D25C98652A95}"/>
              </a:ext>
            </a:extLst>
          </p:cNvPr>
          <p:cNvSpPr/>
          <p:nvPr/>
        </p:nvSpPr>
        <p:spPr>
          <a:xfrm>
            <a:off x="990451" y="3429000"/>
            <a:ext cx="9267987" cy="11194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Changes in output as a result of proportionate change  in one of the variable factors of production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2EDAA-5814-BBE2-B673-DEC851B0C842}"/>
              </a:ext>
            </a:extLst>
          </p:cNvPr>
          <p:cNvSpPr/>
          <p:nvPr/>
        </p:nvSpPr>
        <p:spPr>
          <a:xfrm>
            <a:off x="990450" y="4488274"/>
            <a:ext cx="9267987" cy="11194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Changes in output  as a result of proportionate change in any two variable factors of production 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A279F9-24D6-D2EF-6529-0E137E69C526}"/>
              </a:ext>
            </a:extLst>
          </p:cNvPr>
          <p:cNvSpPr/>
          <p:nvPr/>
        </p:nvSpPr>
        <p:spPr>
          <a:xfrm>
            <a:off x="990449" y="5586155"/>
            <a:ext cx="9267988" cy="11194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Changes in output as a result of variation in factor proportions </a:t>
            </a:r>
            <a:r>
              <a:rPr lang="en-US" sz="2800" dirty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ACD0F95-84C1-FFAB-C92B-002A1B8B26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91B7-F03D-215A-2051-9D8DFD884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8B966F-2AA0-26EE-D03C-29B52D1F3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B4B5E3-1D15-3C0B-73F6-5E669CD9AE8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4EB868-8632-3D6B-1EC0-A7D81E189B3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5F13E-3EB6-6026-3A1E-38E2FDE8609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546EC1-C31F-DE18-64C6-2ED9286854F8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Q16 Linear Homogenous Production function is another name for _________.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DDAA5C-2676-379F-941D-8478B930FE7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DB2D0A5-6716-D6EC-8637-1A17A9F6293D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increasing returns to scale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3AAC3C36-D588-4576-4D09-B7B9E2D74448}"/>
                  </a:ext>
                </a:extLst>
              </p:cNvPr>
              <p:cNvSpPr/>
              <p:nvPr/>
            </p:nvSpPr>
            <p:spPr>
              <a:xfrm>
                <a:off x="1109467" y="3201879"/>
                <a:ext cx="4782112" cy="112570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Constant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returns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to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scale</m:t>
                    </m:r>
                  </m:oMath>
                </a14:m>
                <a:endParaRPr lang="en-US" sz="2800" dirty="0">
                  <a:solidFill>
                    <a:srgbClr val="0070C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3AAC3C36-D588-4576-4D09-B7B9E2D74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467" y="3201879"/>
                <a:ext cx="4782112" cy="112570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908" t="-15508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C80EA5A3-0748-738E-A0BB-AF5E0B8572E8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Decreasing returns to scale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669FBF5-7923-2636-3405-E77881DED2F8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Law of variable proportion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3725681-4136-8B9D-AE26-815AC90CD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20B4D9A-07B3-EBCE-1875-D61ED260E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CC64D-E7A3-7E62-11E4-D0A5BF8FE2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A52B6-93D7-67CB-0225-3A015F655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AE78D5F-869E-99CD-1008-101D35C0F4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0819474-71C3-3D6A-EC3E-7E15F7C71BC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B46CF1-B8B2-5258-656E-5E57C79109E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F427E-8F44-3895-848B-2D8C1057607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9E209A8-40D0-4247-DCB2-367C4BD2D0D4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Q17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minimum quantities of various inputs that are required to yield a given quantity of output is termed as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0C5831-7FA5-456E-DB2D-1AE92B314A3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90225EC-BF73-B79D-E238-2BCC09F13BE0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Production function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B164EC6C-3E32-5ED9-9BB3-50F2D34B210E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Supply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function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B164EC6C-3E32-5ED9-9BB3-50F2D34B2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F7BEFB26-52D5-BE4D-009A-99E0010483E8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Investment function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331A2493-887C-4CA7-05CA-B719BC56601E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Demand function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317ABF1-DDF3-FEB4-4508-18CA0E8CC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1A9D217-18C5-CEBE-BAFA-B4E17589C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EFC0D1-0741-6911-2C63-ECBCE8C59E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5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D7E67-6525-861E-9286-F53AABE22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FC15B70-984B-A8C9-5A98-F7BFC474B5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4F57E5C-11FF-3AEA-9531-6840D021B51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77C7456-4810-218B-F52C-6FF38748F98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3E07C5-2D50-E166-F2BA-4E63E4B10FA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069D36-8D65-70C5-6371-71D45A12E974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Q18  Total product starts declining in which stage of production </a:t>
            </a:r>
            <a:r>
              <a:rPr lang="en-US" sz="2800" dirty="0">
                <a:latin typeface="Arial Rounded MT Bold" panose="020F0704030504030204" pitchFamily="34" charset="0"/>
              </a:rPr>
              <a:t>?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57A14F-CEFB-108E-E693-A0C7B55A363E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FD5724-3CF0-5640-B754-09CE8567B50D}"/>
              </a:ext>
            </a:extLst>
          </p:cNvPr>
          <p:cNvSpPr/>
          <p:nvPr/>
        </p:nvSpPr>
        <p:spPr>
          <a:xfrm>
            <a:off x="1051558" y="4695985"/>
            <a:ext cx="432635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Stage 3: The stage of negative returns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6DC8630-DA02-CA8D-4B2F-CBFD67E60198}"/>
                  </a:ext>
                </a:extLst>
              </p:cNvPr>
              <p:cNvSpPr/>
              <p:nvPr/>
            </p:nvSpPr>
            <p:spPr>
              <a:xfrm>
                <a:off x="1051558" y="3201879"/>
                <a:ext cx="4928007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Stage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2: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The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stage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diminishing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returns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6DC8630-DA02-CA8D-4B2F-CBFD67E60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3201879"/>
                <a:ext cx="4928007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26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CCDEF1E5-4017-FAF6-C3E3-A6D71D23A079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It may decline in any stage of production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6D7290E-7D9A-144E-8D9E-EECBFC871A6F}"/>
              </a:ext>
            </a:extLst>
          </p:cNvPr>
          <p:cNvSpPr/>
          <p:nvPr/>
        </p:nvSpPr>
        <p:spPr>
          <a:xfrm>
            <a:off x="6145758" y="3201879"/>
            <a:ext cx="4878247" cy="123063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Stage 1: The stage of increasing returns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8CC2B5F-7DBE-E837-B352-6F0CCE010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5B668-44B5-478D-454F-6CC588562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D371E-56FA-7728-4ACB-EE4661E57E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3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79F0A-4EE8-FC96-1EE9-0F43A1470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107CD3-C658-19AF-5F6F-36E569DA4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0F7BBD-57BC-42D5-CF8D-3E6A70DE739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74164-1B63-EF39-56EF-50F5FF51EBE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2CD9BF-6129-3883-C4A9-06FE48B7359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91F399-F857-4FBC-06D3-C6BDD655DF9F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Q19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average product rises as a result of an increase in the quantity of variable input , marginal product is 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B86732-3C7B-249C-E43A-29DC27BFB33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B028EF-A5DA-C02C-F25D-F89E1186F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8" y="457576"/>
            <a:ext cx="1646693" cy="553253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87120D-B276-671D-7B18-C169F4591423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Equal to the average product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4F19B3AB-65D8-DB2E-705D-052E213D82DA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Less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than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the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average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product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4F19B3AB-65D8-DB2E-705D-052E213D82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8011EB75-47F6-5C10-1DD5-8D6D449B44FA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More than the average product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0A1525B-0009-FC3F-7250-83707A2EFEC5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Minimum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128F127-1FE4-D563-3C87-D39CF037B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A5653A-E04B-E973-A43D-5AA39AF53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9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41694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4"/>
            <a:ext cx="11659585" cy="32705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Use the following information to answer question No 2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	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	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What is the marginal product of the second hour of labour?</a:t>
            </a:r>
          </a:p>
          <a:p>
            <a:pPr algn="r"/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?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5" y="5240543"/>
            <a:ext cx="2975469" cy="665477"/>
          </a:xfrm>
          <a:prstGeom prst="roundRect">
            <a:avLst>
              <a:gd name="adj" fmla="val 26862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30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5" y="4610428"/>
            <a:ext cx="2721194" cy="46550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10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128559" y="5240543"/>
            <a:ext cx="2975469" cy="66547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40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128559" y="4610427"/>
            <a:ext cx="2821353" cy="447879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20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C69816D-4671-4BA3-67CA-36F64C865F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188301"/>
              </p:ext>
            </p:extLst>
          </p:nvPr>
        </p:nvGraphicFramePr>
        <p:xfrm>
          <a:off x="1503336" y="1555241"/>
          <a:ext cx="8074618" cy="2091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8130">
                  <a:extLst>
                    <a:ext uri="{9D8B030D-6E8A-4147-A177-3AD203B41FA5}">
                      <a16:colId xmlns:a16="http://schemas.microsoft.com/office/drawing/2014/main" val="3864774544"/>
                    </a:ext>
                  </a:extLst>
                </a:gridCol>
                <a:gridCol w="2018130">
                  <a:extLst>
                    <a:ext uri="{9D8B030D-6E8A-4147-A177-3AD203B41FA5}">
                      <a16:colId xmlns:a16="http://schemas.microsoft.com/office/drawing/2014/main" val="2756808304"/>
                    </a:ext>
                  </a:extLst>
                </a:gridCol>
                <a:gridCol w="2019179">
                  <a:extLst>
                    <a:ext uri="{9D8B030D-6E8A-4147-A177-3AD203B41FA5}">
                      <a16:colId xmlns:a16="http://schemas.microsoft.com/office/drawing/2014/main" val="1334212572"/>
                    </a:ext>
                  </a:extLst>
                </a:gridCol>
                <a:gridCol w="2019179">
                  <a:extLst>
                    <a:ext uri="{9D8B030D-6E8A-4147-A177-3AD203B41FA5}">
                      <a16:colId xmlns:a16="http://schemas.microsoft.com/office/drawing/2014/main" val="3545806543"/>
                    </a:ext>
                  </a:extLst>
                </a:gridCol>
              </a:tblGrid>
              <a:tr h="3718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Hours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Total product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Average Product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Marginal Product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3608623"/>
                  </a:ext>
                </a:extLst>
              </a:tr>
              <a:tr h="33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482826"/>
                  </a:ext>
                </a:extLst>
              </a:tr>
              <a:tr h="33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2316960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0973529"/>
                  </a:ext>
                </a:extLst>
              </a:tr>
              <a:tr h="33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90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987094"/>
                  </a:ext>
                </a:extLst>
              </a:tr>
              <a:tr h="33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056219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B248D37-2AA9-FAAC-0F19-01B59D8BBA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349115" y="398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BADA5-D915-0250-9C8D-AA8C63A7F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91BE70-75FE-F6C3-A11E-05188E953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32911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A7B92C-1D72-665E-6D01-92CCB373E54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14D886-92ED-22FA-79E2-D99AF9FE7F8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D2CC2-AF37-6E51-C039-C15C32EEE72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B1A146A-B97B-702C-5FD1-DAF9A76360DF}"/>
              </a:ext>
            </a:extLst>
          </p:cNvPr>
          <p:cNvSpPr/>
          <p:nvPr/>
        </p:nvSpPr>
        <p:spPr>
          <a:xfrm>
            <a:off x="704849" y="1250281"/>
            <a:ext cx="11045871" cy="344215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7030A0"/>
                </a:solidFill>
              </a:rPr>
              <a:t>Q20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Based on the information given in the following table , answer questions Nos. 20</a:t>
            </a: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r>
              <a:rPr lang="en-US" dirty="0">
                <a:solidFill>
                  <a:srgbClr val="7030A0"/>
                </a:solidFill>
              </a:rPr>
              <a:t>What will be the total product when the quantity of labour is 5?</a:t>
            </a:r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1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807033-5226-5E04-FE1B-B351DFFA48A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E2BE2F2-F2B4-0600-AF5A-8A2253BF9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2E512B1-41BD-4D69-0B61-D8C0BF6B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D1553D-E569-4A56-5654-273FC9E485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956697"/>
              </p:ext>
            </p:extLst>
          </p:nvPr>
        </p:nvGraphicFramePr>
        <p:xfrm>
          <a:off x="1007389" y="1651510"/>
          <a:ext cx="9934415" cy="2400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3124">
                  <a:extLst>
                    <a:ext uri="{9D8B030D-6E8A-4147-A177-3AD203B41FA5}">
                      <a16:colId xmlns:a16="http://schemas.microsoft.com/office/drawing/2014/main" val="5879806"/>
                    </a:ext>
                  </a:extLst>
                </a:gridCol>
                <a:gridCol w="2353124">
                  <a:extLst>
                    <a:ext uri="{9D8B030D-6E8A-4147-A177-3AD203B41FA5}">
                      <a16:colId xmlns:a16="http://schemas.microsoft.com/office/drawing/2014/main" val="1219866264"/>
                    </a:ext>
                  </a:extLst>
                </a:gridCol>
                <a:gridCol w="2353124">
                  <a:extLst>
                    <a:ext uri="{9D8B030D-6E8A-4147-A177-3AD203B41FA5}">
                      <a16:colId xmlns:a16="http://schemas.microsoft.com/office/drawing/2014/main" val="465933497"/>
                    </a:ext>
                  </a:extLst>
                </a:gridCol>
                <a:gridCol w="2875043">
                  <a:extLst>
                    <a:ext uri="{9D8B030D-6E8A-4147-A177-3AD203B41FA5}">
                      <a16:colId xmlns:a16="http://schemas.microsoft.com/office/drawing/2014/main" val="1399372872"/>
                    </a:ext>
                  </a:extLst>
                </a:gridCol>
              </a:tblGrid>
              <a:tr h="7013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Quantity of labour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(TP)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Average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(AP)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Marginal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(MP)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4279085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047637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883326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2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5692463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3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66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45225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246973"/>
                  </a:ext>
                </a:extLst>
              </a:tr>
              <a:tr h="266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593311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50EEF69-0A35-D382-BC5F-53F33AB1F646}"/>
              </a:ext>
            </a:extLst>
          </p:cNvPr>
          <p:cNvSpPr/>
          <p:nvPr/>
        </p:nvSpPr>
        <p:spPr>
          <a:xfrm>
            <a:off x="1134520" y="4895920"/>
            <a:ext cx="1782102" cy="5414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86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F7B4FF-5EF9-DA75-5C38-33EF8DB5FB5A}"/>
              </a:ext>
            </a:extLst>
          </p:cNvPr>
          <p:cNvSpPr/>
          <p:nvPr/>
        </p:nvSpPr>
        <p:spPr>
          <a:xfrm>
            <a:off x="5091725" y="4895919"/>
            <a:ext cx="2006500" cy="62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84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9E4D2B-EDBC-D80C-1E68-1CF1C8FB413F}"/>
              </a:ext>
            </a:extLst>
          </p:cNvPr>
          <p:cNvSpPr/>
          <p:nvPr/>
        </p:nvSpPr>
        <p:spPr>
          <a:xfrm>
            <a:off x="1134520" y="5728603"/>
            <a:ext cx="1782102" cy="686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80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BFB4E0-B74C-2A8C-815F-D0646AF9B477}"/>
              </a:ext>
            </a:extLst>
          </p:cNvPr>
          <p:cNvSpPr/>
          <p:nvPr/>
        </p:nvSpPr>
        <p:spPr>
          <a:xfrm>
            <a:off x="5091724" y="5728603"/>
            <a:ext cx="2006501" cy="8134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92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052714-E6F3-2FE1-236B-57089D91AB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C615E-BEE1-5F7B-5843-B59D633E1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828CFAD-7B3E-CDB1-161F-6F3ECE1EE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34095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FBCDE3-33E5-CDB6-3654-466EF5C4E74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F09B1E-CA92-80FD-42D4-734E7940965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684D86-5BAD-804A-0F7B-F93248E17AF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A019D5-42A9-1FCE-B55F-79002B58AF70}"/>
              </a:ext>
            </a:extLst>
          </p:cNvPr>
          <p:cNvSpPr/>
          <p:nvPr/>
        </p:nvSpPr>
        <p:spPr>
          <a:xfrm>
            <a:off x="704850" y="1250281"/>
            <a:ext cx="10877550" cy="340618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7030A0"/>
                </a:solidFill>
              </a:rPr>
              <a:t>Q21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Based on the information given in the following table , answer questions Nos. 21</a:t>
            </a: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r>
              <a:rPr lang="en-US" dirty="0">
                <a:solidFill>
                  <a:srgbClr val="7030A0"/>
                </a:solidFill>
              </a:rPr>
              <a:t>     </a:t>
            </a: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What will be the marginal product when quantity of labour is 4</a:t>
            </a:r>
            <a:r>
              <a:rPr lang="en-US" dirty="0">
                <a:latin typeface="Arial Rounded MT Bold" panose="020F0704030504030204" pitchFamily="34" charset="0"/>
              </a:rPr>
              <a:t>? </a:t>
            </a:r>
          </a:p>
          <a:p>
            <a:pPr algn="r"/>
            <a:r>
              <a:rPr lang="en-US" sz="1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1296-BF4A-3C95-334C-AC0E3B41E13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87F3E83-58DB-3F4C-0BC6-F0AE246CE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9C1AB3E-B5D7-A598-F7C9-0AC62E1BD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C27502B-9D80-B862-0D47-749460329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441637"/>
              </p:ext>
            </p:extLst>
          </p:nvPr>
        </p:nvGraphicFramePr>
        <p:xfrm>
          <a:off x="1087821" y="1640298"/>
          <a:ext cx="9648496" cy="2495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2124">
                  <a:extLst>
                    <a:ext uri="{9D8B030D-6E8A-4147-A177-3AD203B41FA5}">
                      <a16:colId xmlns:a16="http://schemas.microsoft.com/office/drawing/2014/main" val="5879806"/>
                    </a:ext>
                  </a:extLst>
                </a:gridCol>
                <a:gridCol w="2412124">
                  <a:extLst>
                    <a:ext uri="{9D8B030D-6E8A-4147-A177-3AD203B41FA5}">
                      <a16:colId xmlns:a16="http://schemas.microsoft.com/office/drawing/2014/main" val="1219866264"/>
                    </a:ext>
                  </a:extLst>
                </a:gridCol>
                <a:gridCol w="2412124">
                  <a:extLst>
                    <a:ext uri="{9D8B030D-6E8A-4147-A177-3AD203B41FA5}">
                      <a16:colId xmlns:a16="http://schemas.microsoft.com/office/drawing/2014/main" val="465933497"/>
                    </a:ext>
                  </a:extLst>
                </a:gridCol>
                <a:gridCol w="2412124">
                  <a:extLst>
                    <a:ext uri="{9D8B030D-6E8A-4147-A177-3AD203B41FA5}">
                      <a16:colId xmlns:a16="http://schemas.microsoft.com/office/drawing/2014/main" val="1399372872"/>
                    </a:ext>
                  </a:extLst>
                </a:gridCol>
              </a:tblGrid>
              <a:tr h="688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Quantity of labour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Total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(TP)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Average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(AP)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Marginal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(MP)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4279085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047637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883326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5692463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66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45225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19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246973"/>
                  </a:ext>
                </a:extLst>
              </a:tr>
              <a:tr h="290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593311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1BEAC0D-7C99-1AAD-E34B-88BE3B07645D}"/>
              </a:ext>
            </a:extLst>
          </p:cNvPr>
          <p:cNvSpPr/>
          <p:nvPr/>
        </p:nvSpPr>
        <p:spPr>
          <a:xfrm>
            <a:off x="1355296" y="4699509"/>
            <a:ext cx="1829337" cy="771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5D6C76-9281-3E05-6631-DA5F2B2A125B}"/>
              </a:ext>
            </a:extLst>
          </p:cNvPr>
          <p:cNvSpPr/>
          <p:nvPr/>
        </p:nvSpPr>
        <p:spPr>
          <a:xfrm>
            <a:off x="5091725" y="4677989"/>
            <a:ext cx="1829337" cy="7378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33913B-2543-E109-6032-5197958F09FE}"/>
              </a:ext>
            </a:extLst>
          </p:cNvPr>
          <p:cNvSpPr/>
          <p:nvPr/>
        </p:nvSpPr>
        <p:spPr>
          <a:xfrm>
            <a:off x="1355296" y="5728603"/>
            <a:ext cx="1829337" cy="759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D6C007-7284-16E9-9AFC-7B3858960E78}"/>
              </a:ext>
            </a:extLst>
          </p:cNvPr>
          <p:cNvSpPr/>
          <p:nvPr/>
        </p:nvSpPr>
        <p:spPr>
          <a:xfrm>
            <a:off x="5091725" y="5655337"/>
            <a:ext cx="1829337" cy="759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19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B6D744-30D2-B795-8F15-D52F32A1D4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51132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C3A17-60B2-9C2A-EFF9-C63DEE103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E927CA6-A51C-446E-755F-E71B3D1F4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34095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E84F1C-2991-E9B8-4499-1D164527A43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F9E577-8401-6087-F68C-F83E0443CDB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2B092-7539-C116-147B-158E255C784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BD2223-442D-F5E5-225F-D2442DA43682}"/>
              </a:ext>
            </a:extLst>
          </p:cNvPr>
          <p:cNvSpPr/>
          <p:nvPr/>
        </p:nvSpPr>
        <p:spPr>
          <a:xfrm>
            <a:off x="704850" y="1113186"/>
            <a:ext cx="10877550" cy="368153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70C0"/>
                </a:solidFill>
              </a:rPr>
              <a:t>Q22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Based on the information given in the following table , answer questions Nos. 21</a:t>
            </a: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</a:endParaRPr>
          </a:p>
          <a:p>
            <a:pPr algn="just"/>
            <a:endParaRPr lang="en-US" dirty="0">
              <a:solidFill>
                <a:srgbClr val="0070C0"/>
              </a:solidFill>
            </a:endParaRPr>
          </a:p>
          <a:p>
            <a:pPr algn="just"/>
            <a:endParaRPr lang="en-US" dirty="0">
              <a:solidFill>
                <a:srgbClr val="0070C0"/>
              </a:solidFill>
            </a:endParaRPr>
          </a:p>
          <a:p>
            <a:pPr algn="just"/>
            <a:r>
              <a:rPr lang="en-US" dirty="0">
                <a:solidFill>
                  <a:srgbClr val="0070C0"/>
                </a:solidFill>
              </a:rPr>
              <a:t>    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What will be the average product when the quantity of labour is 3?? </a:t>
            </a:r>
          </a:p>
          <a:p>
            <a:pPr algn="r"/>
            <a:r>
              <a:rPr lang="en-US" sz="16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DEB20A-5B76-D841-1375-3B3ABA753AB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7150A68-2298-B188-86C8-10201933E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EB5F87-2D7D-0372-FDE6-65EECBDD1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F5C65-8DC1-5F3F-1878-7E336802A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370542"/>
              </p:ext>
            </p:extLst>
          </p:nvPr>
        </p:nvGraphicFramePr>
        <p:xfrm>
          <a:off x="1371600" y="1589226"/>
          <a:ext cx="8939048" cy="2511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4762">
                  <a:extLst>
                    <a:ext uri="{9D8B030D-6E8A-4147-A177-3AD203B41FA5}">
                      <a16:colId xmlns:a16="http://schemas.microsoft.com/office/drawing/2014/main" val="5879806"/>
                    </a:ext>
                  </a:extLst>
                </a:gridCol>
                <a:gridCol w="2234762">
                  <a:extLst>
                    <a:ext uri="{9D8B030D-6E8A-4147-A177-3AD203B41FA5}">
                      <a16:colId xmlns:a16="http://schemas.microsoft.com/office/drawing/2014/main" val="1219866264"/>
                    </a:ext>
                  </a:extLst>
                </a:gridCol>
                <a:gridCol w="2234762">
                  <a:extLst>
                    <a:ext uri="{9D8B030D-6E8A-4147-A177-3AD203B41FA5}">
                      <a16:colId xmlns:a16="http://schemas.microsoft.com/office/drawing/2014/main" val="465933497"/>
                    </a:ext>
                  </a:extLst>
                </a:gridCol>
                <a:gridCol w="2234762">
                  <a:extLst>
                    <a:ext uri="{9D8B030D-6E8A-4147-A177-3AD203B41FA5}">
                      <a16:colId xmlns:a16="http://schemas.microsoft.com/office/drawing/2014/main" val="1399372872"/>
                    </a:ext>
                  </a:extLst>
                </a:gridCol>
              </a:tblGrid>
              <a:tr h="672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Quantity of labour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(TP)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Average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(AP)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Marginal Product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(MP)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4279085"/>
                  </a:ext>
                </a:extLst>
              </a:tr>
              <a:tr h="312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047637"/>
                  </a:ext>
                </a:extLst>
              </a:tr>
              <a:tr h="279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883326"/>
                  </a:ext>
                </a:extLst>
              </a:tr>
              <a:tr h="279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5692463"/>
                  </a:ext>
                </a:extLst>
              </a:tr>
              <a:tr h="279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45225"/>
                  </a:ext>
                </a:extLst>
              </a:tr>
              <a:tr h="279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19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246973"/>
                  </a:ext>
                </a:extLst>
              </a:tr>
              <a:tr h="279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593311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DF42259-9416-9064-2F46-707FD11EF294}"/>
              </a:ext>
            </a:extLst>
          </p:cNvPr>
          <p:cNvSpPr/>
          <p:nvPr/>
        </p:nvSpPr>
        <p:spPr>
          <a:xfrm>
            <a:off x="1134519" y="4897082"/>
            <a:ext cx="2701790" cy="66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4FB1C5-21F6-1969-EF24-EA205E6290A2}"/>
              </a:ext>
            </a:extLst>
          </p:cNvPr>
          <p:cNvSpPr/>
          <p:nvPr/>
        </p:nvSpPr>
        <p:spPr>
          <a:xfrm>
            <a:off x="5091725" y="4897081"/>
            <a:ext cx="2701790" cy="7106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E13692-67A4-2E20-F51B-9159420B53B8}"/>
              </a:ext>
            </a:extLst>
          </p:cNvPr>
          <p:cNvSpPr/>
          <p:nvPr/>
        </p:nvSpPr>
        <p:spPr>
          <a:xfrm>
            <a:off x="1134519" y="5790359"/>
            <a:ext cx="2701790" cy="759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D876BD-4DFC-933C-87ED-2BFA59855F08}"/>
              </a:ext>
            </a:extLst>
          </p:cNvPr>
          <p:cNvSpPr/>
          <p:nvPr/>
        </p:nvSpPr>
        <p:spPr>
          <a:xfrm>
            <a:off x="5091725" y="5800901"/>
            <a:ext cx="2701790" cy="759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413529-9164-23C1-2487-5DF0DD14EF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2453D-D89A-C525-AF17-DC355B6C7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C192FB3-7B70-D11C-3233-4AA41E3609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DF5794-2D5C-9789-8BC8-BAFDCE53486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B13D7E-82A5-3A57-6D5C-498E9DB1207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19D2B0-2F70-F3C8-1C5E-7AF57EFCE70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CF87816-7112-28B2-8B53-8574920CD7F2}"/>
              </a:ext>
            </a:extLst>
          </p:cNvPr>
          <p:cNvSpPr/>
          <p:nvPr/>
        </p:nvSpPr>
        <p:spPr>
          <a:xfrm>
            <a:off x="704850" y="1250281"/>
            <a:ext cx="10877550" cy="220850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Q23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statements are correct ?</a:t>
            </a: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Statement I : A period will be considered short – run period if the amount of at least one of the inputs used remains unchanged during that period</a:t>
            </a: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Statement II : The long run is a period of time in which all factors of production are variable</a:t>
            </a: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Statement III : In the short run all inputs are fixed </a:t>
            </a: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Statement IV : In the long run all inputs except one are fixed </a:t>
            </a: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25354B-9DCC-4C9C-0045-510E9C0D35B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66A628C-FB2B-6F29-4112-0D13EFA2C103}"/>
              </a:ext>
            </a:extLst>
          </p:cNvPr>
          <p:cNvSpPr/>
          <p:nvPr/>
        </p:nvSpPr>
        <p:spPr>
          <a:xfrm>
            <a:off x="1311092" y="4941092"/>
            <a:ext cx="4174899" cy="12185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Statement I and II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3283A7B-D4A0-6AAD-6C39-1EAA3053A2C0}"/>
                  </a:ext>
                </a:extLst>
              </p:cNvPr>
              <p:cNvSpPr/>
              <p:nvPr/>
            </p:nvSpPr>
            <p:spPr>
              <a:xfrm>
                <a:off x="1177871" y="3595883"/>
                <a:ext cx="4655800" cy="1240279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Statement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and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IV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3283A7B-D4A0-6AAD-6C39-1EAA3053A2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871" y="3595883"/>
                <a:ext cx="4655800" cy="1240279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828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F55A4C5F-9A96-11DF-8FAE-002E3292C3CA}"/>
              </a:ext>
            </a:extLst>
          </p:cNvPr>
          <p:cNvSpPr/>
          <p:nvPr/>
        </p:nvSpPr>
        <p:spPr>
          <a:xfrm>
            <a:off x="6586780" y="4836162"/>
            <a:ext cx="4174898" cy="1291444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Statement III and IV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D9EEF84-31A5-9841-BBA7-2FE0AE8B01BC}"/>
              </a:ext>
            </a:extLst>
          </p:cNvPr>
          <p:cNvSpPr/>
          <p:nvPr/>
        </p:nvSpPr>
        <p:spPr>
          <a:xfrm>
            <a:off x="6095999" y="3735091"/>
            <a:ext cx="4782113" cy="828670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Statement II and III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71EFF2D-1224-B23E-75B8-619351CCF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366177-0649-AC63-B593-B548E1E4A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5EE07-7AB6-F361-713A-FDD5916392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0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BD6BB-B799-4D18-03C8-34204442B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3383C8E-3366-9F0E-2C76-08DABDE1F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FB89A6-79E3-31A6-1ADA-B20C11F813C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32FF44-E3C7-67D4-D43D-2BB20C05C68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3B46B-A5AD-AC00-E655-865BDDE6DB8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9F35E5E-B38B-2DB3-0B63-5126E3627F1B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factors or resources makes it possible to produce goods and services ?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65F61B-403B-DB40-90D7-2568E673D99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A5AFFF4-51F0-05E8-6D5D-F80CD3035656}"/>
              </a:ext>
            </a:extLst>
          </p:cNvPr>
          <p:cNvSpPr/>
          <p:nvPr/>
        </p:nvSpPr>
        <p:spPr>
          <a:xfrm>
            <a:off x="1051557" y="4695984"/>
            <a:ext cx="4486730" cy="162360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Land , Labour , Capital and Entreprenship ability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886E66F-FE27-CFDA-ACB6-53BD9707DDFF}"/>
                  </a:ext>
                </a:extLst>
              </p:cNvPr>
              <p:cNvSpPr/>
              <p:nvPr/>
            </p:nvSpPr>
            <p:spPr>
              <a:xfrm>
                <a:off x="1051558" y="3201878"/>
                <a:ext cx="5044441" cy="1340591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Land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labour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,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Industrial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Policy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and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capital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886E66F-FE27-CFDA-ACB6-53BD9707DD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3201878"/>
                <a:ext cx="5044441" cy="1340591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687" t="-5405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B7A9B5BD-5D67-DC8D-57BE-D85AC2267E30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Land , Labour , Technology and capital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28C9BC6-72E0-3EC6-445E-957158652DC0}"/>
              </a:ext>
            </a:extLst>
          </p:cNvPr>
          <p:cNvSpPr/>
          <p:nvPr/>
        </p:nvSpPr>
        <p:spPr>
          <a:xfrm>
            <a:off x="6400800" y="3201878"/>
            <a:ext cx="4782112" cy="1449081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Land , Labour , Fiscial policy and Capital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D9E733D-F017-1397-CE53-0F45D36E0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7CA569-7B11-453F-3F51-7D7CDCBEA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CB3B84-5D7E-9C3C-37C4-F0FF344824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FDC5E-5255-68CE-4108-713EB7986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E36C325-D7BD-FCEA-5582-E6A9D530E0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B4BDA2-F9AC-1053-0CED-2123996E532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A62C46D-54E1-F5EA-099F-978FE6C4683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8AFC93-B394-05A7-A9FB-4CD21D9C8CC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336FEE-CF79-183D-F269-38CE7FEFACEB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Q25 In Cobb -Douglas production function , output is manufactured production and inputs used are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464CB3-635E-3EC8-4614-E36105DB4489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82A68F-5B39-E6F2-CE6B-7699C11636E7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Land and labour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8DC6059-429C-93B9-0E8D-E0D0A447A7CB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Entrepreneurship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and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land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8DC6059-429C-93B9-0E8D-E0D0A447A7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0C5D3174-B581-1B75-BE85-148EA41B2227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Entrepreneurship and capital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312B296-D642-A5AC-C2DC-4F10C62CE0F1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Labour and capital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1740D5-7725-F5B7-0A74-D445FBDD3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4F2FD2A-1B62-18CE-518C-6F7418B97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C0E13-C7C5-1E5F-E512-7E7A497BAD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6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1156A-DF2B-5E12-9440-CBE4D814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D4D71F1-9A46-859F-ECBA-2139CBD0F5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865548-A51C-9FBA-2069-0EFBA9127FF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378E2A-61A5-96FC-4AFC-3EB38141707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0A464-6AA8-F8FA-3ACE-12EF8CD24AD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C6E648D-9F5E-1A06-EBC8-B31470B98787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Q26 If a firm adds more number of workers but total output starts to increase at a decreasing rate  , the firm is experiencing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2A1E66-CA03-010D-459B-D0296A46F8E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6FD3F90-7962-51C5-761C-99E994BC2399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Constant Returns to Scale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F7780992-842F-9375-7D9E-C06AB41613FA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Increasing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returns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to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Scale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F7780992-842F-9375-7D9E-C06AB41613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9A1858E5-8F74-FE9B-07C9-490161AF778A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Negative Marginal Returns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D17A352-57FA-D609-EC2D-7FF3D18B2A34}"/>
              </a:ext>
            </a:extLst>
          </p:cNvPr>
          <p:cNvSpPr/>
          <p:nvPr/>
        </p:nvSpPr>
        <p:spPr>
          <a:xfrm>
            <a:off x="6096000" y="3096949"/>
            <a:ext cx="4782112" cy="133556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Diminishing Marginal Returns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9F3136B-436D-CB52-504A-3838CC094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5AE80C6-66DF-6533-E240-1EB708FD4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4C511-8345-ECB6-CF3A-730DABFB36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23029-202B-75FA-C8C4-64146B173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61C0A54-CEE3-D37F-2BFD-B457C88460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CDAA8E-CDDB-9A38-6F92-5048ABEA9B2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161084-528B-F16E-F66D-34A2AFB97B3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96885B-B236-0470-6250-7D1271CDEC8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04CC2B-1694-C863-F935-2FD68FE14FBB}"/>
              </a:ext>
            </a:extLst>
          </p:cNvPr>
          <p:cNvSpPr/>
          <p:nvPr/>
        </p:nvSpPr>
        <p:spPr>
          <a:xfrm>
            <a:off x="704850" y="1122162"/>
            <a:ext cx="10877550" cy="138610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Q27 What does the term entrepreneur in economics refer to :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1DAC5F-EF11-E821-F8B0-EA49F393C1A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74E371D-00E2-314E-F9B4-BE2F18776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29EC58-E6C8-7144-C145-AAEFADA34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90F8B0-F295-A010-FFC8-EF0B60E04C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FB634D-C5DC-AEDA-88AD-B0F4B294F99F}"/>
              </a:ext>
            </a:extLst>
          </p:cNvPr>
          <p:cNvSpPr/>
          <p:nvPr/>
        </p:nvSpPr>
        <p:spPr>
          <a:xfrm>
            <a:off x="863233" y="2570887"/>
            <a:ext cx="8528739" cy="9311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The person combining factors of production , bearing risk , and innovating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32549C-4D21-4404-1923-86097C045DBF}"/>
              </a:ext>
            </a:extLst>
          </p:cNvPr>
          <p:cNvSpPr/>
          <p:nvPr/>
        </p:nvSpPr>
        <p:spPr>
          <a:xfrm>
            <a:off x="890580" y="3612365"/>
            <a:ext cx="8346410" cy="742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The person who only owns land or property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FD841-559A-63AF-0036-49F66CE31929}"/>
              </a:ext>
            </a:extLst>
          </p:cNvPr>
          <p:cNvSpPr/>
          <p:nvPr/>
        </p:nvSpPr>
        <p:spPr>
          <a:xfrm>
            <a:off x="890579" y="4459955"/>
            <a:ext cx="8423901" cy="9311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The head of the marketing department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71DA75-6BBC-46F5-F596-FC1BE1B8E76C}"/>
              </a:ext>
            </a:extLst>
          </p:cNvPr>
          <p:cNvSpPr/>
          <p:nvPr/>
        </p:nvSpPr>
        <p:spPr>
          <a:xfrm>
            <a:off x="890579" y="5496074"/>
            <a:ext cx="8423900" cy="8529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The investor in machinery and products </a:t>
            </a:r>
          </a:p>
        </p:txBody>
      </p:sp>
    </p:spTree>
    <p:extLst>
      <p:ext uri="{BB962C8B-B14F-4D97-AF65-F5344CB8AC3E}">
        <p14:creationId xmlns:p14="http://schemas.microsoft.com/office/powerpoint/2010/main" val="106517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396D4-3D77-31F3-0461-09E2402C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68227D4-0828-FD5F-625D-234F96EC17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D8C777-7ABC-33E4-65E8-8A4C4B4C9D6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C1EC74-16C1-112F-2561-37DB57A73BA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2889B4-6E75-7580-C94B-CCF27130085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5D9B71C-1553-6996-1A06-7DF574ACFA91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Q28 __________ capital performs its function in production in a single use and is not available for further use . Choose the correct option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AE2F87-44A8-E6FC-1553-188687CFB2C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78BF9BE-D801-B594-A1DB-3B84F1C01CF8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Tangible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899DCBFD-E755-F5D4-09E3-7C6E8B63A380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Real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899DCBFD-E755-F5D4-09E3-7C6E8B63A3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BB3AA62-2356-F6BC-9BDC-F80C3E77FE88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Intangible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CD5BD990-A9E1-8256-DBD4-8707CF6B2422}"/>
              </a:ext>
            </a:extLst>
          </p:cNvPr>
          <p:cNvSpPr/>
          <p:nvPr/>
        </p:nvSpPr>
        <p:spPr>
          <a:xfrm>
            <a:off x="6096000" y="3096949"/>
            <a:ext cx="4782112" cy="133556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Circulating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9C88667-1CD8-866B-87DC-37DEF834E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29EB0F-23ED-CE51-60AC-164839362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EA72E7-E0CC-6BE5-1943-C32264BAA5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9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71C6C-F2AA-A172-49A3-80412906F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B2DD393-BD3D-0193-6749-5456B9FA31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15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6E518A-A12C-869D-5B8F-A4238988581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9BDF8A-AAA9-EE64-3D1C-410C96BB2CA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FEC08-8E8E-CBEF-DF02-0AE3E41B20F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9FC16D-AF97-653B-6B5C-814AD6609DBE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Q29 “ Total Supply of land is perfectly inelastic from the point of view the economy “. , it means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C252D-3617-BE44-3428-1068F355C4B1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490117-BE3E-64EE-FD02-157F38ACAD22}"/>
              </a:ext>
            </a:extLst>
          </p:cNvPr>
          <p:cNvSpPr/>
          <p:nvPr/>
        </p:nvSpPr>
        <p:spPr>
          <a:xfrm>
            <a:off x="1051557" y="4695985"/>
            <a:ext cx="4574327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Its supply decreases with increase in demand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87B6EEDE-A577-D44E-A661-76711236534F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Its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supply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increases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with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increase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demand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87B6EEDE-A577-D44E-A661-7671123653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CBE4C22-80C3-312E-46EA-CFA1D02F95B1}"/>
              </a:ext>
            </a:extLst>
          </p:cNvPr>
          <p:cNvSpPr/>
          <p:nvPr/>
        </p:nvSpPr>
        <p:spPr>
          <a:xfrm>
            <a:off x="5979565" y="4804474"/>
            <a:ext cx="5160877" cy="1230636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Its supply decreases with decrease in demand .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F27176D8-D7DC-CBC2-09EB-9C678E2CD436}"/>
              </a:ext>
            </a:extLst>
          </p:cNvPr>
          <p:cNvSpPr/>
          <p:nvPr/>
        </p:nvSpPr>
        <p:spPr>
          <a:xfrm>
            <a:off x="6184955" y="3201878"/>
            <a:ext cx="5237295" cy="123063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Its supply is unaffected with change in demand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DA88D9B-48BB-02C6-B6B9-74C976D55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912841-3365-BFEB-B8A2-2B4FD6F23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01CBD7-58A2-C1D3-B1D0-07606FAE4E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9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3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37343"/>
            <a:ext cx="11341930" cy="305595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Q3. 	Use the following information to answer questions 3</a:t>
            </a: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</a:t>
            </a: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is the average product for the third hour of labour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457756" y="5068602"/>
            <a:ext cx="1734895" cy="82075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35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457756" y="4417451"/>
            <a:ext cx="1734895" cy="52699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25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1" y="5033388"/>
            <a:ext cx="2031615" cy="58726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40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2" y="4417452"/>
            <a:ext cx="2301768" cy="4121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</a:rPr>
              <a:t>30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C633057-C5FC-6316-3889-1182D0B39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438805"/>
              </p:ext>
            </p:extLst>
          </p:nvPr>
        </p:nvGraphicFramePr>
        <p:xfrm>
          <a:off x="2727433" y="2144110"/>
          <a:ext cx="5401378" cy="132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993">
                  <a:extLst>
                    <a:ext uri="{9D8B030D-6E8A-4147-A177-3AD203B41FA5}">
                      <a16:colId xmlns:a16="http://schemas.microsoft.com/office/drawing/2014/main" val="1732155479"/>
                    </a:ext>
                  </a:extLst>
                </a:gridCol>
                <a:gridCol w="1349993">
                  <a:extLst>
                    <a:ext uri="{9D8B030D-6E8A-4147-A177-3AD203B41FA5}">
                      <a16:colId xmlns:a16="http://schemas.microsoft.com/office/drawing/2014/main" val="2719247693"/>
                    </a:ext>
                  </a:extLst>
                </a:gridCol>
                <a:gridCol w="1350696">
                  <a:extLst>
                    <a:ext uri="{9D8B030D-6E8A-4147-A177-3AD203B41FA5}">
                      <a16:colId xmlns:a16="http://schemas.microsoft.com/office/drawing/2014/main" val="3980560405"/>
                    </a:ext>
                  </a:extLst>
                </a:gridCol>
                <a:gridCol w="1350696">
                  <a:extLst>
                    <a:ext uri="{9D8B030D-6E8A-4147-A177-3AD203B41FA5}">
                      <a16:colId xmlns:a16="http://schemas.microsoft.com/office/drawing/2014/main" val="2921918254"/>
                    </a:ext>
                  </a:extLst>
                </a:gridCol>
              </a:tblGrid>
              <a:tr h="337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Hours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Total product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Average Product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Marginal Product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9394488"/>
                  </a:ext>
                </a:extLst>
              </a:tr>
              <a:tr h="162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______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354222"/>
                  </a:ext>
                </a:extLst>
              </a:tr>
              <a:tr h="162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5640517"/>
                  </a:ext>
                </a:extLst>
              </a:tr>
              <a:tr h="162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50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5264220"/>
                  </a:ext>
                </a:extLst>
              </a:tr>
              <a:tr h="162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7896639"/>
                  </a:ext>
                </a:extLst>
              </a:tr>
              <a:tr h="162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______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______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0353646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F01394B-598A-A0B5-A54E-E4CADD33AE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14790" y="36493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42AE8-2EE1-887D-A70B-BAC3602FE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109CF7E-7BA3-7598-70B7-DCAC80D35B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D192F2-165E-8916-A2A7-6BC1BA220B0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097C769-45E2-4BB7-E3A4-CE10EC807B4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29880C-2776-33EE-1C27-A29B384CCAD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5006C7-652F-47FB-B6C2-A49AA5A7FF19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Q30 Relationship between inputs and outputs , when all inputs are changed in the small proportion are called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085590-DDF1-A34E-A00A-642A968B6BB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8B2C27-7236-F52F-F227-01A6CC55E360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Isoquants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A3F0618-0962-9B27-B876-A6F6F7991F83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Law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variable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proportion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A3F0618-0962-9B27-B876-A6F6F7991F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935DFD5C-8420-F206-062B-7C975AEF358E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Iso – cost lines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FB70DE8-A6B9-6044-8F71-E4EAFA5BF548}"/>
              </a:ext>
            </a:extLst>
          </p:cNvPr>
          <p:cNvSpPr/>
          <p:nvPr/>
        </p:nvSpPr>
        <p:spPr>
          <a:xfrm>
            <a:off x="6096000" y="3214817"/>
            <a:ext cx="4782112" cy="12176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Returns to Scale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A44E58D-F278-78A9-11D8-A99425753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4F01C6-F0BC-E005-BAD4-599BFAA7A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A75477-3FD9-9139-8561-CDAB7D2909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2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3F589-6586-DBFF-2948-B85720385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6E15E78-775E-458B-587B-7CDE76840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9E8785-D8E9-5C5D-F073-0731A38349D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0F7EF96-1A12-B084-5476-0116F3C7EAE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2CAA1A-D5DC-C56F-D156-3E1A971C2C3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FB79CE-9318-706D-63C0-226F65559501}"/>
              </a:ext>
            </a:extLst>
          </p:cNvPr>
          <p:cNvSpPr/>
          <p:nvPr/>
        </p:nvSpPr>
        <p:spPr>
          <a:xfrm>
            <a:off x="704850" y="1250282"/>
            <a:ext cx="10877550" cy="11855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Q31 Which of the following is not true with regard to stage of diminishing returns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08708B-03D5-364D-FE37-C4A04799CA1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1BEE9E9-B74F-F64D-5C0A-FEE44DC05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0AC950-4E09-B4D3-866F-E6385D6EC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01B6A8-E9CB-6AD8-C4D1-547315C140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A9946CE-6A9D-7A97-286D-C51C9D169E25}"/>
              </a:ext>
            </a:extLst>
          </p:cNvPr>
          <p:cNvSpPr/>
          <p:nvPr/>
        </p:nvSpPr>
        <p:spPr>
          <a:xfrm>
            <a:off x="914399" y="2572916"/>
            <a:ext cx="7485682" cy="9212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Total product continues to decrease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93DBF0-8399-7DFD-E3AC-AC09D929ACBB}"/>
              </a:ext>
            </a:extLst>
          </p:cNvPr>
          <p:cNvSpPr/>
          <p:nvPr/>
        </p:nvSpPr>
        <p:spPr>
          <a:xfrm>
            <a:off x="914399" y="3559563"/>
            <a:ext cx="8322591" cy="11855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Both marginal product and average product of the variable are diminishing but are positive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512A76-810E-17D7-BDD1-2E0C7743542F}"/>
              </a:ext>
            </a:extLst>
          </p:cNvPr>
          <p:cNvSpPr/>
          <p:nvPr/>
        </p:nvSpPr>
        <p:spPr>
          <a:xfrm>
            <a:off x="914398" y="4850031"/>
            <a:ext cx="9132057" cy="8694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 rational producer will seek to produce within the range of this stage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737EB1-AB0A-0C0C-FFA6-5A6663F68AE6}"/>
              </a:ext>
            </a:extLst>
          </p:cNvPr>
          <p:cNvSpPr/>
          <p:nvPr/>
        </p:nvSpPr>
        <p:spPr>
          <a:xfrm>
            <a:off x="914398" y="5824179"/>
            <a:ext cx="8322591" cy="8167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By the end of this stage , total product reaches its maximum</a:t>
            </a:r>
          </a:p>
        </p:txBody>
      </p:sp>
    </p:spTree>
    <p:extLst>
      <p:ext uri="{BB962C8B-B14F-4D97-AF65-F5344CB8AC3E}">
        <p14:creationId xmlns:p14="http://schemas.microsoft.com/office/powerpoint/2010/main" val="427664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5230-185B-F620-4621-C8E537A87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D6CF38-EE9A-AB7F-6BDE-543454FA85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BBC216-A7D0-A198-AFA8-47BCA727CAE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F1A2C0-614E-8B4A-A3EF-954DA07EA96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1B2027-B02D-8C7F-C16E-4F9AE507FED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13F0F88-680B-D82F-D0B5-4FB316D27CDE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Q32 Which of the following factors does not lead to internal economies of scale :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76AE47-9D04-5388-F93B-0DA40054621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F0EF56-636F-978C-04F4-CD76508FE6E2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Use of by – products 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B96F3680-C315-6113-54F3-733D42FD6AA4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Specialization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labour</m:t>
                    </m:r>
                  </m:oMath>
                </a14:m>
                <a:endParaRPr lang="en-US" sz="2800" dirty="0">
                  <a:solidFill>
                    <a:srgbClr val="FF000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B96F3680-C315-6113-54F3-733D42FD6A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2CB97A40-8D3D-C995-DD56-61315E983719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Supply of skilled labour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AA86D730-441E-6835-1440-A281E0383E25}"/>
              </a:ext>
            </a:extLst>
          </p:cNvPr>
          <p:cNvSpPr/>
          <p:nvPr/>
        </p:nvSpPr>
        <p:spPr>
          <a:xfrm>
            <a:off x="6096000" y="3201879"/>
            <a:ext cx="4782112" cy="123063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Use of superior techniques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DF070D4-C50B-C0FB-3499-8E2FE219E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A7CB232-FEBE-37A3-145E-2A028323D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237037-45DB-0701-238D-A2A47944E7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89E87-E5B8-280F-88D7-E0FB1ECA7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828208-457E-A737-8AE1-2C3C76346A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98810F-98CC-66BE-3BE5-B7B9920B478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6CBDE68-20EA-5B4B-DFB3-252AED85956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C373F-3B75-D5EB-D17D-0A052A3D33F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3DAAC5-A94B-AC6B-8AB8-3678D543E31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Q33 Which factor of production is that part of the wealth of an individual or community , which may be used for further production of wealth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D90C6C-EB7F-0ADF-A0E0-B0021D8B1D7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5C156D-F5A2-9D44-03E2-40E768AD8295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Capital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1B62F135-067E-D158-1369-AE14A3316732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Land</m:t>
                    </m:r>
                  </m:oMath>
                </a14:m>
                <a:endParaRPr lang="en-US" sz="2800" dirty="0">
                  <a:solidFill>
                    <a:srgbClr val="7030A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1B62F135-067E-D158-1369-AE14A33167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BE1B95B7-CF83-84FF-D395-1520892CE137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Entrepreneur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CA228F1B-74AB-1FFE-403B-3922BDDB3F9C}"/>
              </a:ext>
            </a:extLst>
          </p:cNvPr>
          <p:cNvSpPr/>
          <p:nvPr/>
        </p:nvSpPr>
        <p:spPr>
          <a:xfrm>
            <a:off x="6245816" y="3201879"/>
            <a:ext cx="4632295" cy="123063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Labour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3C9E68D-6F80-82FD-5E28-507B95BE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DA0E9C6-2F12-B130-6C4B-1A7AE07C6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96EE42-285A-F955-DA2F-0C1D29E18C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7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27FF1-616B-2C9A-77A6-FE2F1D763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1085C6C-51BD-53B7-6200-2635453DF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164708-2109-10E6-5D34-F78B20F6C5B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C83CA8-5742-AA8F-6752-C726FBEE7F6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1776AB-CD25-A1F2-8995-C9A5533EE44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5A6D79-9BD6-40DA-2FB4-6F0FBE06DB2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Q34 To make the job contents interesting and challenging is a ________________objective of an organization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B7D652-3B3D-32DB-76B3-36BB9CEF45B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3F1C00D-6AF6-2600-2DFA-D29917D9CB11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National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07E4B9C2-6982-A97C-7F6B-279C25B7C7DB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F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Social</m:t>
                    </m:r>
                  </m:oMath>
                </a14:m>
                <a:endParaRPr lang="en-US" sz="2800" dirty="0">
                  <a:solidFill>
                    <a:srgbClr val="00B0F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07E4B9C2-6982-A97C-7F6B-279C25B7C7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F0DDA568-7439-1703-BCC9-4ECD630E17CB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Human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6D6ADA59-2432-0CB6-3E60-1FFA87805ABC}"/>
              </a:ext>
            </a:extLst>
          </p:cNvPr>
          <p:cNvSpPr/>
          <p:nvPr/>
        </p:nvSpPr>
        <p:spPr>
          <a:xfrm>
            <a:off x="6096000" y="3096949"/>
            <a:ext cx="4782112" cy="133556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Organic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0EB9F2D-65C7-C4C6-B9AB-9AF53C2D6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4F7A440-23F9-4EA7-23EE-433B9838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61634-F38B-651E-C764-AEAA25E80A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0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1C74D-3143-DDA1-13FF-2947CE6C9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F6E53DA-4325-F027-1083-DC504946B8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83967A-7746-1DD8-0BF1-C67BE52A357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0A97A7-F963-0A05-B71F-56F93AFA1B0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1B9BB0-1769-06F4-A5BB-EFE2E7C8522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E106FC-0FEF-DB34-CC7A-8896DCE70B4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Q35 The maximum amount of output that can be produced with given quantities of inputs , under a given state of technical knowledge , is termed as :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FDA74-7897-3781-F6D3-1422C329A936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871E8C4-B166-B325-B5BF-DEAACF2AED77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Supply Function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03D1CCC9-BE42-1CFC-F3C9-5A55FC11FD12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Demand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Function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03D1CCC9-BE42-1CFC-F3C9-5A55FC11FD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4CF120B5-6F78-BD85-1222-21B878C9630E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Investment </a:t>
            </a:r>
            <a:r>
              <a:rPr lang="en-US" dirty="0"/>
              <a:t>Function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50BB66C-9BDA-F4AF-6E93-278BA21D3769}"/>
              </a:ext>
            </a:extLst>
          </p:cNvPr>
          <p:cNvSpPr/>
          <p:nvPr/>
        </p:nvSpPr>
        <p:spPr>
          <a:xfrm>
            <a:off x="6096000" y="3096949"/>
            <a:ext cx="4782112" cy="133556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Production Function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6E898F3-F90A-B000-1CA4-AD4C243AB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3B25D95-B3DD-B453-875C-3F5D7B4EB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CC47CD-6426-CDFF-7A56-E2E5DF5207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4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F2D81-2F10-ACEE-45DF-3E2D9DE2D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8B9D93D-8879-387B-8FF1-1F27D9157F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AEDD1C-3053-7BA7-9717-79918F94AD3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8D9F61-8190-FDC0-579C-69A3F03E8EF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B9639E-A6CD-7974-1A94-FD24C673EE4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3B41C9-6EF9-94AA-9693-AB621ADEFC21}"/>
              </a:ext>
            </a:extLst>
          </p:cNvPr>
          <p:cNvSpPr/>
          <p:nvPr/>
        </p:nvSpPr>
        <p:spPr>
          <a:xfrm>
            <a:off x="704850" y="1250281"/>
            <a:ext cx="10877550" cy="14721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Q36 The three stages of the law of variable proportion can be referred to as the stages of ________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A339D-45D9-CDC8-C83C-8F5CF875AB8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A15FAB-0A3E-DFE7-21E3-71FD3157B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588D1BA-B976-245D-A078-4DF3938E7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3706E5-7566-2B62-4E41-CE6F32436E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65649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715804-9F14-6483-38A4-9F69BA7299AA}"/>
              </a:ext>
            </a:extLst>
          </p:cNvPr>
          <p:cNvSpPr/>
          <p:nvPr/>
        </p:nvSpPr>
        <p:spPr>
          <a:xfrm>
            <a:off x="926182" y="2811999"/>
            <a:ext cx="7892353" cy="816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Increasing returns , optimum returns &amp; nil returns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238086-9A2B-2CD5-1B91-F0D6E7A18D3E}"/>
              </a:ext>
            </a:extLst>
          </p:cNvPr>
          <p:cNvSpPr/>
          <p:nvPr/>
        </p:nvSpPr>
        <p:spPr>
          <a:xfrm>
            <a:off x="926183" y="3707026"/>
            <a:ext cx="8155824" cy="8950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Positive returns , diminishing returns &amp; nil returns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A87F33-6177-6789-A12D-17232AEDD1F1}"/>
              </a:ext>
            </a:extLst>
          </p:cNvPr>
          <p:cNvSpPr/>
          <p:nvPr/>
        </p:nvSpPr>
        <p:spPr>
          <a:xfrm>
            <a:off x="926182" y="4680915"/>
            <a:ext cx="8155823" cy="816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Increasing returns , diminishing returns &amp;negative returns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158457-57E9-E8B6-1B1E-43A5C1A8EAFC}"/>
              </a:ext>
            </a:extLst>
          </p:cNvPr>
          <p:cNvSpPr/>
          <p:nvPr/>
        </p:nvSpPr>
        <p:spPr>
          <a:xfrm>
            <a:off x="926183" y="5654804"/>
            <a:ext cx="8155822" cy="8950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Negative returns , nil returns &amp; Positive returns </a:t>
            </a:r>
          </a:p>
        </p:txBody>
      </p:sp>
    </p:spTree>
    <p:extLst>
      <p:ext uri="{BB962C8B-B14F-4D97-AF65-F5344CB8AC3E}">
        <p14:creationId xmlns:p14="http://schemas.microsoft.com/office/powerpoint/2010/main" val="125419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301124"/>
              </p:ext>
            </p:extLst>
          </p:nvPr>
        </p:nvGraphicFramePr>
        <p:xfrm>
          <a:off x="2014780" y="2219173"/>
          <a:ext cx="8849532" cy="420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014"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 (c)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3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4 (b)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98"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5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6 (b)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7 (d)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8 (b)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9 (d)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10 (a)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11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12 (a)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014">
                <a:tc>
                  <a:txBody>
                    <a:bodyPr/>
                    <a:lstStyle/>
                    <a:p>
                      <a:r>
                        <a:rPr lang="en-IN" sz="1200" dirty="0"/>
                        <a:t>Ans.13 (a)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14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15(a)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16 (a)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014">
                <a:tc>
                  <a:txBody>
                    <a:bodyPr/>
                    <a:lstStyle/>
                    <a:p>
                      <a:r>
                        <a:rPr lang="en-IN" sz="1200" dirty="0"/>
                        <a:t>Ans.17(c)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18 (c)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19 (d)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20 (c)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014">
                <a:tc>
                  <a:txBody>
                    <a:bodyPr/>
                    <a:lstStyle/>
                    <a:p>
                      <a:r>
                        <a:rPr lang="en-IN" sz="1200" dirty="0"/>
                        <a:t>Ans.21 (c)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22 (a)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23 (c)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24 (c)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418097"/>
                  </a:ext>
                </a:extLst>
              </a:tr>
              <a:tr h="482305">
                <a:tc>
                  <a:txBody>
                    <a:bodyPr/>
                    <a:lstStyle/>
                    <a:p>
                      <a:r>
                        <a:rPr lang="en-IN" sz="1200" dirty="0"/>
                        <a:t>Ans. 25(b)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26 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27 (a)</a:t>
                      </a:r>
                      <a:endParaRPr lang="en-US" sz="14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28 (b)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58012"/>
                  </a:ext>
                </a:extLst>
              </a:tr>
              <a:tr h="4360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29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30(b)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31 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32 (d)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959563"/>
                  </a:ext>
                </a:extLst>
              </a:tr>
              <a:tr h="4360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33 (c)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34(a)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35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Ans.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/>
                        <a:t>36 (c)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07649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AF7C4A1-9B9B-05CD-8A85-4ABCC12F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5614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72566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  When does the Law of Variable Proportions, or the Law of                 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Diminishing Returns, become relevant?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									  [Sept-24]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1" y="4344388"/>
            <a:ext cx="4871062" cy="94684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In both short run and long run	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1" y="3006250"/>
            <a:ext cx="4871062" cy="94684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In the long run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4344388"/>
            <a:ext cx="5401733" cy="922582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only when all factors are variable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1" y="3006250"/>
            <a:ext cx="4600430" cy="9225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In short run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2A080F-72F8-4B28-031E-5EB72CA8C7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4023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04850" y="1250280"/>
            <a:ext cx="10872384" cy="155598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 What is the primary characteristic of Decreasing  Returns to Scale?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634" y="5090193"/>
            <a:ext cx="8765628" cy="71089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Total output remains constant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898634" y="3045711"/>
                <a:ext cx="8765628" cy="855423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Total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output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increases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at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an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increasing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rate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34" y="3045711"/>
                <a:ext cx="8765628" cy="855423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11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634" y="5915182"/>
            <a:ext cx="8466083" cy="710895"/>
          </a:xfrm>
          <a:prstGeom prst="roundRect">
            <a:avLst>
              <a:gd name="adj" fmla="val 1059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Total output decreases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634" y="4006064"/>
            <a:ext cx="8765628" cy="979199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Total output increases at a decreasing rate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FA847-C76E-4AC7-232C-3F189E6405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86440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Which of the following is not a characteristics of land ?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A7CA04-9BFC-9C7D-DAE9-C07417D3FA22}"/>
              </a:ext>
            </a:extLst>
          </p:cNvPr>
          <p:cNvSpPr/>
          <p:nvPr/>
        </p:nvSpPr>
        <p:spPr>
          <a:xfrm>
            <a:off x="769982" y="4419466"/>
            <a:ext cx="4716009" cy="118825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Supply of land is fixed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/>
              <p:nvPr/>
            </p:nvSpPr>
            <p:spPr>
              <a:xfrm>
                <a:off x="769982" y="3319237"/>
                <a:ext cx="4716010" cy="995299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Land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heterogeneous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82" y="3319237"/>
                <a:ext cx="4716010" cy="995299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933" t="-3012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ED253D5-4BB9-0239-78C4-4FB64033A334}"/>
              </a:ext>
            </a:extLst>
          </p:cNvPr>
          <p:cNvSpPr/>
          <p:nvPr/>
        </p:nvSpPr>
        <p:spPr>
          <a:xfrm>
            <a:off x="6095999" y="4552943"/>
            <a:ext cx="4952539" cy="1188253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Land has multiple uses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83DDD0F-43D6-817C-EBBF-A83A37FA48E2}"/>
              </a:ext>
            </a:extLst>
          </p:cNvPr>
          <p:cNvSpPr/>
          <p:nvPr/>
        </p:nvSpPr>
        <p:spPr>
          <a:xfrm>
            <a:off x="5927270" y="3096949"/>
            <a:ext cx="4952539" cy="1217587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Land is an active factor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3562E-674E-327B-608B-CA2108B79D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13654" y="334047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Q7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Cobb- Douglas production function  is stated as :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AD9F3018-15BE-2188-A893-0C93B9A4C5D7}"/>
                  </a:ext>
                </a:extLst>
              </p:cNvPr>
              <p:cNvSpPr/>
              <p:nvPr/>
            </p:nvSpPr>
            <p:spPr>
              <a:xfrm>
                <a:off x="1051558" y="4314536"/>
                <a:ext cx="3976443" cy="1293183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(c)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sup>
                    </m:sSup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800" dirty="0">
                  <a:solidFill>
                    <a:srgbClr val="FF000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</a:t>
                </a:r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AD9F3018-15BE-2188-A893-0C93B9A4C5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4314536"/>
                <a:ext cx="3976443" cy="1293183"/>
              </a:xfrm>
              <a:prstGeom prst="roundRect">
                <a:avLst/>
              </a:prstGeom>
              <a:blipFill>
                <a:blip r:embed="rId4"/>
                <a:stretch>
                  <a:fillRect l="-1374" t="-6542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AB39BE0-801B-96FC-6C18-31962EDBD9AB}"/>
                  </a:ext>
                </a:extLst>
              </p:cNvPr>
              <p:cNvSpPr/>
              <p:nvPr/>
            </p:nvSpPr>
            <p:spPr>
              <a:xfrm>
                <a:off x="1051558" y="3201879"/>
                <a:ext cx="4047383" cy="992602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8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</a:t>
                </a:r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AB39BE0-801B-96FC-6C18-31962EDBD9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3201879"/>
                <a:ext cx="4047383" cy="992602"/>
              </a:xfrm>
              <a:prstGeom prst="roundRect">
                <a:avLst>
                  <a:gd name="adj" fmla="val 8133"/>
                </a:avLst>
              </a:prstGeom>
              <a:blipFill>
                <a:blip r:embed="rId5"/>
                <a:stretch>
                  <a:fillRect l="-2252" t="-1818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E4143490-2639-6364-E603-A285D0CFAD27}"/>
                  </a:ext>
                </a:extLst>
              </p:cNvPr>
              <p:cNvSpPr/>
              <p:nvPr/>
            </p:nvSpPr>
            <p:spPr>
              <a:xfrm>
                <a:off x="6536314" y="4419465"/>
                <a:ext cx="4033529" cy="1341493"/>
              </a:xfrm>
              <a:prstGeom prst="roundRect">
                <a:avLst>
                  <a:gd name="adj" fmla="val 14675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(d)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sup>
                    </m:sSup>
                  </m:oMath>
                </a14:m>
                <a:endParaRPr lang="en-US" sz="2800" dirty="0"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7030A0"/>
                  </a:solidFill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E4143490-2639-6364-E603-A285D0CFAD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314" y="4419465"/>
                <a:ext cx="4033529" cy="1341493"/>
              </a:xfrm>
              <a:prstGeom prst="roundRect">
                <a:avLst>
                  <a:gd name="adj" fmla="val 14675"/>
                </a:avLst>
              </a:prstGeom>
              <a:blipFill>
                <a:blip r:embed="rId6"/>
                <a:stretch>
                  <a:fillRect l="-1506" t="-405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FEAABA2C-1656-6DF1-5F6E-BF3DE1B749F9}"/>
                  </a:ext>
                </a:extLst>
              </p:cNvPr>
              <p:cNvSpPr/>
              <p:nvPr/>
            </p:nvSpPr>
            <p:spPr>
              <a:xfrm>
                <a:off x="6536314" y="3201879"/>
                <a:ext cx="3976443" cy="1217586"/>
              </a:xfrm>
              <a:prstGeom prst="roundRect">
                <a:avLst>
                  <a:gd name="adj" fmla="val 16137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(b)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sup>
                    </m:sSup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800" dirty="0">
                  <a:solidFill>
                    <a:srgbClr val="FF000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</a:t>
                </a:r>
              </a:p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FEAABA2C-1656-6DF1-5F6E-BF3DE1B749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314" y="3201879"/>
                <a:ext cx="3976443" cy="1217586"/>
              </a:xfrm>
              <a:prstGeom prst="roundRect">
                <a:avLst>
                  <a:gd name="adj" fmla="val 16137"/>
                </a:avLst>
              </a:prstGeom>
              <a:blipFill>
                <a:blip r:embed="rId7"/>
                <a:stretch>
                  <a:fillRect l="-1527" t="-940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3ACD32-C4D4-180A-298C-220DA7D735E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390A-CD79-851A-A618-11996FE6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08A29C-D3A5-0616-B367-E0CEE6D68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F58FEE-8671-1F61-E660-0688683BFED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B65EC7-7DEA-25C2-16BD-312CAD1C8A0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4D17D-FE72-A7E5-756F-43FFF0A7CF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8A5A79-FB2E-FE68-F8EA-6FD06323E75F}"/>
              </a:ext>
            </a:extLst>
          </p:cNvPr>
          <p:cNvSpPr/>
          <p:nvPr/>
        </p:nvSpPr>
        <p:spPr>
          <a:xfrm>
            <a:off x="704849" y="1250280"/>
            <a:ext cx="10903381" cy="380216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Q8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Based on the information given in the following table , answer the Question Nos. 8 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will be the average product when quantity of labour is 6? </a:t>
            </a: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203D69-B27B-6433-B7FE-A2EDCB06E218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5E0FFC-E117-5183-72A4-DBFE7AD09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DFA6BD-998C-E4CC-E6EB-0FE6108A0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A4454B-C30E-259C-CA0A-BE61A3ACDD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510484"/>
              </p:ext>
            </p:extLst>
          </p:nvPr>
        </p:nvGraphicFramePr>
        <p:xfrm>
          <a:off x="1379349" y="1759595"/>
          <a:ext cx="8724677" cy="2533438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2180935">
                  <a:extLst>
                    <a:ext uri="{9D8B030D-6E8A-4147-A177-3AD203B41FA5}">
                      <a16:colId xmlns:a16="http://schemas.microsoft.com/office/drawing/2014/main" val="3654587443"/>
                    </a:ext>
                  </a:extLst>
                </a:gridCol>
                <a:gridCol w="2180935">
                  <a:extLst>
                    <a:ext uri="{9D8B030D-6E8A-4147-A177-3AD203B41FA5}">
                      <a16:colId xmlns:a16="http://schemas.microsoft.com/office/drawing/2014/main" val="1764699053"/>
                    </a:ext>
                  </a:extLst>
                </a:gridCol>
                <a:gridCol w="2180935">
                  <a:extLst>
                    <a:ext uri="{9D8B030D-6E8A-4147-A177-3AD203B41FA5}">
                      <a16:colId xmlns:a16="http://schemas.microsoft.com/office/drawing/2014/main" val="691705882"/>
                    </a:ext>
                  </a:extLst>
                </a:gridCol>
                <a:gridCol w="2181872">
                  <a:extLst>
                    <a:ext uri="{9D8B030D-6E8A-4147-A177-3AD203B41FA5}">
                      <a16:colId xmlns:a16="http://schemas.microsoft.com/office/drawing/2014/main" val="4256237678"/>
                    </a:ext>
                  </a:extLst>
                </a:gridCol>
              </a:tblGrid>
              <a:tr h="648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Quantity of labour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Total Product (TP)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Average product (AP)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Marginal Product(MP)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995825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608358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33147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069293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11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7775245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______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051007"/>
                  </a:ext>
                </a:extLst>
              </a:tr>
              <a:tr h="314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_____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8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1641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B19F17A-B136-57E7-6DA4-44D7252EA6D9}"/>
              </a:ext>
            </a:extLst>
          </p:cNvPr>
          <p:cNvSpPr/>
          <p:nvPr/>
        </p:nvSpPr>
        <p:spPr>
          <a:xfrm>
            <a:off x="1111591" y="5148583"/>
            <a:ext cx="3149296" cy="619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9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E5FD50-2976-4DF9-34AE-98DE67DAF926}"/>
              </a:ext>
            </a:extLst>
          </p:cNvPr>
          <p:cNvSpPr/>
          <p:nvPr/>
        </p:nvSpPr>
        <p:spPr>
          <a:xfrm>
            <a:off x="6156539" y="5881697"/>
            <a:ext cx="3149296" cy="619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12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EA9EA1-7472-2F35-EA52-555C7B68B505}"/>
              </a:ext>
            </a:extLst>
          </p:cNvPr>
          <p:cNvSpPr/>
          <p:nvPr/>
        </p:nvSpPr>
        <p:spPr>
          <a:xfrm>
            <a:off x="1111591" y="5852711"/>
            <a:ext cx="3149296" cy="619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 11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E566C-0474-0DC1-A0E6-43206EF9191A}"/>
              </a:ext>
            </a:extLst>
          </p:cNvPr>
          <p:cNvSpPr/>
          <p:nvPr/>
        </p:nvSpPr>
        <p:spPr>
          <a:xfrm>
            <a:off x="6156539" y="5122187"/>
            <a:ext cx="3149296" cy="619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10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AE341B-1ECF-58FF-10F3-902C150C46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7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33928-206B-D6DA-1E83-CD5FAA64D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2B32FA-C329-C6C0-007C-1939650918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15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EFAADD-4385-A0E2-FE6D-235430ACB70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63DD02-2950-597E-B53C-6E3BC0BC03A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E6916-F39E-A320-7449-1390EF314F2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854325-CE54-13BD-8F57-E9934A74F951}"/>
              </a:ext>
            </a:extLst>
          </p:cNvPr>
          <p:cNvSpPr/>
          <p:nvPr/>
        </p:nvSpPr>
        <p:spPr>
          <a:xfrm>
            <a:off x="704850" y="1250281"/>
            <a:ext cx="10877550" cy="31822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Q9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Based on the information given in the following table , answer the Question Nos. 9 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What will the total product when quantity of labour is 4</a:t>
            </a:r>
            <a:r>
              <a:rPr lang="en-US" dirty="0"/>
              <a:t>?</a:t>
            </a: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681C9-7590-129D-9DFD-DA45A08D285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Production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F3C2DF0-068C-BBD9-3EFF-1F7713B7F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D2A1F9-4018-18CC-65E7-5602C77C9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708A6E-78F6-7C59-3EC9-DC01F92FC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74877"/>
              </p:ext>
            </p:extLst>
          </p:nvPr>
        </p:nvGraphicFramePr>
        <p:xfrm>
          <a:off x="1301858" y="1742658"/>
          <a:ext cx="9144001" cy="2023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5755">
                  <a:extLst>
                    <a:ext uri="{9D8B030D-6E8A-4147-A177-3AD203B41FA5}">
                      <a16:colId xmlns:a16="http://schemas.microsoft.com/office/drawing/2014/main" val="3654587443"/>
                    </a:ext>
                  </a:extLst>
                </a:gridCol>
                <a:gridCol w="2285755">
                  <a:extLst>
                    <a:ext uri="{9D8B030D-6E8A-4147-A177-3AD203B41FA5}">
                      <a16:colId xmlns:a16="http://schemas.microsoft.com/office/drawing/2014/main" val="1764699053"/>
                    </a:ext>
                  </a:extLst>
                </a:gridCol>
                <a:gridCol w="2285755">
                  <a:extLst>
                    <a:ext uri="{9D8B030D-6E8A-4147-A177-3AD203B41FA5}">
                      <a16:colId xmlns:a16="http://schemas.microsoft.com/office/drawing/2014/main" val="691705882"/>
                    </a:ext>
                  </a:extLst>
                </a:gridCol>
                <a:gridCol w="2286736">
                  <a:extLst>
                    <a:ext uri="{9D8B030D-6E8A-4147-A177-3AD203B41FA5}">
                      <a16:colId xmlns:a16="http://schemas.microsoft.com/office/drawing/2014/main" val="4256237678"/>
                    </a:ext>
                  </a:extLst>
                </a:gridCol>
              </a:tblGrid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Quantity of labour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Product (TP)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Average product (AP)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Marginal Product(MP)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995825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608358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2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33147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069293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7775245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051007"/>
                  </a:ext>
                </a:extLst>
              </a:tr>
              <a:tr h="28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6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____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_____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8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16415"/>
                  </a:ext>
                </a:extLst>
              </a:tr>
            </a:tbl>
          </a:graphicData>
        </a:graphic>
      </p:graphicFrame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9F0C34F9-60EF-5E1F-1697-D0358E52F34D}"/>
              </a:ext>
            </a:extLst>
          </p:cNvPr>
          <p:cNvSpPr/>
          <p:nvPr/>
        </p:nvSpPr>
        <p:spPr>
          <a:xfrm>
            <a:off x="1036060" y="4494825"/>
            <a:ext cx="3256971" cy="85596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38	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399436AF-CC32-F055-6618-95BB3395091A}"/>
              </a:ext>
            </a:extLst>
          </p:cNvPr>
          <p:cNvSpPr/>
          <p:nvPr/>
        </p:nvSpPr>
        <p:spPr>
          <a:xfrm>
            <a:off x="6095999" y="4494825"/>
            <a:ext cx="2893017" cy="796227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40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	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DFB2DFE5-D4EC-84C8-6EF3-0490B37CE5A8}"/>
              </a:ext>
            </a:extLst>
          </p:cNvPr>
          <p:cNvSpPr/>
          <p:nvPr/>
        </p:nvSpPr>
        <p:spPr>
          <a:xfrm>
            <a:off x="1036061" y="5498340"/>
            <a:ext cx="3268718" cy="92101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42	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DBDD7259-2574-AA0A-E34C-8225C38EE868}"/>
              </a:ext>
            </a:extLst>
          </p:cNvPr>
          <p:cNvSpPr/>
          <p:nvPr/>
        </p:nvSpPr>
        <p:spPr>
          <a:xfrm>
            <a:off x="6095999" y="5498339"/>
            <a:ext cx="3268718" cy="9210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44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B2ED74-6DFA-D9ED-6A3B-0BDE8032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292456" y="38253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2661</Words>
  <Application>Microsoft Office PowerPoint</Application>
  <PresentationFormat>Widescreen</PresentationFormat>
  <Paragraphs>684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89</cp:revision>
  <cp:lastPrinted>2026-07-11T04:45:55Z</cp:lastPrinted>
  <dcterms:created xsi:type="dcterms:W3CDTF">2025-08-02T04:28:01Z</dcterms:created>
  <dcterms:modified xsi:type="dcterms:W3CDTF">2026-07-11T04:48:57Z</dcterms:modified>
</cp:coreProperties>
</file>