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8" r:id="rId10"/>
    <p:sldId id="309" r:id="rId11"/>
    <p:sldId id="29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6" y="-260042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165814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Q1. </a:t>
            </a:r>
            <a:r>
              <a:rPr lang="en-US" sz="2800" dirty="0">
                <a:solidFill>
                  <a:srgbClr val="7030A0"/>
                </a:solidFill>
              </a:rPr>
              <a:t>“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With respect to the properties of indifference curve which of the following statement is false ?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02070" y="4938197"/>
            <a:ext cx="8825253" cy="81167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Intersecting point of two indifference curves represents highest level of satisfaction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02071" y="3131767"/>
            <a:ext cx="9818481" cy="905899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Higher indifference curve represents higher level of satisfaction.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09448" y="5858238"/>
            <a:ext cx="9207061" cy="599296"/>
          </a:xfrm>
          <a:prstGeom prst="roundRect">
            <a:avLst>
              <a:gd name="adj" fmla="val 3146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An indifference curve is convex to the origin 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09449" y="4188284"/>
            <a:ext cx="10011103" cy="599295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 Indifference curve is a negatively sloped line.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B3A43-EDE1-D234-95D5-8E7EF69ED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40C0926-3AB6-DE3A-2C33-F2C047AA44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6EB20B-AE33-5CEA-69A9-917E7A5A361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3FFE79-19D0-0375-E219-44911CB2C42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6BA496-6D6B-8CD7-BAAE-9AED2E48022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2C5DD5D-253A-2894-42EA-9C1A3FA5739C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Q10 Choose the correct option from the following that is not true property of an Indifference curve (IC)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F7DC2A-1C0F-46F5-FA3B-F19A344A36DA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2BF1491-4913-2031-B6E3-F0D7E778274E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IC will touch either axis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D5011598-58A1-5D0D-D5D3-45482584791F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F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IC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slopes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upwards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to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the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>
                        <a:solidFill>
                          <a:srgbClr val="00B0F0"/>
                        </a:solidFill>
                        <a:latin typeface="Arial Rounded MT Bold" panose="020F0704030504030204" pitchFamily="34" charset="0"/>
                      </a:rPr>
                      <m:t>right</m:t>
                    </m:r>
                  </m:oMath>
                </a14:m>
                <a:endParaRPr lang="en-US" sz="2800" dirty="0">
                  <a:solidFill>
                    <a:srgbClr val="00B0F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D5011598-58A1-5D0D-D5D3-4548258479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3"/>
                <a:stretch>
                  <a:fillRect l="-1779" t="-1029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DF467EDE-6E81-4B4A-15BB-A7AAB65B56F7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IC can never intersect each other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BB505015-6C52-B074-873E-AEC5CDF823ED}"/>
              </a:ext>
            </a:extLst>
          </p:cNvPr>
          <p:cNvSpPr/>
          <p:nvPr/>
        </p:nvSpPr>
        <p:spPr>
          <a:xfrm>
            <a:off x="6096000" y="3214817"/>
            <a:ext cx="4782112" cy="12176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IC is always convex to the origin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F4218EE-917F-694B-AF61-170D431DD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897A3F6-1BCB-0972-E08B-CE06517C6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C69845-DF4F-6BF9-702E-AF0BD0022E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2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235231"/>
              </p:ext>
            </p:extLst>
          </p:nvPr>
        </p:nvGraphicFramePr>
        <p:xfrm>
          <a:off x="1989958" y="2638096"/>
          <a:ext cx="8128000" cy="2799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1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2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8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9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10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96AD3EA3-6A26-79FB-CC2E-8193B968A8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7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311693"/>
            <a:ext cx="11341930" cy="178515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Q2. Which tool does the ordinal utility approach uses to analyse consumer behavior and is based on the consumer preferences ?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51112" y="5214159"/>
            <a:ext cx="7004960" cy="5359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Elasticity of Demand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51111" y="3201782"/>
            <a:ext cx="9764489" cy="107188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Indifference Curve Analysis.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51111" y="5855056"/>
            <a:ext cx="7151917" cy="54507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Consumer Surplus.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51111" y="4273668"/>
            <a:ext cx="9764489" cy="83556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Law of Diminishing Marginal utility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2CC306F-E448-C7CB-6C56-985243A1A9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704850" y="1250279"/>
            <a:ext cx="10872384" cy="346596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Q3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With reference to the following indifference map , ,which of the following curve represents highest satisfaction level ?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just"/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just"/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420677" y="5607721"/>
            <a:ext cx="2872353" cy="81163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</a:t>
            </a:r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) IC1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1420677" y="4821172"/>
                <a:ext cx="2736007" cy="651271"/>
              </a:xfrm>
              <a:prstGeom prst="roundRect">
                <a:avLst>
                  <a:gd name="adj" fmla="val 33084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IC</m:t>
                    </m:r>
                    <m:r>
                      <m:rPr>
                        <m:nor/>
                      </m:rPr>
                      <a:rPr lang="en-US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3</m:t>
                    </m:r>
                  </m:oMath>
                </a14:m>
                <a:endParaRPr lang="en-US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677" y="4821172"/>
                <a:ext cx="2736007" cy="651271"/>
              </a:xfrm>
              <a:prstGeom prst="roundRect">
                <a:avLst>
                  <a:gd name="adj" fmla="val 33084"/>
                </a:avLst>
              </a:prstGeom>
              <a:blipFill>
                <a:blip r:embed="rId4"/>
                <a:stretch>
                  <a:fillRect l="-1996" t="-31193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295695" y="5607721"/>
            <a:ext cx="3940576" cy="811635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All the curves represent same satisfaction level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408190" y="4795792"/>
            <a:ext cx="2851688" cy="59384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IC2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67AF42-6C4D-3E6A-E587-CAF03A22E26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rcRect/>
          <a:stretch>
            <a:fillRect/>
          </a:stretch>
        </p:blipFill>
        <p:spPr bwMode="auto">
          <a:xfrm>
            <a:off x="2541722" y="2572719"/>
            <a:ext cx="6617776" cy="2087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AC46EA-B9D5-ABD9-9319-5C44BE016C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75F1-6142-C9C9-AA5A-3569C3A2A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B1AD6B-CC32-6CD3-E37B-F84EF0E4D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4C1495-5789-1291-C961-37E99319DEC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8F1DB5-E171-562F-F02A-E1B76B3D762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ABF7CF-34D6-7987-26D7-2E0B2847CEB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7B1AD6-9187-2A3B-D667-3C65E6646903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Q4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The rate at which consumer is prepared to exchange goods X and Y , holding the level of satisfaction constant is called as _________.  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5D70A6-1B88-0BF4-EBC4-884A510C0DBF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A7CA04-9BFC-9C7D-DAE9-C07417D3FA22}"/>
              </a:ext>
            </a:extLst>
          </p:cNvPr>
          <p:cNvSpPr/>
          <p:nvPr/>
        </p:nvSpPr>
        <p:spPr>
          <a:xfrm>
            <a:off x="769983" y="4552945"/>
            <a:ext cx="4204973" cy="112877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Diminishing marginal utility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953A6FC7-727D-6F40-F927-D336D979628B}"/>
                  </a:ext>
                </a:extLst>
              </p:cNvPr>
              <p:cNvSpPr/>
              <p:nvPr/>
            </p:nvSpPr>
            <p:spPr>
              <a:xfrm>
                <a:off x="769983" y="3319237"/>
                <a:ext cx="4318000" cy="1128778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Marginal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rate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substitution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953A6FC7-727D-6F40-F927-D336D97962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983" y="3319237"/>
                <a:ext cx="4318000" cy="1128778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2110" t="-15426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ED253D5-4BB9-0239-78C4-4FB64033A334}"/>
              </a:ext>
            </a:extLst>
          </p:cNvPr>
          <p:cNvSpPr/>
          <p:nvPr/>
        </p:nvSpPr>
        <p:spPr>
          <a:xfrm>
            <a:off x="5927271" y="4194481"/>
            <a:ext cx="4486729" cy="1248833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Consumer surplus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583DDD0F-43D6-817C-EBBF-A83A37FA48E2}"/>
              </a:ext>
            </a:extLst>
          </p:cNvPr>
          <p:cNvSpPr/>
          <p:nvPr/>
        </p:nvSpPr>
        <p:spPr>
          <a:xfrm>
            <a:off x="6096000" y="3310483"/>
            <a:ext cx="4318000" cy="8839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Indifference curve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2C22FB-4D7F-82E2-FBB2-5E6A1D687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42B8B23-A209-BB2A-A6B3-8DBF679BF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2B3ACE-3B48-6AC5-D548-CB11C292DF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Q5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Budget line or budget constraint line which shows the various alternative combinations of two factors which the firm can buy with given outlay is called :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D9F3018-15BE-2188-A893-0C93B9A4C5D7}"/>
              </a:ext>
            </a:extLst>
          </p:cNvPr>
          <p:cNvSpPr/>
          <p:nvPr/>
        </p:nvSpPr>
        <p:spPr>
          <a:xfrm>
            <a:off x="1051560" y="4314536"/>
            <a:ext cx="3043132" cy="88399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Isocost line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AB39BE0-801B-96FC-6C18-31962EDBD9AB}"/>
                  </a:ext>
                </a:extLst>
              </p:cNvPr>
              <p:cNvSpPr/>
              <p:nvPr/>
            </p:nvSpPr>
            <p:spPr>
              <a:xfrm>
                <a:off x="1051558" y="3201879"/>
                <a:ext cx="4047383" cy="992602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Indifference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curve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AB39BE0-801B-96FC-6C18-31962EDBD9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8" y="3201879"/>
                <a:ext cx="4047383" cy="992602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2252" t="-3030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4143490-2639-6364-E603-A285D0CFAD27}"/>
              </a:ext>
            </a:extLst>
          </p:cNvPr>
          <p:cNvSpPr/>
          <p:nvPr/>
        </p:nvSpPr>
        <p:spPr>
          <a:xfrm>
            <a:off x="5927271" y="4314536"/>
            <a:ext cx="4486729" cy="883998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Iso – product curve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FEAABA2C-1656-6DF1-5F6E-BF3DE1B749F9}"/>
              </a:ext>
            </a:extLst>
          </p:cNvPr>
          <p:cNvSpPr/>
          <p:nvPr/>
        </p:nvSpPr>
        <p:spPr>
          <a:xfrm>
            <a:off x="6096000" y="3310483"/>
            <a:ext cx="4318000" cy="8839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Isoquant </a:t>
            </a:r>
          </a:p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A03E3-B2EF-078B-7F34-77BE1D7980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3390A-CD79-851A-A618-11996FE6A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A08A29C-D3A5-0616-B367-E0CEE6D680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F58FEE-8671-1F61-E660-0688683BFED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B65EC7-7DEA-25C2-16BD-312CAD1C8A0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84D17D-FE72-A7E5-756F-43FFF0A7CF4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78A5A79-FB2E-FE68-F8EA-6FD06323E75F}"/>
              </a:ext>
            </a:extLst>
          </p:cNvPr>
          <p:cNvSpPr/>
          <p:nvPr/>
        </p:nvSpPr>
        <p:spPr>
          <a:xfrm>
            <a:off x="704850" y="1250281"/>
            <a:ext cx="10877550" cy="168305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Q6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consumer is in equilibrium position at a point where the price line </a:t>
            </a:r>
            <a:r>
              <a:rPr lang="en-US" dirty="0"/>
              <a:t>is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203D69-B27B-6433-B7FE-A2EDCB06E218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76F9907-36E0-A18F-25AA-4344F129D24E}"/>
              </a:ext>
            </a:extLst>
          </p:cNvPr>
          <p:cNvSpPr/>
          <p:nvPr/>
        </p:nvSpPr>
        <p:spPr>
          <a:xfrm>
            <a:off x="1051559" y="4314535"/>
            <a:ext cx="4078379" cy="129318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Tangent to an indifference curve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45DE0454-AC3F-BBF4-84A1-F5B529A058C4}"/>
                  </a:ext>
                </a:extLst>
              </p:cNvPr>
              <p:cNvSpPr/>
              <p:nvPr/>
            </p:nvSpPr>
            <p:spPr>
              <a:xfrm>
                <a:off x="1110357" y="3096949"/>
                <a:ext cx="5646904" cy="1097532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Cutting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an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indifference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7030A0"/>
                        </a:solidFill>
                        <a:latin typeface="Arial Rounded MT Bold" panose="020F0704030504030204" pitchFamily="34" charset="0"/>
                      </a:rPr>
                      <m:t>curve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45DE0454-AC3F-BBF4-84A1-F5B529A058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357" y="3096949"/>
                <a:ext cx="5646904" cy="1097532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616" t="-17582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1A909330-CED9-D54E-4BF8-07D08F99831B}"/>
              </a:ext>
            </a:extLst>
          </p:cNvPr>
          <p:cNvSpPr/>
          <p:nvPr/>
        </p:nvSpPr>
        <p:spPr>
          <a:xfrm>
            <a:off x="6757261" y="4506342"/>
            <a:ext cx="4618495" cy="1097532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Above an indifference curve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B2B68F75-5A97-A72F-FC57-E45126BA1D15}"/>
              </a:ext>
            </a:extLst>
          </p:cNvPr>
          <p:cNvSpPr/>
          <p:nvPr/>
        </p:nvSpPr>
        <p:spPr>
          <a:xfrm>
            <a:off x="7162766" y="3096949"/>
            <a:ext cx="4324383" cy="1097532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Below the indifference curve</a:t>
            </a:r>
            <a:r>
              <a:rPr lang="en-US" dirty="0">
                <a:solidFill>
                  <a:srgbClr val="7030A0"/>
                </a:solidFill>
              </a:rPr>
              <a:t> 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75E0FFC-E117-5183-72A4-DBFE7AD09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2DFA6BD-998C-E4CC-E6EB-0FE6108A0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3B8926-522B-D65E-1E80-B6B193A009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7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03210-4785-6257-2D69-4974C313D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E219983-A9A9-D298-B78E-3A131778CC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DFC38D3-A6CA-278F-445F-741293F221D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63BDA6-E90B-919C-AA84-5607AE14AF5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DB43C-1731-BBC8-3B65-4FDCEC387DD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BA10F55-7C8B-B363-F2D9-79C9EE813A67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Q7 The slope of the budget line is determined by the relative prices of the goods and is equal to :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3C7BE7-AC6B-CE38-6666-8F8661D98E21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208E680-7AFD-F9AB-C274-DBB8E81B745B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income of the consumer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FA5D3629-DDEF-100B-EA2C-9F9EC286C7C0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B05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Total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expenditure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two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B050"/>
                        </a:solidFill>
                        <a:latin typeface="Arial Rounded MT Bold" panose="020F0704030504030204" pitchFamily="34" charset="0"/>
                      </a:rPr>
                      <m:t>goods</m:t>
                    </m:r>
                  </m:oMath>
                </a14:m>
                <a:endParaRPr lang="en-US" sz="2800" dirty="0">
                  <a:solidFill>
                    <a:srgbClr val="00B05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FA5D3629-DDEF-100B-EA2C-9F9EC286C7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779" t="-1029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315FCC4-83EA-2109-0CB6-2C5857CCFA20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The marginal utility of goods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90934F9B-43DF-DD46-D2D8-C918C93D2720}"/>
              </a:ext>
            </a:extLst>
          </p:cNvPr>
          <p:cNvSpPr/>
          <p:nvPr/>
        </p:nvSpPr>
        <p:spPr>
          <a:xfrm>
            <a:off x="6096000" y="3310483"/>
            <a:ext cx="4782112" cy="88399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price of two goods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4348E4A-B78D-81DF-76FA-546C2AF61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ED82355-FB42-F6B0-6F4D-B9FB95B14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EDF710-1396-6019-4490-42C9099906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8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56C7C-393A-A06D-54DB-CD4389CCB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82193BB-B51B-36D0-1FD7-B36E42763A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4817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E9700DF-9B6C-E908-18EE-BAC52A85ECD6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E743754-3FA8-EC31-8166-92F971323D2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84A109-4D0E-1E1A-6862-A2D3F411DB3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589BB5D-724A-BDBC-4E0A-8DB20D01C6F7}"/>
              </a:ext>
            </a:extLst>
          </p:cNvPr>
          <p:cNvSpPr/>
          <p:nvPr/>
        </p:nvSpPr>
        <p:spPr>
          <a:xfrm>
            <a:off x="704850" y="1250280"/>
            <a:ext cx="10877550" cy="332172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Q8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Consider the indifference curves given below. What can you infer about the relationship between Good X and Good Y ?</a:t>
            </a: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9337F7-5D8A-EBEE-F0CE-2B97D572E9A1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9840C-78C7-0D66-F41D-2934E5F95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09E2820-1BE9-2749-84BD-7A47A2328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EDFBCC-05B4-57AC-DE9F-7FF8BEE8C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BE8E7D-94F3-3713-DCA4-9DAB10F47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979" y="2138766"/>
            <a:ext cx="4140545" cy="21674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2F4565C-ED72-CDBA-8C7C-3238C9D9542E}"/>
              </a:ext>
            </a:extLst>
          </p:cNvPr>
          <p:cNvSpPr/>
          <p:nvPr/>
        </p:nvSpPr>
        <p:spPr>
          <a:xfrm>
            <a:off x="809780" y="4773478"/>
            <a:ext cx="4378594" cy="834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Good X and Good Y are prefect substitutes of each other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0CB3F4-4041-420B-E0A0-C575324FB787}"/>
              </a:ext>
            </a:extLst>
          </p:cNvPr>
          <p:cNvSpPr/>
          <p:nvPr/>
        </p:nvSpPr>
        <p:spPr>
          <a:xfrm>
            <a:off x="5569145" y="4791605"/>
            <a:ext cx="4378594" cy="834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Good X and Good Y are prefect complements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FB604C-6E9C-07ED-2933-C4637C357EF9}"/>
              </a:ext>
            </a:extLst>
          </p:cNvPr>
          <p:cNvSpPr/>
          <p:nvPr/>
        </p:nvSpPr>
        <p:spPr>
          <a:xfrm>
            <a:off x="809780" y="5704748"/>
            <a:ext cx="4378594" cy="834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relationship between Good X and Good Y  is logically absurd</a:t>
            </a:r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ADD8D5-B60A-ED38-C1CD-69A972E899DE}"/>
              </a:ext>
            </a:extLst>
          </p:cNvPr>
          <p:cNvSpPr/>
          <p:nvPr/>
        </p:nvSpPr>
        <p:spPr>
          <a:xfrm>
            <a:off x="5569145" y="5673204"/>
            <a:ext cx="4378594" cy="834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Good X and Good Y are same </a:t>
            </a:r>
          </a:p>
        </p:txBody>
      </p:sp>
    </p:spTree>
    <p:extLst>
      <p:ext uri="{BB962C8B-B14F-4D97-AF65-F5344CB8AC3E}">
        <p14:creationId xmlns:p14="http://schemas.microsoft.com/office/powerpoint/2010/main" val="388353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CE1A9-A95B-2342-E4E1-E7DF936B8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F0D0C0B-9CEA-14D2-F23F-61571BF5F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8D8E689-93CE-B97A-DF17-492B66C7655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9A2BC3-F41E-F01A-32E5-A393609FB01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6BE33D-3876-8517-FD69-210C5653FAB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BED4706-7369-F4B5-0303-1E067656F37B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Q9 A curve which shows all the different combinations of inputs that can produce same level of output is known as 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6BD1AB-A843-6644-C5C3-4636417498B0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Indifference curve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E094F22-02A6-AAA5-E90B-F6FE6F7C5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32496A-5400-BE54-669D-1DE35B0FB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430D17-8974-BBEC-BAB8-094B585E80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400466"/>
            <a:ext cx="2064281" cy="6302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00D4997-D116-33C2-BDFA-B05EEC91CFCF}"/>
              </a:ext>
            </a:extLst>
          </p:cNvPr>
          <p:cNvSpPr/>
          <p:nvPr/>
        </p:nvSpPr>
        <p:spPr>
          <a:xfrm>
            <a:off x="960895" y="3429000"/>
            <a:ext cx="4211771" cy="9208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Marginal Cost curve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CB4A69-A3BF-ADC2-BA06-256B733A6D52}"/>
              </a:ext>
            </a:extLst>
          </p:cNvPr>
          <p:cNvSpPr/>
          <p:nvPr/>
        </p:nvSpPr>
        <p:spPr>
          <a:xfrm>
            <a:off x="5613945" y="3429000"/>
            <a:ext cx="4211771" cy="9880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Isocost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01B83E-66AF-BC9E-BE0B-D97D702059C0}"/>
              </a:ext>
            </a:extLst>
          </p:cNvPr>
          <p:cNvSpPr/>
          <p:nvPr/>
        </p:nvSpPr>
        <p:spPr>
          <a:xfrm>
            <a:off x="979534" y="4720975"/>
            <a:ext cx="4072913" cy="9208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Isoquant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165C1A-461F-A34F-0F16-21E768660F49}"/>
              </a:ext>
            </a:extLst>
          </p:cNvPr>
          <p:cNvSpPr/>
          <p:nvPr/>
        </p:nvSpPr>
        <p:spPr>
          <a:xfrm>
            <a:off x="5613944" y="4619702"/>
            <a:ext cx="4444456" cy="9208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Total product cost</a:t>
            </a:r>
          </a:p>
        </p:txBody>
      </p:sp>
    </p:spTree>
    <p:extLst>
      <p:ext uri="{BB962C8B-B14F-4D97-AF65-F5344CB8AC3E}">
        <p14:creationId xmlns:p14="http://schemas.microsoft.com/office/powerpoint/2010/main" val="280383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1900</TotalTime>
  <Words>663</Words>
  <Application>Microsoft Office PowerPoint</Application>
  <PresentationFormat>Widescreen</PresentationFormat>
  <Paragraphs>116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Rounded MT Bold</vt:lpstr>
      <vt:lpstr>Calibri</vt:lpstr>
      <vt:lpstr>Calibri Light</vt:lpstr>
      <vt:lpstr>Cambria Math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83</cp:revision>
  <dcterms:created xsi:type="dcterms:W3CDTF">2025-08-02T04:28:01Z</dcterms:created>
  <dcterms:modified xsi:type="dcterms:W3CDTF">2026-06-24T06:05:04Z</dcterms:modified>
</cp:coreProperties>
</file>