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297" r:id="rId3"/>
    <p:sldId id="298" r:id="rId4"/>
    <p:sldId id="299" r:id="rId5"/>
    <p:sldId id="300" r:id="rId6"/>
    <p:sldId id="301" r:id="rId7"/>
    <p:sldId id="307" r:id="rId8"/>
    <p:sldId id="29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0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43864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09860" y="1113187"/>
            <a:ext cx="11707055" cy="219293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An increase in consumer surplus is likely to occur when : .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                                                       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336285"/>
            <a:ext cx="3079161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Indifference curve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4440340"/>
            <a:ext cx="4677507" cy="686584"/>
          </a:xfrm>
          <a:prstGeom prst="roundRect">
            <a:avLst>
              <a:gd name="adj" fmla="val 4336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Demand decreases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3429000"/>
            <a:ext cx="4901572" cy="836450"/>
          </a:xfrm>
          <a:prstGeom prst="roundRect">
            <a:avLst>
              <a:gd name="adj" fmla="val 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There is a rise in price of goods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	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281279" y="4440340"/>
            <a:ext cx="500022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Supply increases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281278" y="3408482"/>
            <a:ext cx="5227550" cy="856967"/>
          </a:xfrm>
          <a:prstGeom prst="roundRect">
            <a:avLst>
              <a:gd name="adj" fmla="val 4339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There is fall in price of goods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819DB4-36B3-EED8-6AA7-AA68FC5360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57624" y="361876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6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79" y="-352568"/>
            <a:ext cx="11811985" cy="65734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42226"/>
            <a:ext cx="11341930" cy="218677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Q2. </a:t>
            </a:r>
            <a:r>
              <a:rPr lang="en-US" dirty="0"/>
              <a:t>“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Excess of the price which a consumer would be will willing to pay rather than go without a thing over that which he actually does pay” is called               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UTILITY ANALYSIS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02072" y="4964534"/>
            <a:ext cx="4537833" cy="65123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Change in demand   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02072" y="3558039"/>
            <a:ext cx="4698628" cy="1008257"/>
          </a:xfrm>
          <a:prstGeom prst="roundRect">
            <a:avLst>
              <a:gd name="adj" fmla="val 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Consumer Equilibrium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24599" y="4735363"/>
            <a:ext cx="4739641" cy="705318"/>
          </a:xfrm>
          <a:prstGeom prst="roundRect">
            <a:avLst>
              <a:gd name="adj" fmla="val 3146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Change in price 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24600" y="3660397"/>
            <a:ext cx="4452257" cy="687830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Consumer’s Surplus 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C43557-078D-2B18-4525-1D39A3ABA1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06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43864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09860" y="1113187"/>
            <a:ext cx="11707055" cy="219293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Q3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Which of the following refers to the want satisfying power of goods and services ? It is not absolute but relative. It is subjective concept and it depends upon the mental attitude of people </a:t>
            </a:r>
            <a:r>
              <a:rPr lang="en-US" sz="2800" dirty="0">
                <a:solidFill>
                  <a:srgbClr val="0070C0"/>
                </a:solidFill>
              </a:rPr>
              <a:t>.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                                                        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336285"/>
            <a:ext cx="3079161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UTILITY ANALYSIS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4440340"/>
            <a:ext cx="4677507" cy="686584"/>
          </a:xfrm>
          <a:prstGeom prst="roundRect">
            <a:avLst>
              <a:gd name="adj" fmla="val 4336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Need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3408484"/>
            <a:ext cx="4408267" cy="572183"/>
          </a:xfrm>
          <a:prstGeom prst="roundRect">
            <a:avLst>
              <a:gd name="adj" fmla="val 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Utility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	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281279" y="4440340"/>
            <a:ext cx="500022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Demand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281279" y="3408483"/>
            <a:ext cx="5000228" cy="572184"/>
          </a:xfrm>
          <a:prstGeom prst="roundRect">
            <a:avLst>
              <a:gd name="adj" fmla="val 4339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Consumer equilibrium </a:t>
            </a:r>
            <a:endParaRPr lang="en-US" sz="2800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1364F6-6EA2-6343-7128-4C0AFEFEDE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-93551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311694"/>
            <a:ext cx="11341930" cy="156625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Q4. When total utility is increasing at decreasing rate :</a:t>
            </a:r>
          </a:p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                         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86298" y="311864"/>
            <a:ext cx="2955382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UTILITY ANALYSIS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51110" y="5188375"/>
            <a:ext cx="7004961" cy="56486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Marginal utility becomes negative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51112" y="3178810"/>
            <a:ext cx="9764488" cy="90837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Marginal utility is decreasing but remains positive </a:t>
            </a:r>
            <a:r>
              <a:rPr lang="en-US" sz="2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.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51111" y="5880020"/>
            <a:ext cx="7151918" cy="601799"/>
          </a:xfrm>
          <a:prstGeom prst="roundRect">
            <a:avLst>
              <a:gd name="adj" fmla="val 133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Marginal utility is equal to zero.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51112" y="4192114"/>
            <a:ext cx="9764488" cy="89133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Marginal utility is equal to total utility </a:t>
            </a:r>
            <a:r>
              <a:rPr lang="en-US" dirty="0"/>
              <a:t>.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9F8B5B57-A558-7163-CEC2-4F518B47531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78222"/>
            <a:ext cx="11341930" cy="172566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Q5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 condition for consumer equilibrium is given by :is Rs. 10</a:t>
            </a:r>
          </a:p>
          <a:p>
            <a:pPr algn="r"/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                                                           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UTILITY ANALYSIS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14326" y="4486632"/>
            <a:ext cx="4604340" cy="57643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</a:rPr>
              <a:t>MU</a:t>
            </a:r>
            <a:r>
              <a:rPr lang="en-US" sz="2800" b="1" baseline="-25000" dirty="0">
                <a:solidFill>
                  <a:srgbClr val="7030A0"/>
                </a:solidFill>
              </a:rPr>
              <a:t>X</a:t>
            </a:r>
            <a:r>
              <a:rPr lang="en-US" sz="2800" b="1" dirty="0">
                <a:solidFill>
                  <a:srgbClr val="7030A0"/>
                </a:solidFill>
              </a:rPr>
              <a:t>/ P</a:t>
            </a:r>
            <a:r>
              <a:rPr lang="en-US" sz="2800" b="1" baseline="-25000" dirty="0">
                <a:solidFill>
                  <a:srgbClr val="7030A0"/>
                </a:solidFill>
              </a:rPr>
              <a:t>X</a:t>
            </a:r>
            <a:r>
              <a:rPr lang="en-US" sz="2800" b="1" dirty="0">
                <a:solidFill>
                  <a:srgbClr val="7030A0"/>
                </a:solidFill>
              </a:rPr>
              <a:t>= MU</a:t>
            </a:r>
            <a:r>
              <a:rPr lang="en-US" sz="2800" b="1" baseline="-25000" dirty="0">
                <a:solidFill>
                  <a:srgbClr val="7030A0"/>
                </a:solidFill>
              </a:rPr>
              <a:t>Y</a:t>
            </a:r>
            <a:r>
              <a:rPr lang="en-US" sz="2800" b="1" dirty="0">
                <a:solidFill>
                  <a:srgbClr val="7030A0"/>
                </a:solidFill>
              </a:rPr>
              <a:t>/P</a:t>
            </a:r>
            <a:r>
              <a:rPr lang="en-US" sz="2800" b="1" baseline="-25000" dirty="0">
                <a:solidFill>
                  <a:srgbClr val="7030A0"/>
                </a:solidFill>
              </a:rPr>
              <a:t>Y</a:t>
            </a:r>
            <a:r>
              <a:rPr lang="en-US" dirty="0"/>
              <a:t>	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77331" y="3006250"/>
            <a:ext cx="4741335" cy="94684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MU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X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P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X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= MU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Y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P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Y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5999" y="4344388"/>
            <a:ext cx="5401733" cy="922582"/>
          </a:xfrm>
          <a:prstGeom prst="roundRect">
            <a:avLst>
              <a:gd name="adj" fmla="val 3999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MU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X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/MU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Y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= P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Y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/ P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X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6001" y="3006250"/>
            <a:ext cx="4600430" cy="92258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MU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X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= MU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Y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3DC11F-D6FC-29EF-D385-8796EB918A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704850" y="1250281"/>
            <a:ext cx="10877550" cy="206020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Q6 The concept of consumer surplus is closely related to the ______ Curve for a product  </a:t>
            </a:r>
            <a:r>
              <a:rPr lang="en-US" sz="2800" dirty="0">
                <a:solidFill>
                  <a:srgbClr val="00B050"/>
                </a:solidFill>
              </a:rPr>
              <a:t>.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UTILITY ANALYSIS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1051560" y="4314536"/>
            <a:ext cx="3043132" cy="88399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Cost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/>
              <p:nvPr/>
            </p:nvSpPr>
            <p:spPr>
              <a:xfrm>
                <a:off x="1051560" y="3310483"/>
                <a:ext cx="3043132" cy="790519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B05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Supply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60" y="3310483"/>
                <a:ext cx="3043132" cy="790519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3393" t="-16667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966847" y="4432404"/>
            <a:ext cx="4447153" cy="883998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Profit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6000" y="3428351"/>
            <a:ext cx="4318000" cy="766130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Demand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27B311C-9830-562C-DA7F-867036C00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13BD6A-35B9-A960-9D28-5643A9F8F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432346-ED03-CE9A-CAFD-AB1D079F1F8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5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F4565-152A-FF57-2B3A-1C958F43D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20C1CE2-1F3C-758E-4AA8-045A88D820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250D188-1C59-26F6-DC54-60F7D7BF855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069CA1B-5DEB-5ABB-2566-79CB66A2BD8F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46AB69-83AE-1AF8-4757-0FE62C36BA57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DF7B7FD-EAA3-2069-1CF4-17D4F7E80063}"/>
              </a:ext>
            </a:extLst>
          </p:cNvPr>
          <p:cNvSpPr/>
          <p:nvPr/>
        </p:nvSpPr>
        <p:spPr>
          <a:xfrm>
            <a:off x="704850" y="1250281"/>
            <a:ext cx="10877550" cy="107492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Q7 Consumer surplus is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F5DCC2-734F-E2F1-FEE2-FA332AD64787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Indifference curve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A370C09-DCDB-0B9A-FCBB-D140D770F8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8A7A0A1-905F-2C2E-5BBE-4910F077B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C461D2-FA41-6A2D-5C70-9B66E34FB9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1DF2B45-438B-BEC2-5C97-A90CB5556D0D}"/>
              </a:ext>
            </a:extLst>
          </p:cNvPr>
          <p:cNvSpPr/>
          <p:nvPr/>
        </p:nvSpPr>
        <p:spPr>
          <a:xfrm>
            <a:off x="988332" y="2544808"/>
            <a:ext cx="8155667" cy="912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</a:rPr>
              <a:t>What a consumer is ready to pay over what he actually pays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25AB0D-18DC-D8ED-B6C4-3036B9599F74}"/>
              </a:ext>
            </a:extLst>
          </p:cNvPr>
          <p:cNvSpPr/>
          <p:nvPr/>
        </p:nvSpPr>
        <p:spPr>
          <a:xfrm>
            <a:off x="988333" y="3561851"/>
            <a:ext cx="8155666" cy="7885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Necessaries and comforts needed by a consumer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1349A3-20EF-FE65-9A80-78F7B4396E6C}"/>
              </a:ext>
            </a:extLst>
          </p:cNvPr>
          <p:cNvSpPr/>
          <p:nvPr/>
        </p:nvSpPr>
        <p:spPr>
          <a:xfrm>
            <a:off x="962421" y="4515705"/>
            <a:ext cx="8181578" cy="9266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Desire or wish to buy a commodity backed by adequate ability and willingness to pay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CF1526C-D904-75BA-E875-26956591F012}"/>
              </a:ext>
            </a:extLst>
          </p:cNvPr>
          <p:cNvSpPr/>
          <p:nvPr/>
        </p:nvSpPr>
        <p:spPr>
          <a:xfrm>
            <a:off x="1014244" y="5554743"/>
            <a:ext cx="8181578" cy="8116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Actual demand by a consumer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212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599569" y="430942"/>
            <a:ext cx="297216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UTILITY ANALYSIS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467838"/>
              </p:ext>
            </p:extLst>
          </p:nvPr>
        </p:nvGraphicFramePr>
        <p:xfrm>
          <a:off x="1989958" y="2638096"/>
          <a:ext cx="8128000" cy="2532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1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23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6599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r>
                        <a:rPr lang="en-IN" dirty="0"/>
                        <a:t>Ans.5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</a:t>
                      </a:r>
                      <a:r>
                        <a:rPr lang="en-IN"/>
                        <a:t>6(b)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</a:t>
                      </a:r>
                      <a:r>
                        <a:rPr lang="en-IN"/>
                        <a:t>7(a)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B1B8B6D1-DCB9-3940-0EC2-C275BADFF2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1761</TotalTime>
  <Words>439</Words>
  <Application>Microsoft Office PowerPoint</Application>
  <PresentationFormat>Widescreen</PresentationFormat>
  <Paragraphs>69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Arial Rounded MT Bold</vt:lpstr>
      <vt:lpstr>Calibri</vt:lpstr>
      <vt:lpstr>Calibri Light</vt:lpstr>
      <vt:lpstr>Cambria Math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82</cp:revision>
  <dcterms:created xsi:type="dcterms:W3CDTF">2025-08-02T04:28:01Z</dcterms:created>
  <dcterms:modified xsi:type="dcterms:W3CDTF">2026-06-24T06:02:29Z</dcterms:modified>
</cp:coreProperties>
</file>