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1" r:id="rId6"/>
    <p:sldId id="302" r:id="rId7"/>
    <p:sldId id="29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93" autoAdjust="0"/>
    <p:restoredTop sz="87071" autoAdjust="0"/>
  </p:normalViewPr>
  <p:slideViewPr>
    <p:cSldViewPr snapToGrid="0">
      <p:cViewPr varScale="1">
        <p:scale>
          <a:sx n="62" d="100"/>
          <a:sy n="62" d="100"/>
        </p:scale>
        <p:origin x="7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6/24/2026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6/24/2026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441279" y="-352568"/>
            <a:ext cx="11811985" cy="65734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242226"/>
            <a:ext cx="11341930" cy="218677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Q1. The price of a commodity is Rs10 per unit. At this price quantity supplied is 500 units. Price elasticity of supply of the commodity is 1.25. At what price the quantity to be supplied would be 20% more ?                </a:t>
            </a:r>
          </a:p>
          <a:p>
            <a:pPr algn="r"/>
            <a:r>
              <a:rPr lang="en-US" sz="2800" dirty="0">
                <a:solidFill>
                  <a:srgbClr val="00B050"/>
                </a:solidFill>
                <a:latin typeface="Arial Rounded MT Bold" panose="020F0704030504030204" pitchFamily="34" charset="0"/>
              </a:rPr>
              <a:t>[Sept-24]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08791" y="188090"/>
            <a:ext cx="3222897" cy="7094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701040" y="4964535"/>
            <a:ext cx="4487109" cy="476145"/>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(c) 12.50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902073" y="3695979"/>
            <a:ext cx="4088227" cy="601701"/>
          </a:xfrm>
          <a:prstGeom prst="roundRect">
            <a:avLst>
              <a:gd name="adj" fmla="val 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(a) Rs. 8.40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24599" y="4735363"/>
            <a:ext cx="4739641" cy="705318"/>
          </a:xfrm>
          <a:prstGeom prst="roundRect">
            <a:avLst>
              <a:gd name="adj" fmla="val 31465"/>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(d) 7.50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324600" y="3660397"/>
            <a:ext cx="4088227" cy="687830"/>
          </a:xfrm>
          <a:prstGeom prst="roundRect">
            <a:avLst>
              <a:gd name="adj" fmla="val 5000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(b) 11.60 </a:t>
            </a:r>
          </a:p>
        </p:txBody>
      </p:sp>
      <p:pic>
        <p:nvPicPr>
          <p:cNvPr id="2" name="Picture 1">
            <a:extLst>
              <a:ext uri="{FF2B5EF4-FFF2-40B4-BE49-F238E27FC236}">
                <a16:creationId xmlns:a16="http://schemas.microsoft.com/office/drawing/2014/main" id="{0E2F3619-D9C5-503C-CA2E-CF12F261D99B}"/>
              </a:ext>
            </a:extLst>
          </p:cNvPr>
          <p:cNvPicPr>
            <a:picLocks noChangeAspect="1"/>
          </p:cNvPicPr>
          <p:nvPr/>
        </p:nvPicPr>
        <p:blipFill>
          <a:blip r:embed="rId3"/>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438644"/>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09860" y="1113187"/>
            <a:ext cx="11707055" cy="219293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Q2  If the price of Wheat increases from Rs. 1,800 per Quintal to Rs. 2,200 per Quintal and consequently the quantity supplied rises from 2,000 quintal to 3,200 quintal. Calculate the elasticity of supply </a:t>
            </a:r>
            <a:r>
              <a:rPr lang="en-US" sz="2800" dirty="0">
                <a:solidFill>
                  <a:srgbClr val="7030A0"/>
                </a:solidFill>
              </a:rPr>
              <a:t>?</a:t>
            </a:r>
            <a:r>
              <a:rPr lang="en-US" sz="2800" dirty="0">
                <a:solidFill>
                  <a:srgbClr val="7030A0"/>
                </a:solidFill>
                <a:latin typeface="Arial Rounded MT Bold" panose="020F0704030504030204" pitchFamily="34" charset="0"/>
              </a:rPr>
              <a:t> </a:t>
            </a:r>
          </a:p>
          <a:p>
            <a:pPr algn="r"/>
            <a:r>
              <a:rPr lang="en-US" sz="2800" dirty="0">
                <a:solidFill>
                  <a:srgbClr val="FF000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[Jan-25]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336285"/>
            <a:ext cx="3079161" cy="7094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910493" y="4440340"/>
            <a:ext cx="4677507" cy="686584"/>
          </a:xfrm>
          <a:prstGeom prst="roundRect">
            <a:avLst>
              <a:gd name="adj" fmla="val 4336"/>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(c) +2.7</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910493" y="3408484"/>
            <a:ext cx="4408267" cy="572183"/>
          </a:xfrm>
          <a:prstGeom prst="roundRect">
            <a:avLst>
              <a:gd name="adj" fmla="val 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(a)</a:t>
            </a:r>
            <a:r>
              <a:rPr lang="en-US" sz="2800" dirty="0">
                <a:solidFill>
                  <a:srgbClr val="FF000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+0.7	</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281279" y="4440340"/>
            <a:ext cx="5000228" cy="686584"/>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(d) +3.7</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281279" y="3408483"/>
            <a:ext cx="5000228" cy="572184"/>
          </a:xfrm>
          <a:prstGeom prst="roundRect">
            <a:avLst>
              <a:gd name="adj" fmla="val 4339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(b)</a:t>
            </a:r>
            <a:r>
              <a:rPr lang="en-US" sz="2800" dirty="0">
                <a:solidFill>
                  <a:srgbClr val="FF000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+1.7</a:t>
            </a:r>
            <a:endParaRPr lang="en-US" sz="2800" b="1" dirty="0">
              <a:solidFill>
                <a:srgbClr val="7030A0"/>
              </a:solidFill>
              <a:latin typeface="Arial Rounded MT Bold" panose="020F0704030504030204" pitchFamily="34" charset="0"/>
            </a:endParaRPr>
          </a:p>
        </p:txBody>
      </p:sp>
      <p:pic>
        <p:nvPicPr>
          <p:cNvPr id="2" name="Picture 1">
            <a:extLst>
              <a:ext uri="{FF2B5EF4-FFF2-40B4-BE49-F238E27FC236}">
                <a16:creationId xmlns:a16="http://schemas.microsoft.com/office/drawing/2014/main" id="{BBA6591E-157D-A19A-A59C-A92A27F59D4B}"/>
              </a:ext>
            </a:extLst>
          </p:cNvPr>
          <p:cNvPicPr>
            <a:picLocks noChangeAspect="1"/>
          </p:cNvPicPr>
          <p:nvPr/>
        </p:nvPicPr>
        <p:blipFill>
          <a:blip r:embed="rId3"/>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90007" y="-260968"/>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311693"/>
            <a:ext cx="11341930" cy="211730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Q3. In case of perfectly elastic supply                                    </a:t>
            </a:r>
          </a:p>
          <a:p>
            <a:pPr algn="r"/>
            <a:r>
              <a:rPr lang="en-US" sz="2800" dirty="0">
                <a:solidFill>
                  <a:srgbClr val="FF0000"/>
                </a:solidFill>
                <a:latin typeface="Arial Rounded MT Bold" panose="020F0704030504030204" pitchFamily="34" charset="0"/>
              </a:rPr>
              <a:t>  [Jan-25]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319314"/>
            <a:ext cx="2955382" cy="10300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926259" y="4631654"/>
            <a:ext cx="4313956" cy="889916"/>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(c) Es=0</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926259" y="3575361"/>
            <a:ext cx="4171259" cy="686584"/>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(a) Es&gt;1</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390289" y="4631654"/>
            <a:ext cx="4813739" cy="686584"/>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(d) Es= Infinity  </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248400" y="3627506"/>
            <a:ext cx="5502321" cy="634439"/>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(b) Es=1</a:t>
            </a: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1">
            <a:extLst>
              <a:ext uri="{FF2B5EF4-FFF2-40B4-BE49-F238E27FC236}">
                <a16:creationId xmlns:a16="http://schemas.microsoft.com/office/drawing/2014/main" id="{499075D3-5F5E-8B5F-CF74-E1C453A25285}"/>
              </a:ext>
            </a:extLst>
          </p:cNvPr>
          <p:cNvPicPr>
            <a:picLocks noChangeAspect="1"/>
          </p:cNvPicPr>
          <p:nvPr/>
        </p:nvPicPr>
        <p:blipFill>
          <a:blip r:embed="rId5"/>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504870" y="-93019"/>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178222"/>
            <a:ext cx="11341930" cy="172566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Q4</a:t>
            </a:r>
            <a:r>
              <a:rPr lang="en-US" sz="2800" dirty="0">
                <a:solidFill>
                  <a:srgbClr val="0070C0"/>
                </a:solidFill>
              </a:rPr>
              <a:t> </a:t>
            </a:r>
            <a:r>
              <a:rPr lang="en-US" sz="2800" dirty="0">
                <a:solidFill>
                  <a:srgbClr val="0070C0"/>
                </a:solidFill>
                <a:latin typeface="Arial Rounded MT Bold" panose="020F0704030504030204" pitchFamily="34" charset="0"/>
              </a:rPr>
              <a:t>The supply function is given as q = 120+6p . Find the elasticity of supply , when price is Rs. 10</a:t>
            </a:r>
          </a:p>
          <a:p>
            <a:pPr algn="r"/>
            <a:r>
              <a:rPr lang="en-US" dirty="0">
                <a:solidFill>
                  <a:srgbClr val="0070C0"/>
                </a:solidFill>
              </a:rPr>
              <a:t> </a:t>
            </a:r>
            <a:r>
              <a:rPr lang="en-US" sz="2800" dirty="0">
                <a:solidFill>
                  <a:srgbClr val="0070C0"/>
                </a:solidFill>
                <a:latin typeface="Arial Rounded MT Bold" panose="020F0704030504030204" pitchFamily="34" charset="0"/>
              </a:rPr>
              <a:t>                                                             [Jan-25]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220134"/>
            <a:ext cx="3085480" cy="7094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814326" y="4486632"/>
            <a:ext cx="4604340" cy="576435"/>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(c)</a:t>
            </a:r>
            <a:r>
              <a:rPr lang="en-US" sz="2800" dirty="0">
                <a:solidFill>
                  <a:srgbClr val="00206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-2/3</a:t>
            </a:r>
            <a:r>
              <a:rPr lang="en-US" dirty="0"/>
              <a:t>	</a:t>
            </a:r>
            <a:r>
              <a:rPr lang="en-US" sz="2800" dirty="0">
                <a:solidFill>
                  <a:srgbClr val="002060"/>
                </a:solidFill>
                <a:latin typeface="Arial Rounded MT Bold" panose="020F0704030504030204" pitchFamily="34" charset="0"/>
              </a:rPr>
              <a:t> </a:t>
            </a:r>
          </a:p>
        </p:txBody>
      </p:sp>
      <p:sp>
        <p:nvSpPr>
          <p:cNvPr id="13" name="Rectangle: Rounded Corners 20">
            <a:extLst>
              <a:ext uri="{FF2B5EF4-FFF2-40B4-BE49-F238E27FC236}">
                <a16:creationId xmlns:a16="http://schemas.microsoft.com/office/drawing/2014/main" id="{79FBC30F-0F3D-45DE-BAE0-F84ECBF73DF1}"/>
              </a:ext>
            </a:extLst>
          </p:cNvPr>
          <p:cNvSpPr/>
          <p:nvPr/>
        </p:nvSpPr>
        <p:spPr>
          <a:xfrm>
            <a:off x="677331" y="3006250"/>
            <a:ext cx="4741335" cy="946847"/>
          </a:xfrm>
          <a:prstGeom prst="roundRect">
            <a:avLst>
              <a:gd name="adj" fmla="val 5000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(a)</a:t>
            </a:r>
            <a:r>
              <a:rPr lang="en-US" sz="2800" dirty="0">
                <a:solidFill>
                  <a:srgbClr val="00206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+1/3</a:t>
            </a:r>
          </a:p>
        </p:txBody>
      </p:sp>
      <p:sp>
        <p:nvSpPr>
          <p:cNvPr id="14" name="Rectangle: Rounded Corners 20">
            <a:extLst>
              <a:ext uri="{FF2B5EF4-FFF2-40B4-BE49-F238E27FC236}">
                <a16:creationId xmlns:a16="http://schemas.microsoft.com/office/drawing/2014/main" id="{79FBC30F-0F3D-45DE-BAE0-F84ECBF73DF1}"/>
              </a:ext>
            </a:extLst>
          </p:cNvPr>
          <p:cNvSpPr/>
          <p:nvPr/>
        </p:nvSpPr>
        <p:spPr>
          <a:xfrm>
            <a:off x="6095999" y="4344388"/>
            <a:ext cx="5401733" cy="922582"/>
          </a:xfrm>
          <a:prstGeom prst="roundRect">
            <a:avLst>
              <a:gd name="adj" fmla="val 39997"/>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(d)</a:t>
            </a:r>
            <a:r>
              <a:rPr lang="en-US" sz="2800" dirty="0">
                <a:solidFill>
                  <a:srgbClr val="00206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+3/4</a:t>
            </a: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096001" y="3006250"/>
            <a:ext cx="4600430" cy="922582"/>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(b)</a:t>
            </a:r>
            <a:r>
              <a:rPr lang="en-US" sz="2800" dirty="0">
                <a:solidFill>
                  <a:srgbClr val="00206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+2/3</a:t>
            </a:r>
          </a:p>
        </p:txBody>
      </p:sp>
      <p:pic>
        <p:nvPicPr>
          <p:cNvPr id="2" name="Picture 1">
            <a:extLst>
              <a:ext uri="{FF2B5EF4-FFF2-40B4-BE49-F238E27FC236}">
                <a16:creationId xmlns:a16="http://schemas.microsoft.com/office/drawing/2014/main" id="{0508742C-5739-A3F3-2A29-3331DB244D20}"/>
              </a:ext>
            </a:extLst>
          </p:cNvPr>
          <p:cNvPicPr>
            <a:picLocks noChangeAspect="1"/>
          </p:cNvPicPr>
          <p:nvPr/>
        </p:nvPicPr>
        <p:blipFill>
          <a:blip r:embed="rId3"/>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0" y="-91440"/>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704850" y="1250281"/>
            <a:ext cx="10877550" cy="206020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70C0"/>
                </a:solidFill>
                <a:latin typeface="Arial Rounded MT Bold" panose="020F0704030504030204" pitchFamily="34" charset="0"/>
              </a:rPr>
              <a:t>Q5</a:t>
            </a:r>
            <a:r>
              <a:rPr lang="en-US" sz="2800" dirty="0">
                <a:solidFill>
                  <a:srgbClr val="00B05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Due to an increase in price of product X from Rs. 100 to Rs. 110 quantity supplied increases from 150 units to 200 units . Calculate elasticity of supply using arc- elasticity method </a:t>
            </a:r>
            <a:r>
              <a:rPr lang="en-US" dirty="0">
                <a:solidFill>
                  <a:srgbClr val="0070C0"/>
                </a:solidFill>
              </a:rPr>
              <a:t>.</a:t>
            </a:r>
            <a:r>
              <a:rPr lang="en-US" sz="2800" dirty="0">
                <a:solidFill>
                  <a:srgbClr val="0070C0"/>
                </a:solidFill>
                <a:latin typeface="Arial Rounded MT Bold" panose="020F0704030504030204" pitchFamily="34" charset="0"/>
              </a:rPr>
              <a:t> </a:t>
            </a:r>
          </a:p>
          <a:p>
            <a:pPr algn="r"/>
            <a:r>
              <a:rPr lang="en-US" sz="2800" dirty="0">
                <a:solidFill>
                  <a:srgbClr val="0070C0"/>
                </a:solidFill>
                <a:latin typeface="Arial Rounded MT Bold" panose="020F0704030504030204" pitchFamily="34" charset="0"/>
              </a:rPr>
              <a:t>[May-25]</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1" name="Rectangle: Rounded Corners 20">
            <a:extLst>
              <a:ext uri="{FF2B5EF4-FFF2-40B4-BE49-F238E27FC236}">
                <a16:creationId xmlns:a16="http://schemas.microsoft.com/office/drawing/2014/main" id="{79FBC30F-0F3D-45DE-BAE0-F84ECBF73DF1}"/>
              </a:ext>
            </a:extLst>
          </p:cNvPr>
          <p:cNvSpPr/>
          <p:nvPr/>
        </p:nvSpPr>
        <p:spPr>
          <a:xfrm>
            <a:off x="1051560" y="4205932"/>
            <a:ext cx="3043132" cy="883998"/>
          </a:xfrm>
          <a:prstGeom prst="roundRect">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(c)3.33</a:t>
            </a:r>
          </a:p>
          <a:p>
            <a:endParaRPr lang="en-US" sz="2800" dirty="0">
              <a:solidFill>
                <a:srgbClr val="002060"/>
              </a:solidFill>
              <a:latin typeface="Arial Rounded MT Bold" panose="020F0704030504030204" pitchFamily="34" charset="0"/>
            </a:endParaRPr>
          </a:p>
        </p:txBody>
      </p:sp>
      <mc:AlternateContent xmlns:mc="http://schemas.openxmlformats.org/markup-compatibility/2006" xmlns:a14="http://schemas.microsoft.com/office/drawing/2010/main">
        <mc:Choice Requires="a14">
          <p:sp>
            <p:nvSpPr>
              <p:cNvPr id="13" name="Rectangle: Rounded Corners 20">
                <a:extLst>
                  <a:ext uri="{FF2B5EF4-FFF2-40B4-BE49-F238E27FC236}">
                    <a16:creationId xmlns:a16="http://schemas.microsoft.com/office/drawing/2014/main" id="{79FBC30F-0F3D-45DE-BAE0-F84ECBF73DF1}"/>
                  </a:ext>
                </a:extLst>
              </p:cNvPr>
              <p:cNvSpPr/>
              <p:nvPr/>
            </p:nvSpPr>
            <p:spPr>
              <a:xfrm>
                <a:off x="1051560" y="3415413"/>
                <a:ext cx="3043132" cy="685589"/>
              </a:xfrm>
              <a:prstGeom prst="roundRect">
                <a:avLst>
                  <a:gd name="adj" fmla="val 8133"/>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(a)</a:t>
                </a:r>
                <a14:m>
                  <m:oMath xmlns:m="http://schemas.openxmlformats.org/officeDocument/2006/math">
                    <m:r>
                      <a:rPr lang="en-IN" sz="2800" b="0" i="0" smtClean="0">
                        <a:solidFill>
                          <a:srgbClr val="0070C0"/>
                        </a:solidFill>
                        <a:latin typeface="Cambria Math" panose="02040503050406030204" pitchFamily="18" charset="0"/>
                      </a:rPr>
                      <m:t> </m:t>
                    </m:r>
                    <m:r>
                      <m:rPr>
                        <m:nor/>
                      </m:rPr>
                      <a:rPr lang="en-US" sz="2800" smtClean="0">
                        <a:solidFill>
                          <a:srgbClr val="0070C0"/>
                        </a:solidFill>
                        <a:latin typeface="Arial Rounded MT Bold" panose="020F0704030504030204" pitchFamily="34" charset="0"/>
                      </a:rPr>
                      <m:t>3</m:t>
                    </m:r>
                  </m:oMath>
                </a14:m>
                <a:endParaRPr lang="en-US" sz="2800" dirty="0">
                  <a:solidFill>
                    <a:srgbClr val="0070C0"/>
                  </a:solidFill>
                  <a:latin typeface="Arial Rounded MT Bold" panose="020F0704030504030204" pitchFamily="34" charset="0"/>
                </a:endParaRPr>
              </a:p>
              <a:p>
                <a:r>
                  <a:rPr lang="en-US" sz="2800" dirty="0">
                    <a:solidFill>
                      <a:srgbClr val="FF0000"/>
                    </a:solidFill>
                    <a:latin typeface="Arial Rounded MT Bold" panose="020F0704030504030204" pitchFamily="34" charset="0"/>
                  </a:rPr>
                  <a:t>  </a:t>
                </a:r>
              </a:p>
            </p:txBody>
          </p:sp>
        </mc:Choice>
        <mc:Fallback xmlns="">
          <p:sp>
            <p:nvSpPr>
              <p:cNvPr id="13" name="Rectangle: Rounded Corners 20">
                <a:extLst>
                  <a:ext uri="{FF2B5EF4-FFF2-40B4-BE49-F238E27FC236}">
                    <a16:creationId xmlns:a16="http://schemas.microsoft.com/office/drawing/2014/main" id="{79FBC30F-0F3D-45DE-BAE0-F84ECBF73DF1}"/>
                  </a:ext>
                </a:extLst>
              </p:cNvPr>
              <p:cNvSpPr>
                <a:spLocks noRot="1" noChangeAspect="1" noMove="1" noResize="1" noEditPoints="1" noAdjustHandles="1" noChangeArrowheads="1" noChangeShapeType="1" noTextEdit="1"/>
              </p:cNvSpPr>
              <p:nvPr/>
            </p:nvSpPr>
            <p:spPr>
              <a:xfrm>
                <a:off x="1051560" y="3415413"/>
                <a:ext cx="3043132" cy="685589"/>
              </a:xfrm>
              <a:prstGeom prst="roundRect">
                <a:avLst>
                  <a:gd name="adj" fmla="val 8133"/>
                </a:avLst>
              </a:prstGeom>
              <a:blipFill>
                <a:blip r:embed="rId4"/>
                <a:stretch>
                  <a:fillRect l="-3393" t="-26087"/>
                </a:stretch>
              </a:blipFill>
              <a:ln>
                <a:solidFill>
                  <a:srgbClr val="002060"/>
                </a:solidFill>
              </a:ln>
            </p:spPr>
            <p:txBody>
              <a:bodyPr/>
              <a:lstStyle/>
              <a:p>
                <a:r>
                  <a:rPr lang="en-US">
                    <a:noFill/>
                  </a:rPr>
                  <a:t> </a:t>
                </a:r>
              </a:p>
            </p:txBody>
          </p:sp>
        </mc:Fallback>
      </mc:AlternateContent>
      <p:sp>
        <p:nvSpPr>
          <p:cNvPr id="14" name="Rectangle: Rounded Corners 20">
            <a:extLst>
              <a:ext uri="{FF2B5EF4-FFF2-40B4-BE49-F238E27FC236}">
                <a16:creationId xmlns:a16="http://schemas.microsoft.com/office/drawing/2014/main" id="{79FBC30F-0F3D-45DE-BAE0-F84ECBF73DF1}"/>
              </a:ext>
            </a:extLst>
          </p:cNvPr>
          <p:cNvSpPr/>
          <p:nvPr/>
        </p:nvSpPr>
        <p:spPr>
          <a:xfrm>
            <a:off x="6386382" y="4314536"/>
            <a:ext cx="4027618" cy="883998"/>
          </a:xfrm>
          <a:prstGeom prst="roundRect">
            <a:avLst>
              <a:gd name="adj" fmla="val 14675"/>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br>
              <a:rPr lang="en-US" sz="2800" dirty="0">
                <a:solidFill>
                  <a:srgbClr val="0070C0"/>
                </a:solidFill>
                <a:latin typeface="Arial Rounded MT Bold" panose="020F0704030504030204" pitchFamily="34" charset="0"/>
              </a:rPr>
            </a:br>
            <a:r>
              <a:rPr lang="en-US" sz="2800" dirty="0">
                <a:solidFill>
                  <a:srgbClr val="0070C0"/>
                </a:solidFill>
                <a:latin typeface="Arial Rounded MT Bold" panose="020F0704030504030204" pitchFamily="34" charset="0"/>
              </a:rPr>
              <a:t>(d) 3.5</a:t>
            </a:r>
          </a:p>
          <a:p>
            <a:endParaRPr lang="en-US" sz="2800" dirty="0">
              <a:solidFill>
                <a:srgbClr val="002060"/>
              </a:solidFill>
              <a:latin typeface="Arial Rounded MT Bold" panose="020F0704030504030204" pitchFamily="34" charset="0"/>
            </a:endParaRPr>
          </a:p>
        </p:txBody>
      </p:sp>
      <p:sp>
        <p:nvSpPr>
          <p:cNvPr id="16" name="Rectangle: Rounded Corners 20">
            <a:extLst>
              <a:ext uri="{FF2B5EF4-FFF2-40B4-BE49-F238E27FC236}">
                <a16:creationId xmlns:a16="http://schemas.microsoft.com/office/drawing/2014/main" id="{79FBC30F-0F3D-45DE-BAE0-F84ECBF73DF1}"/>
              </a:ext>
            </a:extLst>
          </p:cNvPr>
          <p:cNvSpPr/>
          <p:nvPr/>
        </p:nvSpPr>
        <p:spPr>
          <a:xfrm>
            <a:off x="6386382" y="3428351"/>
            <a:ext cx="4027618" cy="672651"/>
          </a:xfrm>
          <a:prstGeom prst="roundRect">
            <a:avLst>
              <a:gd name="adj" fmla="val 16137"/>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(b) 2.3</a:t>
            </a:r>
          </a:p>
          <a:p>
            <a:r>
              <a:rPr lang="en-US" sz="2800" dirty="0">
                <a:solidFill>
                  <a:srgbClr val="FF0000"/>
                </a:solidFill>
                <a:latin typeface="Arial Rounded MT Bold" panose="020F0704030504030204" pitchFamily="34" charset="0"/>
              </a:rPr>
              <a:t> </a:t>
            </a:r>
          </a:p>
        </p:txBody>
      </p:sp>
      <p:sp>
        <p:nvSpPr>
          <p:cNvPr id="2" name="Rectangle 2">
            <a:extLst>
              <a:ext uri="{FF2B5EF4-FFF2-40B4-BE49-F238E27FC236}">
                <a16:creationId xmlns:a16="http://schemas.microsoft.com/office/drawing/2014/main" id="{127B311C-9830-562C-DA7F-867036C00D8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913BD6A-35B9-A960-9D28-5643A9F8F1B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D6623BBE-9884-77C4-A67D-D9005B5F96BC}"/>
              </a:ext>
            </a:extLst>
          </p:cNvPr>
          <p:cNvPicPr>
            <a:picLocks noChangeAspect="1"/>
          </p:cNvPicPr>
          <p:nvPr/>
        </p:nvPicPr>
        <p:blipFill>
          <a:blip r:embed="rId5"/>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73C4F-3F14-ACFA-1708-D2D9C7645A6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BC0947C-5644-67D6-C134-06C174C4D50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0" y="-91440"/>
            <a:ext cx="11811985" cy="6481819"/>
          </a:xfrm>
          <a:prstGeom prst="rect">
            <a:avLst/>
          </a:prstGeom>
        </p:spPr>
      </p:pic>
      <p:sp>
        <p:nvSpPr>
          <p:cNvPr id="4" name="Rectangle: Rounded Corners 3">
            <a:extLst>
              <a:ext uri="{FF2B5EF4-FFF2-40B4-BE49-F238E27FC236}">
                <a16:creationId xmlns:a16="http://schemas.microsoft.com/office/drawing/2014/main" id="{C282B8BC-6B4D-88EA-0C35-4F49F7D5BBFA}"/>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11BEB4F-8DB2-5053-6C67-9791096CCDE3}"/>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264C926-026A-7823-07BA-2021EE0F9EB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10F0016-8F4A-AE54-5E60-D226FEF8A69A}"/>
              </a:ext>
            </a:extLst>
          </p:cNvPr>
          <p:cNvSpPr/>
          <p:nvPr/>
        </p:nvSpPr>
        <p:spPr>
          <a:xfrm>
            <a:off x="704850" y="1250280"/>
            <a:ext cx="10877550" cy="305824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Q6 Which of the following are types of measurement of supply – elasticity ?. </a:t>
            </a:r>
          </a:p>
          <a:p>
            <a:pPr marL="571500" indent="-571500" algn="just">
              <a:buAutoNum type="romanUcParenBoth"/>
            </a:pPr>
            <a:r>
              <a:rPr lang="en-US" sz="2800" dirty="0">
                <a:solidFill>
                  <a:srgbClr val="FF0000"/>
                </a:solidFill>
                <a:latin typeface="Arial Rounded MT Bold" panose="020F0704030504030204" pitchFamily="34" charset="0"/>
              </a:rPr>
              <a:t>Point elasticity</a:t>
            </a:r>
          </a:p>
          <a:p>
            <a:pPr algn="just"/>
            <a:r>
              <a:rPr lang="en-US" sz="2800" dirty="0">
                <a:solidFill>
                  <a:srgbClr val="FF0000"/>
                </a:solidFill>
                <a:latin typeface="Arial Rounded MT Bold" panose="020F0704030504030204" pitchFamily="34" charset="0"/>
              </a:rPr>
              <a:t>(II) Inelasticity</a:t>
            </a:r>
          </a:p>
          <a:p>
            <a:pPr algn="just"/>
            <a:r>
              <a:rPr lang="en-US" sz="2800" dirty="0">
                <a:solidFill>
                  <a:srgbClr val="FF0000"/>
                </a:solidFill>
                <a:latin typeface="Arial Rounded MT Bold" panose="020F0704030504030204" pitchFamily="34" charset="0"/>
              </a:rPr>
              <a:t>(III)</a:t>
            </a:r>
            <a:r>
              <a:rPr lang="en-US" dirty="0"/>
              <a:t> </a:t>
            </a:r>
            <a:r>
              <a:rPr lang="en-US" sz="2800" dirty="0">
                <a:solidFill>
                  <a:srgbClr val="FF0000"/>
                </a:solidFill>
                <a:latin typeface="Arial Rounded MT Bold" panose="020F0704030504030204" pitchFamily="34" charset="0"/>
              </a:rPr>
              <a:t>Arc elasticity</a:t>
            </a:r>
          </a:p>
          <a:p>
            <a:pPr algn="just"/>
            <a:r>
              <a:rPr lang="en-US" sz="2800" dirty="0">
                <a:solidFill>
                  <a:srgbClr val="FF0000"/>
                </a:solidFill>
                <a:latin typeface="Arial Rounded MT Bold" panose="020F0704030504030204" pitchFamily="34" charset="0"/>
              </a:rPr>
              <a:t>(IV) Perfect elasticity</a:t>
            </a:r>
          </a:p>
          <a:p>
            <a:pPr algn="r"/>
            <a:r>
              <a:rPr lang="en-US" sz="2800" dirty="0">
                <a:solidFill>
                  <a:srgbClr val="FF0000"/>
                </a:solidFill>
                <a:latin typeface="Arial Rounded MT Bold" panose="020F0704030504030204" pitchFamily="34" charset="0"/>
              </a:rPr>
              <a:t>[JAN-26]</a:t>
            </a:r>
          </a:p>
        </p:txBody>
      </p:sp>
      <p:sp>
        <p:nvSpPr>
          <p:cNvPr id="15" name="TextBox 14">
            <a:extLst>
              <a:ext uri="{FF2B5EF4-FFF2-40B4-BE49-F238E27FC236}">
                <a16:creationId xmlns:a16="http://schemas.microsoft.com/office/drawing/2014/main" id="{6DA6CF65-02DB-2594-49B5-9C33304C3B7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2FA12DD-6E14-5905-D324-1F1E6E847EE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6848EBB-AC04-9FF5-14EB-E8CB01FB757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5ACE2843-924A-C07A-248B-ECEDAA85A9F5}"/>
              </a:ext>
            </a:extLst>
          </p:cNvPr>
          <p:cNvPicPr>
            <a:picLocks noChangeAspect="1"/>
          </p:cNvPicPr>
          <p:nvPr/>
        </p:nvPicPr>
        <p:blipFill>
          <a:blip r:embed="rId3"/>
          <a:srcRect l="5635" t="12069" r="3584" b="7177"/>
          <a:stretch>
            <a:fillRect/>
          </a:stretch>
        </p:blipFill>
        <p:spPr>
          <a:xfrm>
            <a:off x="9514790" y="357442"/>
            <a:ext cx="2064281" cy="630209"/>
          </a:xfrm>
          <a:prstGeom prst="rect">
            <a:avLst/>
          </a:prstGeom>
        </p:spPr>
      </p:pic>
      <p:sp>
        <p:nvSpPr>
          <p:cNvPr id="5" name="Rectangle 4">
            <a:extLst>
              <a:ext uri="{FF2B5EF4-FFF2-40B4-BE49-F238E27FC236}">
                <a16:creationId xmlns:a16="http://schemas.microsoft.com/office/drawing/2014/main" id="{ACBD5D61-C05C-79EC-F668-BCD1407625A1}"/>
              </a:ext>
            </a:extLst>
          </p:cNvPr>
          <p:cNvSpPr/>
          <p:nvPr/>
        </p:nvSpPr>
        <p:spPr>
          <a:xfrm>
            <a:off x="972835" y="4445622"/>
            <a:ext cx="3226788" cy="8679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I only</a:t>
            </a:r>
            <a:r>
              <a:rPr lang="en-US" dirty="0"/>
              <a:t>	</a:t>
            </a:r>
          </a:p>
        </p:txBody>
      </p:sp>
      <p:sp>
        <p:nvSpPr>
          <p:cNvPr id="6" name="Rectangle 5">
            <a:extLst>
              <a:ext uri="{FF2B5EF4-FFF2-40B4-BE49-F238E27FC236}">
                <a16:creationId xmlns:a16="http://schemas.microsoft.com/office/drawing/2014/main" id="{926E179C-362D-FA93-E56E-5EF9131EF973}"/>
              </a:ext>
            </a:extLst>
          </p:cNvPr>
          <p:cNvSpPr/>
          <p:nvPr/>
        </p:nvSpPr>
        <p:spPr>
          <a:xfrm>
            <a:off x="5464761" y="4413459"/>
            <a:ext cx="3226788" cy="8679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II only </a:t>
            </a:r>
          </a:p>
        </p:txBody>
      </p:sp>
      <p:sp>
        <p:nvSpPr>
          <p:cNvPr id="11" name="Rectangle 10">
            <a:extLst>
              <a:ext uri="{FF2B5EF4-FFF2-40B4-BE49-F238E27FC236}">
                <a16:creationId xmlns:a16="http://schemas.microsoft.com/office/drawing/2014/main" id="{ADF479A9-A8C6-C046-3B55-19545E0C0711}"/>
              </a:ext>
            </a:extLst>
          </p:cNvPr>
          <p:cNvSpPr/>
          <p:nvPr/>
        </p:nvSpPr>
        <p:spPr>
          <a:xfrm>
            <a:off x="972835" y="5450620"/>
            <a:ext cx="3226788" cy="8679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Both I and IV</a:t>
            </a:r>
            <a:r>
              <a:rPr lang="en-US" dirty="0"/>
              <a:t>	</a:t>
            </a:r>
          </a:p>
        </p:txBody>
      </p:sp>
      <p:sp>
        <p:nvSpPr>
          <p:cNvPr id="17" name="Rectangle 16">
            <a:extLst>
              <a:ext uri="{FF2B5EF4-FFF2-40B4-BE49-F238E27FC236}">
                <a16:creationId xmlns:a16="http://schemas.microsoft.com/office/drawing/2014/main" id="{790ED6D9-FE60-D4C3-5579-BBB3F6814182}"/>
              </a:ext>
            </a:extLst>
          </p:cNvPr>
          <p:cNvSpPr/>
          <p:nvPr/>
        </p:nvSpPr>
        <p:spPr>
          <a:xfrm>
            <a:off x="5464761" y="5352946"/>
            <a:ext cx="3226788" cy="8679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Both I and III</a:t>
            </a:r>
            <a:endParaRPr lang="en-US" sz="28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05092319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481792"/>
            <a:ext cx="6984998" cy="580913"/>
          </a:xfrm>
          <a:prstGeom prst="roundRect">
            <a:avLst>
              <a:gd name="adj" fmla="val 5644"/>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599569" y="430942"/>
            <a:ext cx="2972160" cy="1030090"/>
          </a:xfrm>
          <a:prstGeom prst="rect">
            <a:avLst/>
          </a:prstGeom>
          <a:noFill/>
        </p:spPr>
        <p:txBody>
          <a:bodyPr wrap="square" rtlCol="0">
            <a:spAutoFit/>
          </a:bodyPr>
          <a:lstStyle/>
          <a:p>
            <a:pPr algn="ctr">
              <a:lnSpc>
                <a:spcPts val="2500"/>
              </a:lnSpc>
            </a:pPr>
            <a:r>
              <a:rPr lang="en-IN" sz="2000" b="1" dirty="0">
                <a:solidFill>
                  <a:srgbClr val="002060"/>
                </a:solidFill>
                <a:latin typeface="Arial Rounded MT Bold" panose="020F0704030504030204" pitchFamily="34" charset="0"/>
              </a:rPr>
              <a:t>SUPPLY AND ELASTICTY OF SUPPLY</a:t>
            </a:r>
            <a:endParaRPr lang="en-GB" sz="2000" b="1" dirty="0">
              <a:solidFill>
                <a:srgbClr val="002060"/>
              </a:solidFill>
              <a:latin typeface="Arial Rounded MT Bold" panose="020F070403050403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276213020"/>
              </p:ext>
            </p:extLst>
          </p:nvPr>
        </p:nvGraphicFramePr>
        <p:xfrm>
          <a:off x="1989958" y="2638096"/>
          <a:ext cx="8128000" cy="2532995"/>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1921642">
                  <a:extLst>
                    <a:ext uri="{9D8B030D-6E8A-4147-A177-3AD203B41FA5}">
                      <a16:colId xmlns:a16="http://schemas.microsoft.com/office/drawing/2014/main" val="20001"/>
                    </a:ext>
                  </a:extLst>
                </a:gridCol>
                <a:gridCol w="2142358">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506599">
                <a:tc>
                  <a:txBody>
                    <a:bodyPr/>
                    <a:lstStyle/>
                    <a:p>
                      <a:r>
                        <a:rPr lang="en-US" dirty="0"/>
                        <a:t>Ans.</a:t>
                      </a:r>
                      <a:r>
                        <a:rPr lang="en-US" baseline="0" dirty="0"/>
                        <a:t> 1 (b)</a:t>
                      </a:r>
                      <a:endParaRPr lang="en-US" dirty="0"/>
                    </a:p>
                  </a:txBody>
                  <a:tcPr/>
                </a:tc>
                <a:tc>
                  <a:txBody>
                    <a:bodyPr/>
                    <a:lstStyle/>
                    <a:p>
                      <a:r>
                        <a:rPr lang="en-US" dirty="0"/>
                        <a:t>Ans.</a:t>
                      </a:r>
                      <a:r>
                        <a:rPr lang="en-US" baseline="0" dirty="0"/>
                        <a:t> 2 (c)</a:t>
                      </a:r>
                      <a:endParaRPr lang="en-US" dirty="0"/>
                    </a:p>
                  </a:txBody>
                  <a:tcPr/>
                </a:tc>
                <a:tc>
                  <a:txBody>
                    <a:bodyPr/>
                    <a:lstStyle/>
                    <a:p>
                      <a:r>
                        <a:rPr lang="en-US" dirty="0"/>
                        <a:t>Ans.</a:t>
                      </a:r>
                      <a:r>
                        <a:rPr lang="en-US" baseline="0" dirty="0"/>
                        <a:t> 3 (d)</a:t>
                      </a:r>
                      <a:endParaRPr lang="en-US" dirty="0"/>
                    </a:p>
                  </a:txBody>
                  <a:tcPr/>
                </a:tc>
                <a:tc>
                  <a:txBody>
                    <a:bodyPr/>
                    <a:lstStyle/>
                    <a:p>
                      <a:r>
                        <a:rPr lang="en-US" dirty="0"/>
                        <a:t>Ans.</a:t>
                      </a:r>
                      <a:r>
                        <a:rPr lang="en-US" baseline="0" dirty="0"/>
                        <a:t> 4 (a)</a:t>
                      </a:r>
                      <a:endParaRPr lang="en-US" dirty="0"/>
                    </a:p>
                  </a:txBody>
                  <a:tcPr/>
                </a:tc>
                <a:extLst>
                  <a:ext uri="{0D108BD9-81ED-4DB2-BD59-A6C34878D82A}">
                    <a16:rowId xmlns:a16="http://schemas.microsoft.com/office/drawing/2014/main" val="10000"/>
                  </a:ext>
                </a:extLst>
              </a:tr>
              <a:tr h="506599">
                <a:tc>
                  <a:txBody>
                    <a:bodyPr/>
                    <a:lstStyle/>
                    <a:p>
                      <a:r>
                        <a:rPr lang="en-US" dirty="0"/>
                        <a:t>Ans.</a:t>
                      </a:r>
                      <a:r>
                        <a:rPr lang="en-US" baseline="0" dirty="0"/>
                        <a:t> 5 (a)</a:t>
                      </a:r>
                      <a:endParaRPr lang="en-US" dirty="0"/>
                    </a:p>
                  </a:txBody>
                  <a:tcPr/>
                </a:tc>
                <a:tc>
                  <a:txBody>
                    <a:bodyPr/>
                    <a:lstStyle/>
                    <a:p>
                      <a:r>
                        <a:rPr lang="en-IN"/>
                        <a:t>Ans6(d)</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5065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2"/>
                  </a:ext>
                </a:extLst>
              </a:tr>
              <a:tr h="5065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3"/>
                  </a:ext>
                </a:extLst>
              </a:tr>
              <a:tr h="5065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pic>
        <p:nvPicPr>
          <p:cNvPr id="2" name="Picture 1">
            <a:extLst>
              <a:ext uri="{FF2B5EF4-FFF2-40B4-BE49-F238E27FC236}">
                <a16:creationId xmlns:a16="http://schemas.microsoft.com/office/drawing/2014/main" id="{716E0F0C-81FC-F49C-9679-2C1CCA4F3790}"/>
              </a:ext>
            </a:extLst>
          </p:cNvPr>
          <p:cNvPicPr>
            <a:picLocks noChangeAspect="1"/>
          </p:cNvPicPr>
          <p:nvPr/>
        </p:nvPicPr>
        <p:blipFill>
          <a:blip r:embed="rId3"/>
          <a:srcRect l="5635" t="12069" r="3584" b="7177"/>
          <a:stretch>
            <a:fillRect/>
          </a:stretch>
        </p:blipFill>
        <p:spPr>
          <a:xfrm>
            <a:off x="9514790" y="357442"/>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1740</TotalTime>
  <Words>410</Words>
  <Application>Microsoft Office PowerPoint</Application>
  <PresentationFormat>Widescreen</PresentationFormat>
  <Paragraphs>63</Paragraphs>
  <Slides>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4" baseType="lpstr">
      <vt:lpstr>Arial</vt:lpstr>
      <vt:lpstr>Arial Rounded MT Bold</vt:lpstr>
      <vt:lpstr>Calibri</vt:lpstr>
      <vt:lpstr>Calibri Light</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78</cp:revision>
  <dcterms:created xsi:type="dcterms:W3CDTF">2025-08-02T04:28:01Z</dcterms:created>
  <dcterms:modified xsi:type="dcterms:W3CDTF">2026-06-24T05:46:30Z</dcterms:modified>
</cp:coreProperties>
</file>