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322" r:id="rId3"/>
    <p:sldId id="298" r:id="rId4"/>
    <p:sldId id="299" r:id="rId5"/>
    <p:sldId id="300" r:id="rId6"/>
    <p:sldId id="301" r:id="rId7"/>
    <p:sldId id="302" r:id="rId8"/>
    <p:sldId id="317" r:id="rId9"/>
    <p:sldId id="318" r:id="rId10"/>
    <p:sldId id="316" r:id="rId11"/>
    <p:sldId id="319" r:id="rId12"/>
    <p:sldId id="320" r:id="rId13"/>
    <p:sldId id="321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29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0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.png"/><Relationship Id="rId5" Type="http://schemas.openxmlformats.org/officeDocument/2006/relationships/image" Target="../media/image4.png"/><Relationship Id="rId10" Type="http://schemas.openxmlformats.org/officeDocument/2006/relationships/oleObject" Target="../embeddings/oleObject2.bin"/><Relationship Id="rId4" Type="http://schemas.openxmlformats.org/officeDocument/2006/relationships/image" Target="../media/image3.png"/><Relationship Id="rId9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86" y="-284535"/>
            <a:ext cx="11811985" cy="65734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42226"/>
            <a:ext cx="11341930" cy="218677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Q1. Suppose the price elasticity of demand of a firm for its product is -1.2. If  the price of the product is increased by 5%, then it is most probable that </a:t>
            </a:r>
            <a:r>
              <a:rPr lang="en-US" sz="2800" dirty="0">
                <a:solidFill>
                  <a:srgbClr val="00B050"/>
                </a:solidFill>
              </a:rPr>
              <a:t>: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             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4964535"/>
            <a:ext cx="9554307" cy="85886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dirty="0"/>
              <a:t>-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Total revenue would decrease but profit may increase</a:t>
            </a:r>
            <a:r>
              <a:rPr lang="en-US" dirty="0">
                <a:solidFill>
                  <a:srgbClr val="00B050"/>
                </a:solidFill>
              </a:rPr>
              <a:t>.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2" y="3558040"/>
            <a:ext cx="8809241" cy="53620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Both total revenue and profit would increase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2" y="5886711"/>
            <a:ext cx="9876040" cy="858862"/>
          </a:xfrm>
          <a:prstGeom prst="roundRect">
            <a:avLst>
              <a:gd name="adj" fmla="val 3146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Total revenue would increase but profit may decrease</a:t>
            </a:r>
            <a:r>
              <a:rPr lang="en-US" sz="2800" dirty="0">
                <a:solidFill>
                  <a:srgbClr val="00B050"/>
                </a:solidFill>
              </a:rPr>
              <a:t>.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2" y="4299288"/>
            <a:ext cx="8803985" cy="53620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Both total revenue and profit would decrease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,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32413"/>
            <a:ext cx="11341930" cy="167773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Q10. Which of the following statement is not true while determining price elasticity of demand ?</a:t>
            </a:r>
          </a:p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                    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16381" y="2931733"/>
            <a:ext cx="9695237" cy="115356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The greater the proportion of income spent on a commodity , generally the lesser will be its elasticity of demand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441279" y="4085300"/>
            <a:ext cx="9870339" cy="84378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Goods which have close or perfect substitutes , have highly elastic demand curves 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.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F75D069-5BD6-910C-2C28-9BCD30953031}"/>
              </a:ext>
            </a:extLst>
          </p:cNvPr>
          <p:cNvSpPr/>
          <p:nvPr/>
        </p:nvSpPr>
        <p:spPr>
          <a:xfrm>
            <a:off x="441280" y="4938480"/>
            <a:ext cx="10045442" cy="80823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Necessities are generally price inelastic</a:t>
            </a:r>
          </a:p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. </a:t>
            </a:r>
            <a:r>
              <a:rPr lang="en-US" sz="2800" b="1" dirty="0">
                <a:solidFill>
                  <a:srgbClr val="0070C0"/>
                </a:solidFill>
              </a:rPr>
              <a:t>n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1F543203-CA05-5C1D-3A6F-56BA295A1CFA}"/>
              </a:ext>
            </a:extLst>
          </p:cNvPr>
          <p:cNvSpPr/>
          <p:nvPr/>
        </p:nvSpPr>
        <p:spPr>
          <a:xfrm>
            <a:off x="408790" y="5782263"/>
            <a:ext cx="11072009" cy="80823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The more possible uses of a commodity , greater will be its price elasticity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281459-5889-3600-6194-FD7312149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94065-EB83-AFA0-7E91-D41A81B7C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42DEF77-A489-AA60-DEC0-BB1B7D295E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6" y="-14245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F4D9175-8813-020C-861E-CF9A0357867F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CB4F34F-1993-6208-4390-143A586EDA09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941059-5A97-BC38-8B6A-7ACC44F40F9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E54B4EA-0A7C-F433-2CCB-552BF545BE78}"/>
              </a:ext>
            </a:extLst>
          </p:cNvPr>
          <p:cNvSpPr/>
          <p:nvPr/>
        </p:nvSpPr>
        <p:spPr>
          <a:xfrm>
            <a:off x="408790" y="1226614"/>
            <a:ext cx="11510623" cy="155378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Q11.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When two goods are complementary , the cross elasticity between them is                               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047764-E81E-5E79-3B48-FA157D25BFA9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56324299-6C3A-B499-6C4D-FF91722D5F78}"/>
              </a:ext>
            </a:extLst>
          </p:cNvPr>
          <p:cNvSpPr/>
          <p:nvPr/>
        </p:nvSpPr>
        <p:spPr>
          <a:xfrm>
            <a:off x="441279" y="3031526"/>
            <a:ext cx="8533388" cy="6152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Positive and large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D4565C5E-4738-A51D-DF21-FF2BCAA65220}"/>
              </a:ext>
            </a:extLst>
          </p:cNvPr>
          <p:cNvSpPr/>
          <p:nvPr/>
        </p:nvSpPr>
        <p:spPr>
          <a:xfrm>
            <a:off x="441279" y="3862555"/>
            <a:ext cx="8129022" cy="67751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Infinite 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46D83122-2D0A-21B0-0A55-C1CD7AB8FA0B}"/>
              </a:ext>
            </a:extLst>
          </p:cNvPr>
          <p:cNvSpPr/>
          <p:nvPr/>
        </p:nvSpPr>
        <p:spPr>
          <a:xfrm>
            <a:off x="408790" y="4745230"/>
            <a:ext cx="9695237" cy="853181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zero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726D5866-DE09-DF8A-9B34-18824C4AE7AD}"/>
              </a:ext>
            </a:extLst>
          </p:cNvPr>
          <p:cNvSpPr/>
          <p:nvPr/>
        </p:nvSpPr>
        <p:spPr>
          <a:xfrm>
            <a:off x="287868" y="5782263"/>
            <a:ext cx="11192932" cy="80823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Negative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622D2A-8ED0-4AAE-9DBB-5C90EB63FA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2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CE321-9FB3-92D4-3473-889241A8B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503907F-CEDF-4EA4-9F92-479E985C05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48A7511-93AF-0B9A-18BE-DA3B11BD121A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08EDB70-0649-30D7-EF80-B536AAF6D8D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4F9666-44C2-50F0-8286-3F883350AEB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D150551-0CF0-5B09-A404-8F1ED3C21CAC}"/>
              </a:ext>
            </a:extLst>
          </p:cNvPr>
          <p:cNvSpPr/>
          <p:nvPr/>
        </p:nvSpPr>
        <p:spPr>
          <a:xfrm>
            <a:off x="408791" y="1259589"/>
            <a:ext cx="11341930" cy="165851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Q12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Demand is said to be elastic , if </a:t>
            </a:r>
            <a:r>
              <a:rPr lang="en-US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:</a:t>
            </a:r>
          </a:p>
          <a:p>
            <a:pPr algn="just"/>
            <a:endParaRPr lang="en-US" sz="20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E90CD7-B7E3-AA67-AF1F-03A00A3BA692}"/>
              </a:ext>
            </a:extLst>
          </p:cNvPr>
          <p:cNvSpPr txBox="1"/>
          <p:nvPr/>
        </p:nvSpPr>
        <p:spPr>
          <a:xfrm>
            <a:off x="472783" y="244199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C457D999-7290-C3E2-F019-44292D2BCEBE}"/>
              </a:ext>
            </a:extLst>
          </p:cNvPr>
          <p:cNvSpPr/>
          <p:nvPr/>
        </p:nvSpPr>
        <p:spPr>
          <a:xfrm>
            <a:off x="441278" y="3045275"/>
            <a:ext cx="10023522" cy="70327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Elasticity is one ( E</a:t>
            </a:r>
            <a:r>
              <a:rPr lang="en-US" sz="2800" baseline="-25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=1)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0ABF5750-7FE9-756B-07C2-B699E301B04B}"/>
              </a:ext>
            </a:extLst>
          </p:cNvPr>
          <p:cNvSpPr/>
          <p:nvPr/>
        </p:nvSpPr>
        <p:spPr>
          <a:xfrm>
            <a:off x="441278" y="3862555"/>
            <a:ext cx="10819389" cy="80823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Elasticity is greater than one ( E</a:t>
            </a:r>
            <a:r>
              <a:rPr lang="en-US" sz="2800" baseline="-25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&gt;1)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85D4D23F-68B8-B2E4-4FD6-20827F567D66}"/>
              </a:ext>
            </a:extLst>
          </p:cNvPr>
          <p:cNvSpPr/>
          <p:nvPr/>
        </p:nvSpPr>
        <p:spPr>
          <a:xfrm>
            <a:off x="408790" y="4784794"/>
            <a:ext cx="9695237" cy="81361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Elasticity is less than one ( E</a:t>
            </a:r>
            <a:r>
              <a:rPr lang="en-US" sz="2800" baseline="-25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&lt;1)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B6D614B7-FB13-C01C-8CFB-092D4D980E2F}"/>
              </a:ext>
            </a:extLst>
          </p:cNvPr>
          <p:cNvSpPr/>
          <p:nvPr/>
        </p:nvSpPr>
        <p:spPr>
          <a:xfrm>
            <a:off x="287868" y="5782263"/>
            <a:ext cx="11192932" cy="80823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Elasticity is zero ( E</a:t>
            </a:r>
            <a:r>
              <a:rPr lang="en-US" sz="2800" baseline="-25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= 0).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4A46DF-4EC8-1A68-811B-FA50E2A7CA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23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E31AD-2020-07EA-D161-01382A894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9DC8960-7981-BEC3-EABA-E5BF81633F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1BE48EC-8F26-0295-84F9-CF5A8C168BA8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37D5D93-745C-C519-AED4-15C6AF514A53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BC0689-4E06-0880-D0BD-06F60CDD3A6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F52AEF5-3F93-942C-23AD-7FC1BF47BE79}"/>
              </a:ext>
            </a:extLst>
          </p:cNvPr>
          <p:cNvSpPr/>
          <p:nvPr/>
        </p:nvSpPr>
        <p:spPr>
          <a:xfrm>
            <a:off x="408791" y="1209335"/>
            <a:ext cx="11341930" cy="160081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Q13. If a company increases its advertisement expenditure by 20% and the quantity demanded increases by 40% , what is the advertisement elasticity of demand  ?                              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03BF3D-94DA-2975-6BC4-1F66E2D64528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EDB655D2-5454-83D3-BB4A-946E643BF2D8}"/>
              </a:ext>
            </a:extLst>
          </p:cNvPr>
          <p:cNvSpPr/>
          <p:nvPr/>
        </p:nvSpPr>
        <p:spPr>
          <a:xfrm>
            <a:off x="441279" y="2937326"/>
            <a:ext cx="8533388" cy="7094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E</a:t>
            </a:r>
            <a:r>
              <a:rPr lang="en-US" sz="2800" baseline="-25000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a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= 0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41C70CA6-4CA0-A71E-18F0-59CD102F6715}"/>
              </a:ext>
            </a:extLst>
          </p:cNvPr>
          <p:cNvSpPr/>
          <p:nvPr/>
        </p:nvSpPr>
        <p:spPr>
          <a:xfrm>
            <a:off x="441279" y="3862555"/>
            <a:ext cx="8129022" cy="67751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E</a:t>
            </a:r>
            <a:r>
              <a:rPr lang="en-US" sz="2800" baseline="-25000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a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=1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827BC0F9-90C0-2687-7EF4-89FFF6825D43}"/>
              </a:ext>
            </a:extLst>
          </p:cNvPr>
          <p:cNvSpPr/>
          <p:nvPr/>
        </p:nvSpPr>
        <p:spPr>
          <a:xfrm>
            <a:off x="408790" y="4745230"/>
            <a:ext cx="10411610" cy="831871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E</a:t>
            </a:r>
            <a:r>
              <a:rPr lang="en-US" sz="2800" baseline="-25000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a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=0.5</a:t>
            </a:r>
          </a:p>
          <a:p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50584602-B7B6-4E3C-B098-0C9856356E53}"/>
              </a:ext>
            </a:extLst>
          </p:cNvPr>
          <p:cNvSpPr/>
          <p:nvPr/>
        </p:nvSpPr>
        <p:spPr>
          <a:xfrm>
            <a:off x="287868" y="5782263"/>
            <a:ext cx="11192932" cy="80823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E</a:t>
            </a:r>
            <a:r>
              <a:rPr lang="en-US" sz="2800" baseline="-25000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a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=2.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DBF1BB-6511-2979-60A7-D20139742C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0F47E-C7BD-1E83-FB52-E334D3E95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0010503-B641-E78E-E790-EF445A244D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554DD6D-F4C2-D41A-58D7-429B90454C3B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B999980-3512-9AE6-5198-06CC2F0C152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3D4423-6312-D9E4-6996-F1F291A786E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DA6A8A8-AE0E-BE47-4E8A-2C7B80E5796C}"/>
              </a:ext>
            </a:extLst>
          </p:cNvPr>
          <p:cNvSpPr/>
          <p:nvPr/>
        </p:nvSpPr>
        <p:spPr>
          <a:xfrm>
            <a:off x="408791" y="1209334"/>
            <a:ext cx="11341930" cy="17087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Q14. If  cross -price elasticity between two products is zero , the goods are best described as :</a:t>
            </a:r>
          </a:p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                            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2D4F88-9AFB-2B0E-DA43-2DF3AAB9ED5B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908E88A4-2C87-C2E5-95EA-A4D9C7589296}"/>
              </a:ext>
            </a:extLst>
          </p:cNvPr>
          <p:cNvSpPr/>
          <p:nvPr/>
        </p:nvSpPr>
        <p:spPr>
          <a:xfrm>
            <a:off x="441279" y="2937326"/>
            <a:ext cx="8533388" cy="7094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Close – Substitutes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A9CF01A5-2FD4-F524-01E4-6661F08843C5}"/>
              </a:ext>
            </a:extLst>
          </p:cNvPr>
          <p:cNvSpPr/>
          <p:nvPr/>
        </p:nvSpPr>
        <p:spPr>
          <a:xfrm>
            <a:off x="441279" y="3862555"/>
            <a:ext cx="8129022" cy="67751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Totally unrelated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698A37BC-7063-0615-C771-FD82DD8DAD6D}"/>
              </a:ext>
            </a:extLst>
          </p:cNvPr>
          <p:cNvSpPr/>
          <p:nvPr/>
        </p:nvSpPr>
        <p:spPr>
          <a:xfrm>
            <a:off x="408790" y="4745230"/>
            <a:ext cx="10411610" cy="831871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Perfect – substitutes</a:t>
            </a:r>
          </a:p>
          <a:p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8182AD5C-0A06-FB91-15FD-004B4A117871}"/>
              </a:ext>
            </a:extLst>
          </p:cNvPr>
          <p:cNvSpPr/>
          <p:nvPr/>
        </p:nvSpPr>
        <p:spPr>
          <a:xfrm>
            <a:off x="287868" y="5782263"/>
            <a:ext cx="11192932" cy="80823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Complements to each other 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77154D-2564-1B42-003C-25E4DABDBC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6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871BB-8963-F7C7-CFCB-4D468DFB4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D1332AB-B036-4700-AB7C-3DD2344E74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9DF6750-3C06-B14E-B563-11029EAF047F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A977D22-AC65-5E4A-959F-C08FA3FE582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29500D-6528-3F49-4140-1618079CFB7D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4689C8F-9459-04C7-400B-4F2CA68A9A30}"/>
              </a:ext>
            </a:extLst>
          </p:cNvPr>
          <p:cNvSpPr/>
          <p:nvPr/>
        </p:nvSpPr>
        <p:spPr>
          <a:xfrm>
            <a:off x="408791" y="1209334"/>
            <a:ext cx="11341930" cy="172799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Q15. The product of price quantity ratio at a particular point on demand curve and the reciprocal of the slope of the demand line is called :                              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9C1ACB-20CB-F637-1ACD-CF0AB2C633FB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34FB84-B7FB-A116-E876-7BAC1548A3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2CAA7D4-7B92-00CB-59F5-9D8537C63EF8}"/>
              </a:ext>
            </a:extLst>
          </p:cNvPr>
          <p:cNvSpPr/>
          <p:nvPr/>
        </p:nvSpPr>
        <p:spPr>
          <a:xfrm>
            <a:off x="774915" y="3142487"/>
            <a:ext cx="4138048" cy="1071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Point elasticity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E63BB0-0381-A7FD-FDB5-B00521397080}"/>
              </a:ext>
            </a:extLst>
          </p:cNvPr>
          <p:cNvSpPr/>
          <p:nvPr/>
        </p:nvSpPr>
        <p:spPr>
          <a:xfrm>
            <a:off x="5844727" y="3142487"/>
            <a:ext cx="4275665" cy="1071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Arc elasticity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C9B28C-5D19-ECFC-9126-49AD2258A533}"/>
              </a:ext>
            </a:extLst>
          </p:cNvPr>
          <p:cNvSpPr/>
          <p:nvPr/>
        </p:nvSpPr>
        <p:spPr>
          <a:xfrm>
            <a:off x="774915" y="4439207"/>
            <a:ext cx="4262034" cy="1071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Total outlay method of elasticity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2D6819-D08A-A55C-4EA7-6D1591F45CC9}"/>
              </a:ext>
            </a:extLst>
          </p:cNvPr>
          <p:cNvSpPr/>
          <p:nvPr/>
        </p:nvSpPr>
        <p:spPr>
          <a:xfrm>
            <a:off x="5844728" y="4418763"/>
            <a:ext cx="4430648" cy="1071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Total revenue method of elasticity</a:t>
            </a:r>
          </a:p>
        </p:txBody>
      </p:sp>
    </p:spTree>
    <p:extLst>
      <p:ext uri="{BB962C8B-B14F-4D97-AF65-F5344CB8AC3E}">
        <p14:creationId xmlns:p14="http://schemas.microsoft.com/office/powerpoint/2010/main" val="3971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1B4AA-8DF5-3ECB-8DB5-FC3EF6E60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114904D-6870-D028-8259-543BEF78CB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F3457B4-E40A-1A04-DA62-AF63A86BBC6E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AFAC633-34C7-C6E2-EB8D-0C94FF6956F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71FC62-8518-C95D-337C-F0956F1731B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6D355FD-2335-AA49-0192-04CE38FF4647}"/>
              </a:ext>
            </a:extLst>
          </p:cNvPr>
          <p:cNvSpPr/>
          <p:nvPr/>
        </p:nvSpPr>
        <p:spPr>
          <a:xfrm>
            <a:off x="408791" y="1209334"/>
            <a:ext cx="11341930" cy="161135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Q16. When even after increase in price , total revenue remains the same the demand is said to be :                               </a:t>
            </a:r>
          </a:p>
          <a:p>
            <a:pPr algn="r"/>
            <a:r>
              <a:rPr lang="en-US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50212-2B52-4D07-CF24-E7F051F7DD98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CD3F93-1DBB-FA39-4D90-7C2B2336AC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FC2172D-732C-45FC-6479-C6487073689A}"/>
              </a:ext>
            </a:extLst>
          </p:cNvPr>
          <p:cNvSpPr/>
          <p:nvPr/>
        </p:nvSpPr>
        <p:spPr>
          <a:xfrm>
            <a:off x="968237" y="2998302"/>
            <a:ext cx="3952068" cy="11313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Perfectly  elastic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EF138F-CBAA-A10C-5EC6-A6DF306ED81E}"/>
              </a:ext>
            </a:extLst>
          </p:cNvPr>
          <p:cNvSpPr/>
          <p:nvPr/>
        </p:nvSpPr>
        <p:spPr>
          <a:xfrm>
            <a:off x="5734372" y="2968768"/>
            <a:ext cx="3952068" cy="11313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Elastic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1D1F19-30D0-6524-0158-FE1D21B2574C}"/>
              </a:ext>
            </a:extLst>
          </p:cNvPr>
          <p:cNvSpPr/>
          <p:nvPr/>
        </p:nvSpPr>
        <p:spPr>
          <a:xfrm>
            <a:off x="968237" y="4498704"/>
            <a:ext cx="3952068" cy="11313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Inelastic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4E3BE6-F060-209A-B0E8-952830B379B3}"/>
              </a:ext>
            </a:extLst>
          </p:cNvPr>
          <p:cNvSpPr/>
          <p:nvPr/>
        </p:nvSpPr>
        <p:spPr>
          <a:xfrm>
            <a:off x="5734372" y="4469790"/>
            <a:ext cx="3952068" cy="11313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Unitary elastic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90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F2112-4502-E032-D579-6856BAB9D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807BDF0-3D9A-1F6E-4FC8-DF6D5CBDB5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92C6CB1-3AD7-233C-E42F-0CEC1F2ABF7D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A2344C1-B746-AFD9-8606-F1B053148A8A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C7FF15-8546-C467-0630-097811EFA54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A83943F-7ED1-F6F0-D5C6-3FB4488DAA04}"/>
              </a:ext>
            </a:extLst>
          </p:cNvPr>
          <p:cNvSpPr/>
          <p:nvPr/>
        </p:nvSpPr>
        <p:spPr>
          <a:xfrm>
            <a:off x="408791" y="1209335"/>
            <a:ext cx="11341930" cy="160081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Q17. Which of these is the correct expression for Arc elasticity ?                              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F8F6AA-3D38-F9B4-71FC-5F1C2169CC20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E519A00A-5559-3ECD-A622-F40F1697B833}"/>
                  </a:ext>
                </a:extLst>
              </p:cNvPr>
              <p:cNvSpPr/>
              <p:nvPr/>
            </p:nvSpPr>
            <p:spPr>
              <a:xfrm>
                <a:off x="441279" y="2937326"/>
                <a:ext cx="8533388" cy="709445"/>
              </a:xfrm>
              <a:prstGeom prst="roundRect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(a) (P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2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– P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1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) / (P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2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– P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1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(Q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2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+ Q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1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) /(Q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2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- Q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1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)</a:t>
                </a:r>
                <a:endParaRPr lang="en-US" sz="2800" dirty="0">
                  <a:solidFill>
                    <a:srgbClr val="FF0000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E519A00A-5559-3ECD-A622-F40F1697B8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79" y="2937326"/>
                <a:ext cx="8533388" cy="709445"/>
              </a:xfrm>
              <a:prstGeom prst="roundRect">
                <a:avLst/>
              </a:prstGeom>
              <a:blipFill>
                <a:blip r:embed="rId3"/>
                <a:stretch>
                  <a:fillRect l="-927" b="-10169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: Rounded Corners 20">
                <a:extLst>
                  <a:ext uri="{FF2B5EF4-FFF2-40B4-BE49-F238E27FC236}">
                    <a16:creationId xmlns:a16="http://schemas.microsoft.com/office/drawing/2014/main" id="{5494BDEC-D79F-6387-A4D3-40C583B3D5AB}"/>
                  </a:ext>
                </a:extLst>
              </p:cNvPr>
              <p:cNvSpPr/>
              <p:nvPr/>
            </p:nvSpPr>
            <p:spPr>
              <a:xfrm>
                <a:off x="441279" y="3862555"/>
                <a:ext cx="8129022" cy="677513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(b) (P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2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– P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1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(P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2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– P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1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) /(Q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2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+ Q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1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(Q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2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- Q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1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6" name="Rectangle: Rounded Corners 20">
                <a:extLst>
                  <a:ext uri="{FF2B5EF4-FFF2-40B4-BE49-F238E27FC236}">
                    <a16:creationId xmlns:a16="http://schemas.microsoft.com/office/drawing/2014/main" id="{5494BDEC-D79F-6387-A4D3-40C583B3D5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79" y="3862555"/>
                <a:ext cx="8129022" cy="677513"/>
              </a:xfrm>
              <a:prstGeom prst="roundRect">
                <a:avLst>
                  <a:gd name="adj" fmla="val 50000"/>
                </a:avLst>
              </a:prstGeom>
              <a:blipFill>
                <a:blip r:embed="rId4"/>
                <a:stretch>
                  <a:fillRect l="-224" b="-11404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: Rounded Corners 20">
                <a:extLst>
                  <a:ext uri="{FF2B5EF4-FFF2-40B4-BE49-F238E27FC236}">
                    <a16:creationId xmlns:a16="http://schemas.microsoft.com/office/drawing/2014/main" id="{D89BE964-7409-F3E3-03C0-53FD03BFCCCF}"/>
                  </a:ext>
                </a:extLst>
              </p:cNvPr>
              <p:cNvSpPr/>
              <p:nvPr/>
            </p:nvSpPr>
            <p:spPr>
              <a:xfrm>
                <a:off x="408790" y="4745230"/>
                <a:ext cx="10411610" cy="831871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(c) </a:t>
                </a:r>
                <a:r>
                  <a:rPr lang="en-US" sz="2800" b="1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P</a:t>
                </a:r>
                <a:r>
                  <a:rPr lang="en-US" sz="2800" b="1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2</a:t>
                </a:r>
                <a:r>
                  <a:rPr lang="en-US" sz="2800" b="1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+P</a:t>
                </a:r>
                <a:r>
                  <a:rPr lang="en-US" sz="2800" b="1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1</a:t>
                </a:r>
                <a:r>
                  <a:rPr lang="en-US" sz="2800" b="1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) / (P</a:t>
                </a:r>
                <a:r>
                  <a:rPr lang="en-US" sz="2800" b="1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2</a:t>
                </a:r>
                <a:r>
                  <a:rPr lang="en-US" sz="2800" b="1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– P</a:t>
                </a:r>
                <a:r>
                  <a:rPr lang="en-US" sz="2800" b="1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1</a:t>
                </a:r>
                <a:r>
                  <a:rPr lang="en-US" sz="2800" b="1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800" b="1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(Q</a:t>
                </a:r>
                <a:r>
                  <a:rPr lang="en-US" sz="2800" b="1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2</a:t>
                </a:r>
                <a:r>
                  <a:rPr lang="en-US" sz="2800" b="1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- Q</a:t>
                </a:r>
                <a:r>
                  <a:rPr lang="en-US" sz="2800" b="1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1</a:t>
                </a:r>
                <a:r>
                  <a:rPr lang="en-US" sz="2800" b="1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) /(Q</a:t>
                </a:r>
                <a:r>
                  <a:rPr lang="en-US" sz="2800" b="1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2</a:t>
                </a:r>
                <a:r>
                  <a:rPr lang="en-US" sz="2800" b="1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+ Q</a:t>
                </a:r>
                <a:r>
                  <a:rPr lang="en-US" sz="2800" b="1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1</a:t>
                </a:r>
                <a:r>
                  <a:rPr lang="en-US" sz="2800" b="1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)</a:t>
                </a:r>
                <a:endParaRPr lang="en-US" sz="2800" dirty="0">
                  <a:solidFill>
                    <a:srgbClr val="7030A0"/>
                  </a:solidFill>
                  <a:latin typeface="Arial Rounded MT Bold" panose="020F0704030504030204" pitchFamily="34" charset="0"/>
                </a:endParaRPr>
              </a:p>
              <a:p>
                <a:endParaRPr lang="en-US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7" name="Rectangle: Rounded Corners 20">
                <a:extLst>
                  <a:ext uri="{FF2B5EF4-FFF2-40B4-BE49-F238E27FC236}">
                    <a16:creationId xmlns:a16="http://schemas.microsoft.com/office/drawing/2014/main" id="{D89BE964-7409-F3E3-03C0-53FD03BFCC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790" y="4745230"/>
                <a:ext cx="10411610" cy="831871"/>
              </a:xfrm>
              <a:prstGeom prst="roundRect">
                <a:avLst>
                  <a:gd name="adj" fmla="val 50000"/>
                </a:avLst>
              </a:prstGeom>
              <a:blipFill>
                <a:blip r:embed="rId5"/>
                <a:stretch>
                  <a:fillRect t="-12950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: Rounded Corners 20">
                <a:extLst>
                  <a:ext uri="{FF2B5EF4-FFF2-40B4-BE49-F238E27FC236}">
                    <a16:creationId xmlns:a16="http://schemas.microsoft.com/office/drawing/2014/main" id="{18C4B6C7-C612-5ADA-34DD-E39C1D47B51D}"/>
                  </a:ext>
                </a:extLst>
              </p:cNvPr>
              <p:cNvSpPr/>
              <p:nvPr/>
            </p:nvSpPr>
            <p:spPr>
              <a:xfrm>
                <a:off x="287868" y="5782263"/>
                <a:ext cx="11192932" cy="808234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(d) P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2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+P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1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(P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2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– P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1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) /(Q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2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- Q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1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(Q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2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 + Q</a:t>
                </a:r>
                <a:r>
                  <a:rPr lang="en-US" sz="2800" baseline="-250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1</a:t>
                </a:r>
                <a:r>
                  <a:rPr lang="en-US" sz="2800" dirty="0">
                    <a:solidFill>
                      <a:srgbClr val="7030A0"/>
                    </a:solidFill>
                    <a:latin typeface="Arial Rounded MT Bold" panose="020F0704030504030204" pitchFamily="34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19" name="Rectangle: Rounded Corners 20">
                <a:extLst>
                  <a:ext uri="{FF2B5EF4-FFF2-40B4-BE49-F238E27FC236}">
                    <a16:creationId xmlns:a16="http://schemas.microsoft.com/office/drawing/2014/main" id="{18C4B6C7-C612-5ADA-34DD-E39C1D47B5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868" y="5782263"/>
                <a:ext cx="11192932" cy="808234"/>
              </a:xfrm>
              <a:prstGeom prst="roundRect">
                <a:avLst>
                  <a:gd name="adj" fmla="val 50000"/>
                </a:avLst>
              </a:prstGeom>
              <a:blipFill>
                <a:blip r:embed="rId6"/>
                <a:stretch>
                  <a:fillRect b="-1481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41A90296-2394-F424-311C-12FB73CB9A8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0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3701E-DA45-F1F6-C2A3-C64479667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5BF9BBE-E5C7-4059-52C5-A90B8889A7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9336CF2-03EE-D5E1-42A1-B051AAD8BA78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C6A2205-4AD3-998C-FA0C-A208DD64066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0BAC7C-CC78-3717-4BA4-B39959C3A2D6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2F8F323-F10C-C416-5B30-95277C09316B}"/>
              </a:ext>
            </a:extLst>
          </p:cNvPr>
          <p:cNvSpPr/>
          <p:nvPr/>
        </p:nvSpPr>
        <p:spPr>
          <a:xfrm>
            <a:off x="408791" y="1209335"/>
            <a:ext cx="11341930" cy="160081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Q18. The price of a product is Rs. 100 per unit . If price falls by 20 % the quantity increases by 120 units . The price elasticity of demand is -1. The new quantity demanded due to fall in price is :                               </a:t>
            </a:r>
          </a:p>
          <a:p>
            <a:pPr algn="r"/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EFB69D-68F5-B020-25B1-6B72AFAEEC03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A5AC09-B458-1323-48C2-8FADB2754F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84C7A4E-888F-AA45-6237-7E217D28B496}"/>
              </a:ext>
            </a:extLst>
          </p:cNvPr>
          <p:cNvSpPr/>
          <p:nvPr/>
        </p:nvSpPr>
        <p:spPr>
          <a:xfrm>
            <a:off x="731561" y="3115159"/>
            <a:ext cx="3669958" cy="9326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480 units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C55994-E4FB-9445-7A9A-FF5E9DCDF087}"/>
              </a:ext>
            </a:extLst>
          </p:cNvPr>
          <p:cNvSpPr/>
          <p:nvPr/>
        </p:nvSpPr>
        <p:spPr>
          <a:xfrm>
            <a:off x="5844728" y="3144425"/>
            <a:ext cx="3669958" cy="9326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600 units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60FB09-4C25-BD31-BE94-FAD3AFE86F8C}"/>
              </a:ext>
            </a:extLst>
          </p:cNvPr>
          <p:cNvSpPr/>
          <p:nvPr/>
        </p:nvSpPr>
        <p:spPr>
          <a:xfrm>
            <a:off x="731561" y="4352858"/>
            <a:ext cx="3669958" cy="9326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680 units</a:t>
            </a:r>
            <a:r>
              <a:rPr lang="en-US" dirty="0"/>
              <a:t>	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FA0E5C-5A3A-11F1-D0C8-5AD2CEE02664}"/>
              </a:ext>
            </a:extLst>
          </p:cNvPr>
          <p:cNvSpPr/>
          <p:nvPr/>
        </p:nvSpPr>
        <p:spPr>
          <a:xfrm>
            <a:off x="5844728" y="4352857"/>
            <a:ext cx="3669958" cy="9326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720 units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877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50C09-94FC-BC7B-F33B-A7F8D39C2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2B4C550-DB3D-4657-1C14-3C38AEE93D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119A5D1-CCB8-872C-D12D-83B3AB2051CB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5ECC841-1715-0FD2-08AF-C48632EF4BD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209DD3-EA23-2ED1-D1A7-97EC5AF60AA4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A204769-B85D-6017-CB8A-CD8C7F451AA2}"/>
              </a:ext>
            </a:extLst>
          </p:cNvPr>
          <p:cNvSpPr/>
          <p:nvPr/>
        </p:nvSpPr>
        <p:spPr>
          <a:xfrm>
            <a:off x="408791" y="1209334"/>
            <a:ext cx="11341930" cy="22196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Q19. If the price of a commodity reduces from Rs. 200 to Rs. 150, calculate the new quantity demanded assuming that price elasticity of demand is 2.5 and the original quantity demanded is Rs. 25 Kgs.                              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BD6C53-EE33-907E-D384-113CC839A706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F890A3-DB8F-84D1-80FE-6F946A1D03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A843088-5109-9A86-F043-F9990888D3E4}"/>
              </a:ext>
            </a:extLst>
          </p:cNvPr>
          <p:cNvSpPr/>
          <p:nvPr/>
        </p:nvSpPr>
        <p:spPr>
          <a:xfrm>
            <a:off x="775128" y="3634160"/>
            <a:ext cx="3905360" cy="1077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40.625 Kgs.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24C759-C0BC-92AF-6212-F518D1B8DDE7}"/>
              </a:ext>
            </a:extLst>
          </p:cNvPr>
          <p:cNvSpPr/>
          <p:nvPr/>
        </p:nvSpPr>
        <p:spPr>
          <a:xfrm>
            <a:off x="5844728" y="3606610"/>
            <a:ext cx="3905360" cy="1077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42.125 Kgs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0358D3-14DE-2E5C-462D-AA962350EED5}"/>
              </a:ext>
            </a:extLst>
          </p:cNvPr>
          <p:cNvSpPr/>
          <p:nvPr/>
        </p:nvSpPr>
        <p:spPr>
          <a:xfrm>
            <a:off x="775128" y="5069503"/>
            <a:ext cx="3905360" cy="1077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40.250 kgs.</a:t>
            </a:r>
            <a:r>
              <a:rPr lang="en-US" dirty="0"/>
              <a:t>	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A750FC-1200-47E5-1BFE-C877B2021E88}"/>
              </a:ext>
            </a:extLst>
          </p:cNvPr>
          <p:cNvSpPr/>
          <p:nvPr/>
        </p:nvSpPr>
        <p:spPr>
          <a:xfrm>
            <a:off x="5844728" y="4840144"/>
            <a:ext cx="3905360" cy="1077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41.625 Kgs.</a:t>
            </a:r>
          </a:p>
        </p:txBody>
      </p:sp>
    </p:spTree>
    <p:extLst>
      <p:ext uri="{BB962C8B-B14F-4D97-AF65-F5344CB8AC3E}">
        <p14:creationId xmlns:p14="http://schemas.microsoft.com/office/powerpoint/2010/main" val="391888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07" y="6629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42226"/>
            <a:ext cx="11341930" cy="218677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Q2.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The demand function of a product X (in Kg.) is expressed as Q = 1000-50P, Where Q is the quantity demanded and P is the price of the product . When price of X is Rs. 10 per Kg, its price elasticity will be :               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Theory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4747261"/>
            <a:ext cx="4171259" cy="67607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dirty="0">
                <a:solidFill>
                  <a:srgbClr val="0070C0"/>
                </a:solidFill>
              </a:rPr>
              <a:t>-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2 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5749" y="3596381"/>
            <a:ext cx="4171259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-1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1129" y="4566296"/>
            <a:ext cx="4822900" cy="85704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2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1129" y="3585865"/>
            <a:ext cx="471779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1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09664" y="414561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845819"/>
      </p:ext>
    </p:extLst>
  </p:cSld>
  <p:clrMapOvr>
    <a:masterClrMapping/>
  </p:clrMapOvr>
  <p:transition advTm="5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95A9B-9A6C-FEB2-D8EB-36AFD142B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CE0C7DC-C337-182B-3AEF-A26BC45DDD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412FF9-79E0-71F0-589C-232307E9EE59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77D7A6-25E4-30D2-EB49-BDE4D05EA21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D899D7-9116-9093-889C-7C00C98D597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8D8EDF9-7357-10AA-0F77-D46B826D1A9A}"/>
              </a:ext>
            </a:extLst>
          </p:cNvPr>
          <p:cNvSpPr/>
          <p:nvPr/>
        </p:nvSpPr>
        <p:spPr>
          <a:xfrm>
            <a:off x="408791" y="1209335"/>
            <a:ext cx="11341930" cy="160081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Q20. Calculate the arc elasticity if P1=Rs.15 , Q1=50 units , and Q2=75 Units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3836CB-AC75-366D-CEB0-91F7984191E8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3563DF-BA3F-0FC2-3EDA-96F40A7268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F8FB812-59CC-8CBA-7B5D-44B7C32C90D3}"/>
              </a:ext>
            </a:extLst>
          </p:cNvPr>
          <p:cNvSpPr/>
          <p:nvPr/>
        </p:nvSpPr>
        <p:spPr>
          <a:xfrm>
            <a:off x="1084881" y="3144425"/>
            <a:ext cx="3428266" cy="12243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1.4</a:t>
            </a:r>
            <a:r>
              <a:rPr lang="en-US" b="1" dirty="0"/>
              <a:t>	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84E2E7-D892-EED5-6143-0B15DA489648}"/>
              </a:ext>
            </a:extLst>
          </p:cNvPr>
          <p:cNvSpPr/>
          <p:nvPr/>
        </p:nvSpPr>
        <p:spPr>
          <a:xfrm>
            <a:off x="5844728" y="3144425"/>
            <a:ext cx="3428266" cy="12243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1.2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2827E9-9062-5ABD-E70B-D50C675C1903}"/>
              </a:ext>
            </a:extLst>
          </p:cNvPr>
          <p:cNvSpPr/>
          <p:nvPr/>
        </p:nvSpPr>
        <p:spPr>
          <a:xfrm>
            <a:off x="1007625" y="4715923"/>
            <a:ext cx="3428266" cy="12243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2.1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475DCB-088F-54B2-06A8-BB89B7781A17}"/>
              </a:ext>
            </a:extLst>
          </p:cNvPr>
          <p:cNvSpPr/>
          <p:nvPr/>
        </p:nvSpPr>
        <p:spPr>
          <a:xfrm>
            <a:off x="5844728" y="4558399"/>
            <a:ext cx="3428266" cy="12243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1.5</a:t>
            </a:r>
          </a:p>
        </p:txBody>
      </p:sp>
    </p:spTree>
    <p:extLst>
      <p:ext uri="{BB962C8B-B14F-4D97-AF65-F5344CB8AC3E}">
        <p14:creationId xmlns:p14="http://schemas.microsoft.com/office/powerpoint/2010/main" val="154899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D7BBF-394E-1C4A-D721-C51FF8B2F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00432A3-A26D-DF2B-B19E-5B0903AC7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150D5E6-3E12-8EC7-4871-459ABDD3E2B4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C346AA9-5381-89FE-531A-06299B47584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67BD50-6D7D-30CC-F74B-D0DD60F4843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635ED49-99D5-1DB9-3927-635E010D3B42}"/>
              </a:ext>
            </a:extLst>
          </p:cNvPr>
          <p:cNvSpPr/>
          <p:nvPr/>
        </p:nvSpPr>
        <p:spPr>
          <a:xfrm>
            <a:off x="408791" y="1209335"/>
            <a:ext cx="11341930" cy="160081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Q21. In which of the following conditions the demand curve touches the vertical axis and is horizontal at the price level?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DE85FB-941E-AAC9-6512-10EA6376C8B5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E3898D-1059-46A7-F034-617036F261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5CE355-642F-5986-B155-A5A1E76C4CDE}"/>
              </a:ext>
            </a:extLst>
          </p:cNvPr>
          <p:cNvSpPr/>
          <p:nvPr/>
        </p:nvSpPr>
        <p:spPr>
          <a:xfrm>
            <a:off x="814556" y="3192651"/>
            <a:ext cx="3974420" cy="11402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Elasticity being Zero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FDC914-971B-D26C-A259-5716FF77EB39}"/>
              </a:ext>
            </a:extLst>
          </p:cNvPr>
          <p:cNvSpPr/>
          <p:nvPr/>
        </p:nvSpPr>
        <p:spPr>
          <a:xfrm>
            <a:off x="5765368" y="3144425"/>
            <a:ext cx="3280137" cy="11884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Elasticity &gt;1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98BBA9-EBE8-A0BC-ADFB-AE130651FF14}"/>
              </a:ext>
            </a:extLst>
          </p:cNvPr>
          <p:cNvSpPr/>
          <p:nvPr/>
        </p:nvSpPr>
        <p:spPr>
          <a:xfrm>
            <a:off x="814555" y="4762419"/>
            <a:ext cx="3803940" cy="10646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Elasticity &lt;1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1A21E0-5F9F-FD37-28EE-2051827A34A0}"/>
              </a:ext>
            </a:extLst>
          </p:cNvPr>
          <p:cNvSpPr/>
          <p:nvPr/>
        </p:nvSpPr>
        <p:spPr>
          <a:xfrm>
            <a:off x="5631127" y="4633743"/>
            <a:ext cx="3803940" cy="11884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Elasticity is infinite 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658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69F58-F175-36C7-6E72-BD67A6C81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E703BF6-B145-6B38-9A9F-4CF126C02D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E0FB823-7324-3D3B-21EB-7E8D21B7ECCA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0016C00-254E-2059-DF89-FD367A0C8D3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0E9DA9-5D7D-BDCD-F7D5-B0F5C1EA5B24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246F6AE-B251-947B-37E5-5E7C259DA917}"/>
              </a:ext>
            </a:extLst>
          </p:cNvPr>
          <p:cNvSpPr/>
          <p:nvPr/>
        </p:nvSpPr>
        <p:spPr>
          <a:xfrm>
            <a:off x="408791" y="1209335"/>
            <a:ext cx="11341930" cy="160081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Q22. From a household suppose the income elasticity of a commodity is arrived at 0.5; what can be assumed about the nature of the good ?                              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AEBE49-B482-F577-6B6C-13FCC0B41993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3CDE553B-0ED8-DC25-C9FF-7C97081622EE}"/>
              </a:ext>
            </a:extLst>
          </p:cNvPr>
          <p:cNvSpPr/>
          <p:nvPr/>
        </p:nvSpPr>
        <p:spPr>
          <a:xfrm>
            <a:off x="441279" y="2937326"/>
            <a:ext cx="8533388" cy="7094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It is a luxurious good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2AEEE172-DA85-6501-597B-82D161891FE4}"/>
              </a:ext>
            </a:extLst>
          </p:cNvPr>
          <p:cNvSpPr/>
          <p:nvPr/>
        </p:nvSpPr>
        <p:spPr>
          <a:xfrm>
            <a:off x="441279" y="3862555"/>
            <a:ext cx="8129022" cy="67751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It is an inferior good 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B0673FAA-A0F7-05AF-1A57-ED56EF40D95E}"/>
              </a:ext>
            </a:extLst>
          </p:cNvPr>
          <p:cNvSpPr/>
          <p:nvPr/>
        </p:nvSpPr>
        <p:spPr>
          <a:xfrm>
            <a:off x="408790" y="4745230"/>
            <a:ext cx="10411610" cy="831871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It has a zero income elasticity </a:t>
            </a:r>
          </a:p>
          <a:p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00832DE8-814D-E19C-FE64-6C88CDA436C1}"/>
              </a:ext>
            </a:extLst>
          </p:cNvPr>
          <p:cNvSpPr/>
          <p:nvPr/>
        </p:nvSpPr>
        <p:spPr>
          <a:xfrm>
            <a:off x="287868" y="5782263"/>
            <a:ext cx="11192932" cy="80823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It is a normal good and fulfils a necessity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8A5336-8531-AB17-C8DE-1736EB4DA8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23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AFAD5-46EC-36DB-F0DE-F7FC41E56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2126CF5-E64A-468A-447B-52F9DDBA67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E77C7B9-F4E7-99BA-4DD2-E8E6E76976BD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4724AAC-BC48-0CDB-1A5C-A4E2FDE03873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16F03D-4C40-3BA8-88E8-09787B1EAB9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620AD86-E6CC-8446-9815-9764030BBA48}"/>
              </a:ext>
            </a:extLst>
          </p:cNvPr>
          <p:cNvSpPr/>
          <p:nvPr/>
        </p:nvSpPr>
        <p:spPr>
          <a:xfrm>
            <a:off x="408791" y="1209335"/>
            <a:ext cx="11341930" cy="160081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Q23. Find the coefficient of price elasticity when the price of a product decreases from Rs. 10 to Rs.6, and the quantity demanded rises from 10 units to 20 units                               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A309C8-CB88-DB02-4569-FFE9AED61E66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48A033-5C67-2C76-25CC-BD2B23B446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C294E3C-0A6B-8E1D-9495-79E9A09635EC}"/>
              </a:ext>
            </a:extLst>
          </p:cNvPr>
          <p:cNvSpPr/>
          <p:nvPr/>
        </p:nvSpPr>
        <p:spPr>
          <a:xfrm>
            <a:off x="789122" y="3086305"/>
            <a:ext cx="3254644" cy="979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-1.5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19104C-53C9-3864-C96E-09905C0726C8}"/>
              </a:ext>
            </a:extLst>
          </p:cNvPr>
          <p:cNvSpPr/>
          <p:nvPr/>
        </p:nvSpPr>
        <p:spPr>
          <a:xfrm>
            <a:off x="4725459" y="3068664"/>
            <a:ext cx="3254644" cy="979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0.5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91EA45-C7EA-1914-2E42-AD7ABAA65621}"/>
              </a:ext>
            </a:extLst>
          </p:cNvPr>
          <p:cNvSpPr/>
          <p:nvPr/>
        </p:nvSpPr>
        <p:spPr>
          <a:xfrm>
            <a:off x="789122" y="4246227"/>
            <a:ext cx="3254644" cy="979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0.5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409D71-A6A9-EE5B-A548-ED744498A9F9}"/>
              </a:ext>
            </a:extLst>
          </p:cNvPr>
          <p:cNvSpPr/>
          <p:nvPr/>
        </p:nvSpPr>
        <p:spPr>
          <a:xfrm>
            <a:off x="4725459" y="4108150"/>
            <a:ext cx="3254644" cy="979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-2.5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51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42070-695E-B547-00C2-5EA8164E9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EA07308-67FE-5AA2-4C52-6A5396C2F8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9648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A2F6C09-C69B-A21E-2061-B78F8644AA81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10177CE-833F-7A03-E2C6-6444712CF46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C2DF16-140D-3BE8-7460-650B4FFE17B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9ED852B-5D70-7053-7D91-B9C8E64D169C}"/>
              </a:ext>
            </a:extLst>
          </p:cNvPr>
          <p:cNvSpPr/>
          <p:nvPr/>
        </p:nvSpPr>
        <p:spPr>
          <a:xfrm>
            <a:off x="408791" y="1209334"/>
            <a:ext cx="11341930" cy="266524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Q24. When the price of sugar is Rs. 60 per kg, its demand is 10 kgs. Subsequently , if the price of coffee declines from Rs. 500 per kg to Rs. 450 per kg , the usage of sugar rises from 10 kgs to 15 kgs. Calculate the cross elasticity.(This is solved by Percentage Method)                             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54CEAD-48A1-4BC6-3B0D-6B24E5F34A2F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4AC0F6-8ADF-FFF6-BC8B-7AEA8E7E14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E825C2A-D3D3-FDCE-EBAA-20AA659A8D44}"/>
              </a:ext>
            </a:extLst>
          </p:cNvPr>
          <p:cNvSpPr/>
          <p:nvPr/>
        </p:nvSpPr>
        <p:spPr>
          <a:xfrm>
            <a:off x="1129432" y="4130298"/>
            <a:ext cx="2965261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-5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DFAF30-6EB0-3381-0860-FDFAE94753ED}"/>
              </a:ext>
            </a:extLst>
          </p:cNvPr>
          <p:cNvSpPr/>
          <p:nvPr/>
        </p:nvSpPr>
        <p:spPr>
          <a:xfrm>
            <a:off x="5163550" y="4130298"/>
            <a:ext cx="2965261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10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01D797-5A05-3F97-2736-1FF6896BB657}"/>
              </a:ext>
            </a:extLst>
          </p:cNvPr>
          <p:cNvSpPr/>
          <p:nvPr/>
        </p:nvSpPr>
        <p:spPr>
          <a:xfrm>
            <a:off x="1129432" y="5141596"/>
            <a:ext cx="2965261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-2.5 </a:t>
            </a:r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17DC3F-6223-AC78-446C-E6DAB8CEA05C}"/>
              </a:ext>
            </a:extLst>
          </p:cNvPr>
          <p:cNvSpPr/>
          <p:nvPr/>
        </p:nvSpPr>
        <p:spPr>
          <a:xfrm>
            <a:off x="5132048" y="5149266"/>
            <a:ext cx="2965261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2.5</a:t>
            </a:r>
          </a:p>
        </p:txBody>
      </p:sp>
    </p:spTree>
    <p:extLst>
      <p:ext uri="{BB962C8B-B14F-4D97-AF65-F5344CB8AC3E}">
        <p14:creationId xmlns:p14="http://schemas.microsoft.com/office/powerpoint/2010/main" val="154094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599569" y="430942"/>
            <a:ext cx="297216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753531"/>
              </p:ext>
            </p:extLst>
          </p:nvPr>
        </p:nvGraphicFramePr>
        <p:xfrm>
          <a:off x="1989958" y="2638096"/>
          <a:ext cx="8128000" cy="33065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1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23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6599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(c)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6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7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8 (c)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9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Ans.10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11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 12(b)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r>
                        <a:rPr lang="en-IN" dirty="0"/>
                        <a:t>Ans.13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Ans.14 (b)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Ans.15 (a)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Ans.16 (d)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Ans.17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Ans.18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Ans.19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Ans.20 (a)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Ans.21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Ans.22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Ans.23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</a:t>
                      </a:r>
                      <a:r>
                        <a:rPr lang="en-IN"/>
                        <a:t>24 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31821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2B8878CD-ED45-AD21-1AA0-FD5C808D82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43864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4000" y="1475134"/>
            <a:ext cx="11557985" cy="123420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Q3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If the income elasticity of a specific types of goods is greater than one, what does it suggest about the goods </a:t>
            </a:r>
            <a:r>
              <a:rPr lang="en-US" sz="2800" dirty="0">
                <a:solidFill>
                  <a:srgbClr val="FF0000"/>
                </a:solidFill>
              </a:rPr>
              <a:t>?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                                                                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0" y="284599"/>
            <a:ext cx="3719676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4440340"/>
            <a:ext cx="4677507" cy="686584"/>
          </a:xfrm>
          <a:prstGeom prst="roundRect">
            <a:avLst>
              <a:gd name="adj" fmla="val 4336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It is a necessity goods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3170340"/>
            <a:ext cx="4854157" cy="686584"/>
          </a:xfrm>
          <a:prstGeom prst="roundRect">
            <a:avLst>
              <a:gd name="adj" fmla="val 1666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It is an inferior goods	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281279" y="4440340"/>
            <a:ext cx="500022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 It is a luxury goods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.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6000" y="3071281"/>
            <a:ext cx="5185507" cy="674543"/>
          </a:xfrm>
          <a:prstGeom prst="roundRect">
            <a:avLst>
              <a:gd name="adj" fmla="val 4339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It is a normal goods</a:t>
            </a:r>
            <a:endParaRPr lang="en-US" sz="28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2E38F9-79FA-44F7-EB26-611C50B513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7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311693"/>
            <a:ext cx="11341930" cy="211730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Q4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.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“The price of 1 kg of tea is Rs. 50. At this price , 10 kg of tea is demanded . If the price of the coffee rises from Rs. 30 to Rs. 40 per kg, the quantity demanded of tea rises from 10 kg. to 15 kg. . What will be the cross elasticity of tea?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                                  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319314"/>
            <a:ext cx="2955382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26259" y="4631654"/>
            <a:ext cx="4313956" cy="88991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+ 1.5    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26259" y="3575361"/>
            <a:ext cx="4171259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+1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90289" y="4631654"/>
            <a:ext cx="4813739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-1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248400" y="3627506"/>
            <a:ext cx="5502321" cy="63443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-1.5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EF5970-2A9A-03D5-0F2C-3877CAE08D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78222"/>
            <a:ext cx="11341930" cy="172566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Q5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If  change in  quantity demanded is 60%  and change in advertisement expenditure is 20% then what  will be then advertisement elasticity generally means</a:t>
            </a:r>
          </a:p>
          <a:p>
            <a:pPr algn="r"/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                                                   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14326" y="4486632"/>
            <a:ext cx="4604340" cy="57643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6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77331" y="3006250"/>
            <a:ext cx="4741335" cy="94684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3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5999" y="4344388"/>
            <a:ext cx="5401733" cy="922582"/>
          </a:xfrm>
          <a:prstGeom prst="roundRect">
            <a:avLst>
              <a:gd name="adj" fmla="val 3999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20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6001" y="3006250"/>
            <a:ext cx="4600430" cy="92258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0.33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05783F-15EB-7BC0-1ABF-D87EE9BE2F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6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704850" y="1250281"/>
            <a:ext cx="10877550" cy="143871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Q6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The slope of demand curve is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/>
              <p:nvPr/>
            </p:nvSpPr>
            <p:spPr>
              <a:xfrm>
                <a:off x="910493" y="4364755"/>
                <a:ext cx="3679609" cy="833779"/>
              </a:xfrm>
              <a:prstGeom prst="roundRect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(c) </a:t>
                </a:r>
                <a14:m>
                  <m:oMath xmlns:m="http://schemas.openxmlformats.org/officeDocument/2006/math">
                    <m:r>
                      <a:rPr lang="en-US" sz="28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𝛥</m:t>
                    </m:r>
                    <m:f>
                      <m:fPr>
                        <m:type m:val="lin"/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𝛥</m:t>
                        </m:r>
                      </m:den>
                    </m:f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en-US" sz="2800" dirty="0">
                  <a:solidFill>
                    <a:srgbClr val="FF0000"/>
                  </a:solidFill>
                  <a:latin typeface="Arial Rounded MT Bold" panose="020F0704030504030204" pitchFamily="34" charset="0"/>
                </a:endParaRPr>
              </a:p>
              <a:p>
                <a:endParaRPr lang="en-US" sz="2800" dirty="0">
                  <a:solidFill>
                    <a:srgbClr val="002060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 xmlns="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493" y="4364755"/>
                <a:ext cx="3679609" cy="833779"/>
              </a:xfrm>
              <a:prstGeom prst="roundRect">
                <a:avLst/>
              </a:prstGeom>
              <a:blipFill>
                <a:blip r:embed="rId4"/>
                <a:stretch>
                  <a:fillRect l="-1980" t="-13669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/>
              <p:nvPr/>
            </p:nvSpPr>
            <p:spPr>
              <a:xfrm>
                <a:off x="926258" y="3101904"/>
                <a:ext cx="3679609" cy="849947"/>
              </a:xfrm>
              <a:prstGeom prst="roundRect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(a)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𝛥</m:t>
                    </m:r>
                    <m:f>
                      <m:fPr>
                        <m:type m:val="lin"/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𝛥</m:t>
                        </m:r>
                      </m:den>
                    </m:f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en-US" sz="2800" dirty="0">
                  <a:solidFill>
                    <a:srgbClr val="FF0000"/>
                  </a:solidFill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258" y="3101904"/>
                <a:ext cx="3679609" cy="849947"/>
              </a:xfrm>
              <a:prstGeom prst="roundRect">
                <a:avLst/>
              </a:prstGeom>
              <a:blipFill>
                <a:blip r:embed="rId5"/>
                <a:stretch>
                  <a:fillRect l="-2145" t="-13475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/>
              <p:nvPr/>
            </p:nvSpPr>
            <p:spPr>
              <a:xfrm>
                <a:off x="6386382" y="4314536"/>
                <a:ext cx="4027618" cy="883998"/>
              </a:xfrm>
              <a:prstGeom prst="roundRect">
                <a:avLst>
                  <a:gd name="adj" fmla="val 14675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(d) </a:t>
                </a:r>
                <a14:m>
                  <m:oMath xmlns:m="http://schemas.openxmlformats.org/officeDocument/2006/math">
                    <m:r>
                      <a:rPr lang="en-US" sz="2800" b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𝛥</m:t>
                    </m:r>
                    <m:f>
                      <m:fPr>
                        <m:type m:val="lin"/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sz="28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𝛥</m:t>
                        </m:r>
                      </m:den>
                    </m:f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endParaRPr lang="en-US" sz="2800" dirty="0"/>
              </a:p>
              <a:p>
                <a:endParaRPr lang="en-US" sz="2800" dirty="0">
                  <a:solidFill>
                    <a:srgbClr val="002060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14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6382" y="4314536"/>
                <a:ext cx="4027618" cy="883998"/>
              </a:xfrm>
              <a:prstGeom prst="roundRect">
                <a:avLst>
                  <a:gd name="adj" fmla="val 14675"/>
                </a:avLst>
              </a:prstGeom>
              <a:blipFill>
                <a:blip r:embed="rId6"/>
                <a:stretch>
                  <a:fillRect l="-2115" t="-11565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/>
              <p:nvPr/>
            </p:nvSpPr>
            <p:spPr>
              <a:xfrm>
                <a:off x="6386382" y="2909254"/>
                <a:ext cx="4027618" cy="849947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rgbClr val="00206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(b)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𝛥</m:t>
                    </m:r>
                    <m:f>
                      <m:fPr>
                        <m:type m:val="lin"/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𝛥</m:t>
                        </m:r>
                      </m:den>
                    </m:f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endParaRPr lang="en-US" sz="2800" dirty="0">
                  <a:solidFill>
                    <a:srgbClr val="FF0000"/>
                  </a:solidFill>
                </a:endParaRPr>
              </a:p>
              <a:p>
                <a:r>
                  <a:rPr lang="en-US" sz="2800" dirty="0">
                    <a:solidFill>
                      <a:srgbClr val="FF0000"/>
                    </a:solidFill>
                    <a:latin typeface="Arial Rounded MT Bold" panose="020F07040305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Rectangle: Rounded Corners 20">
                <a:extLst>
                  <a:ext uri="{FF2B5EF4-FFF2-40B4-BE49-F238E27FC236}">
                    <a16:creationId xmlns:a16="http://schemas.microsoft.com/office/drawing/2014/main" id="{79FBC30F-0F3D-45DE-BAE0-F84ECBF73D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6382" y="2909254"/>
                <a:ext cx="4027618" cy="849947"/>
              </a:xfrm>
              <a:prstGeom prst="roundRect">
                <a:avLst>
                  <a:gd name="adj" fmla="val 0"/>
                </a:avLst>
              </a:prstGeom>
              <a:blipFill>
                <a:blip r:embed="rId7"/>
                <a:stretch>
                  <a:fillRect l="-3021" t="-13380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2">
            <a:extLst>
              <a:ext uri="{FF2B5EF4-FFF2-40B4-BE49-F238E27FC236}">
                <a16:creationId xmlns:a16="http://schemas.microsoft.com/office/drawing/2014/main" id="{127B311C-9830-562C-DA7F-867036C00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6586284-C37A-6B35-DA7C-803C193015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552450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45626" imgH="203024" progId="Equation.DSMT4">
                  <p:embed/>
                </p:oleObj>
              </mc:Choice>
              <mc:Fallback>
                <p:oleObj name="Equation" r:id="rId8" imgW="545626" imgH="203024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552450" cy="180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>
            <a:extLst>
              <a:ext uri="{FF2B5EF4-FFF2-40B4-BE49-F238E27FC236}">
                <a16:creationId xmlns:a16="http://schemas.microsoft.com/office/drawing/2014/main" id="{3913BD6A-35B9-A960-9D28-5643A9F8F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4E43F4AA-EBA0-9E7A-F336-E89CC566A8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609600"/>
          <a:ext cx="552450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545626" imgH="203024" progId="Equation.DSMT4">
                  <p:embed/>
                </p:oleObj>
              </mc:Choice>
              <mc:Fallback>
                <p:oleObj name="Equation" r:id="rId10" imgW="545626" imgH="203024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609600"/>
                        <a:ext cx="552450" cy="180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A8B4E24-6E78-07B5-563B-5662558CFCB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63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29903"/>
            <a:ext cx="11341930" cy="249745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Q7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 shopkeeper  sells two commodities A and B , which are close substitute of each other . It is observed that when the price of commodity A rises by 20% the demand for B increases by 30% . What is the cross elasticity for commodity B against the price of commodity A?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                                                                       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420413"/>
            <a:ext cx="3117968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  <a:p>
            <a:pPr algn="ctr">
              <a:lnSpc>
                <a:spcPts val="2500"/>
              </a:lnSpc>
            </a:pP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51637" y="3861033"/>
            <a:ext cx="4038897" cy="47581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+1	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791199" y="4737309"/>
            <a:ext cx="5063068" cy="732158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-1.5</a:t>
            </a:r>
            <a:r>
              <a:rPr lang="en-US" dirty="0"/>
              <a:t>	</a:t>
            </a:r>
            <a:r>
              <a:rPr lang="en-US" dirty="0">
                <a:solidFill>
                  <a:srgbClr val="002060"/>
                </a:solidFill>
              </a:rPr>
              <a:t>.</a:t>
            </a:r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791199" y="3861033"/>
            <a:ext cx="4876801" cy="642598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-1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51637" y="4612417"/>
            <a:ext cx="3818763" cy="85705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+1.5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65785F-A598-C47B-8B67-6F7C2FFFEE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-81395"/>
            <a:ext cx="12671443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104930" y="1257696"/>
            <a:ext cx="11477470" cy="1814597"/>
          </a:xfrm>
          <a:prstGeom prst="roundRect">
            <a:avLst>
              <a:gd name="adj" fmla="val 9789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Q8. A consumer buys 100 units of a goods at a price of Rs. 6 per unit . Suppose price elasticity of demand is -3. At what price will he buy 80 units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[May-25]                                                                                 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5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601" y="3711689"/>
            <a:ext cx="4724098" cy="67621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Rs. 6.2 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6000" y="4910667"/>
            <a:ext cx="5046134" cy="49106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Rs. 6.75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943600" y="3785707"/>
            <a:ext cx="5433645" cy="602199"/>
          </a:xfrm>
          <a:prstGeom prst="roundRect">
            <a:avLst>
              <a:gd name="adj" fmla="val 4640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Rs. 5.8 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441279" y="4574232"/>
            <a:ext cx="4724099" cy="827502"/>
          </a:xfrm>
          <a:prstGeom prst="roundRect">
            <a:avLst>
              <a:gd name="adj" fmla="val 3779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Rs. 6.4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206BD7-DA6C-FC55-4E3C-2A2F532B41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7" y="-24887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5574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Q9 If total revenue of good increases with an increase in its price , demand for the goods is said to be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                                                                       [May-25]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172604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Elasticity  of Demand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51638" y="2992036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Unit elastic 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56897" y="5687943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Infinitely elastic 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62147" y="3885423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Elastic 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62151" y="4789309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Inelastic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09F3F9-61EE-3091-4AB4-F051291BA5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015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1784</TotalTime>
  <Words>1773</Words>
  <Application>Microsoft Office PowerPoint</Application>
  <PresentationFormat>Widescreen</PresentationFormat>
  <Paragraphs>226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Arial Rounded MT Bold</vt:lpstr>
      <vt:lpstr>Calibri</vt:lpstr>
      <vt:lpstr>Calibri Light</vt:lpstr>
      <vt:lpstr>Cambria Math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81</cp:revision>
  <dcterms:created xsi:type="dcterms:W3CDTF">2025-08-02T04:28:01Z</dcterms:created>
  <dcterms:modified xsi:type="dcterms:W3CDTF">2026-06-24T05:45:27Z</dcterms:modified>
</cp:coreProperties>
</file>