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98" r:id="rId3"/>
    <p:sldId id="299" r:id="rId4"/>
    <p:sldId id="300"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42" r:id="rId45"/>
    <p:sldId id="343" r:id="rId46"/>
    <p:sldId id="344" r:id="rId47"/>
    <p:sldId id="345" r:id="rId48"/>
    <p:sldId id="346" r:id="rId49"/>
    <p:sldId id="347" r:id="rId50"/>
    <p:sldId id="348" r:id="rId51"/>
    <p:sldId id="349" r:id="rId52"/>
    <p:sldId id="350" r:id="rId53"/>
    <p:sldId id="351" r:id="rId54"/>
    <p:sldId id="352" r:id="rId55"/>
    <p:sldId id="353" r:id="rId56"/>
    <p:sldId id="354" r:id="rId57"/>
    <p:sldId id="355" r:id="rId58"/>
    <p:sldId id="356" r:id="rId59"/>
    <p:sldId id="357" r:id="rId60"/>
    <p:sldId id="358" r:id="rId61"/>
    <p:sldId id="359" r:id="rId62"/>
    <p:sldId id="360" r:id="rId63"/>
    <p:sldId id="361" r:id="rId64"/>
    <p:sldId id="362" r:id="rId65"/>
    <p:sldId id="363" r:id="rId66"/>
    <p:sldId id="364" r:id="rId67"/>
    <p:sldId id="365" r:id="rId68"/>
    <p:sldId id="366" r:id="rId69"/>
    <p:sldId id="367" r:id="rId70"/>
    <p:sldId id="368" r:id="rId71"/>
    <p:sldId id="369" r:id="rId72"/>
    <p:sldId id="370" r:id="rId73"/>
    <p:sldId id="373" r:id="rId74"/>
    <p:sldId id="296" r:id="rId75"/>
    <p:sldId id="372"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5FFF287-C091-4C89-9781-3ED45C0AA977}">
          <p14:sldIdLst>
            <p14:sldId id="297"/>
            <p14:sldId id="298"/>
            <p14:sldId id="299"/>
            <p14:sldId id="300"/>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3"/>
            <p14:sldId id="296"/>
            <p14:sldId id="37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93" autoAdjust="0"/>
    <p:restoredTop sz="87071" autoAdjust="0"/>
  </p:normalViewPr>
  <p:slideViewPr>
    <p:cSldViewPr snapToGrid="0">
      <p:cViewPr varScale="1">
        <p:scale>
          <a:sx n="62" d="100"/>
          <a:sy n="62" d="100"/>
        </p:scale>
        <p:origin x="90" y="3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4A7BC-5C65-4582-B963-581100DFA1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D1E761-27C6-4D81-A29D-73D8033A0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E72DDD-0E39-4564-8B6A-6802B959F3AB}"/>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5" name="Footer Placeholder 4">
            <a:extLst>
              <a:ext uri="{FF2B5EF4-FFF2-40B4-BE49-F238E27FC236}">
                <a16:creationId xmlns:a16="http://schemas.microsoft.com/office/drawing/2014/main" id="{98E2D932-F6FC-485C-AE19-C71745180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DECAE-C30C-4436-B03F-CDCB98989374}"/>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86742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8B81-3F62-48DC-8D9A-7B9CAF8B6A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F1A385-4D29-4167-A818-8A57E61F5B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9D5C5-08CA-4A33-9202-782E4B2B85C8}"/>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5" name="Footer Placeholder 4">
            <a:extLst>
              <a:ext uri="{FF2B5EF4-FFF2-40B4-BE49-F238E27FC236}">
                <a16:creationId xmlns:a16="http://schemas.microsoft.com/office/drawing/2014/main" id="{A054CB47-267A-45E8-B80B-BEAC51D61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1CB2E-60DB-435F-997A-DA1EE24A853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59563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2E9DF9-5DB0-4E17-951C-CB6BF5915C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043B1F-733E-4FEC-9DCB-CC88A811A5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3C7DD-A75A-40FA-97B3-7DADAD9FF66C}"/>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5" name="Footer Placeholder 4">
            <a:extLst>
              <a:ext uri="{FF2B5EF4-FFF2-40B4-BE49-F238E27FC236}">
                <a16:creationId xmlns:a16="http://schemas.microsoft.com/office/drawing/2014/main" id="{8A5FB013-7CA5-41E8-B1C8-B5FB35113D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40547-B4A4-454E-A0B6-16366DD726FA}"/>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31368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C619-CD37-49F8-A1D0-635A307AAE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6D117A-9A8F-4306-B8DC-69242C374E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CEC50-9659-43C3-AEBD-99FCC290DDE0}"/>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5" name="Footer Placeholder 4">
            <a:extLst>
              <a:ext uri="{FF2B5EF4-FFF2-40B4-BE49-F238E27FC236}">
                <a16:creationId xmlns:a16="http://schemas.microsoft.com/office/drawing/2014/main" id="{0FD40723-3AB4-48CA-BC80-638ECF93F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1AB70-17C6-45F6-A1A1-4F5C5C96C53C}"/>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99005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9371-2883-411D-901C-02C57E303E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4172BD-2031-4821-A3A0-DE0813C26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D0265F-0D0E-4147-9363-1867D35996BD}"/>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5" name="Footer Placeholder 4">
            <a:extLst>
              <a:ext uri="{FF2B5EF4-FFF2-40B4-BE49-F238E27FC236}">
                <a16:creationId xmlns:a16="http://schemas.microsoft.com/office/drawing/2014/main" id="{253D23D3-50AB-4133-81F3-47CFB5E7E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FCA5B-F0A0-4295-9E54-A3C7BC36E0E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88858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8B9B7-CF4F-4FED-B200-6C2FF28EA9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484785-C99B-42C1-BE5D-0CDD784BF3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AB612D-B933-4864-8947-B4D2F72A50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8AE706-BBC6-4941-A3A5-42B34BF8D0D1}"/>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6" name="Footer Placeholder 5">
            <a:extLst>
              <a:ext uri="{FF2B5EF4-FFF2-40B4-BE49-F238E27FC236}">
                <a16:creationId xmlns:a16="http://schemas.microsoft.com/office/drawing/2014/main" id="{96F28566-299F-4144-A446-E1C122EC36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211B7C-9CE4-4EC5-A9F1-217B170AC969}"/>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2534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738EC-DF1A-48B0-A064-E9E28C99E5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D5BABA-6BF0-48DC-BCAD-B3B6259861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69A0F5-CC05-4941-8B3D-1DCA3EDD68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10A46-8AD9-48C7-A1F4-D92D76EF6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EE4074-0B98-4EC4-8AAA-A6E146F6E9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1A1DA6-4C81-44F5-ABBA-86DBF1EF1DA5}"/>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8" name="Footer Placeholder 7">
            <a:extLst>
              <a:ext uri="{FF2B5EF4-FFF2-40B4-BE49-F238E27FC236}">
                <a16:creationId xmlns:a16="http://schemas.microsoft.com/office/drawing/2014/main" id="{145C0264-A1D5-4B17-A4FF-7BB911C6CA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401B02-CB3D-407C-AC23-B58FC12C973E}"/>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6027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D1B0-F5D3-4511-B652-D7C1F5EEF8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097F0E-12F3-4DF8-9D02-769608BA53EC}"/>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4" name="Footer Placeholder 3">
            <a:extLst>
              <a:ext uri="{FF2B5EF4-FFF2-40B4-BE49-F238E27FC236}">
                <a16:creationId xmlns:a16="http://schemas.microsoft.com/office/drawing/2014/main" id="{9850BF42-111B-41F7-AC4D-ADC4D063EF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E9057E-BB11-417A-82B6-33DBAD6A735B}"/>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408606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2E91D-94CA-4BFF-9259-D27A1A39A356}"/>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3" name="Footer Placeholder 2">
            <a:extLst>
              <a:ext uri="{FF2B5EF4-FFF2-40B4-BE49-F238E27FC236}">
                <a16:creationId xmlns:a16="http://schemas.microsoft.com/office/drawing/2014/main" id="{D78DC18B-B3FF-4A01-B233-A904AD74D2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48B483-1472-4772-8420-08A76CA6BA8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04210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9671-7514-4C4E-A1BC-682E7A1C3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5A137A-A6D0-418E-A30A-D7B8CC2E86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84E2B8-716C-4969-80D0-45CFD69C62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6BEBB6-C258-4B3C-A5C5-CCBAC9CCD471}"/>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6" name="Footer Placeholder 5">
            <a:extLst>
              <a:ext uri="{FF2B5EF4-FFF2-40B4-BE49-F238E27FC236}">
                <a16:creationId xmlns:a16="http://schemas.microsoft.com/office/drawing/2014/main" id="{6141D417-493B-4063-A5D4-8D261250C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55F98-8BCA-4172-8C7D-0F6A75DEB305}"/>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3602357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22860-FF99-4805-A617-5F9440F469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9C0482-3B5D-4BCD-99F2-E9932FD40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C511BB-F490-468D-A306-3C708AD86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FA097-32E5-4C69-87C4-3FB1F51B1A9D}"/>
              </a:ext>
            </a:extLst>
          </p:cNvPr>
          <p:cNvSpPr>
            <a:spLocks noGrp="1"/>
          </p:cNvSpPr>
          <p:nvPr>
            <p:ph type="dt" sz="half" idx="10"/>
          </p:nvPr>
        </p:nvSpPr>
        <p:spPr/>
        <p:txBody>
          <a:bodyPr/>
          <a:lstStyle/>
          <a:p>
            <a:fld id="{7A681230-0C1E-4D40-A94D-85BE062EEC7D}" type="datetimeFigureOut">
              <a:rPr lang="en-US" smtClean="0"/>
              <a:pPr/>
              <a:t>6/23/2026</a:t>
            </a:fld>
            <a:endParaRPr lang="en-US"/>
          </a:p>
        </p:txBody>
      </p:sp>
      <p:sp>
        <p:nvSpPr>
          <p:cNvPr id="6" name="Footer Placeholder 5">
            <a:extLst>
              <a:ext uri="{FF2B5EF4-FFF2-40B4-BE49-F238E27FC236}">
                <a16:creationId xmlns:a16="http://schemas.microsoft.com/office/drawing/2014/main" id="{62D7644F-8FE5-450E-9FDD-776B2A9A7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8F6CF-6550-4089-90F2-5453D58F0FE2}"/>
              </a:ext>
            </a:extLst>
          </p:cNvPr>
          <p:cNvSpPr>
            <a:spLocks noGrp="1"/>
          </p:cNvSpPr>
          <p:nvPr>
            <p:ph type="sldNum" sz="quarter" idx="12"/>
          </p:nvPr>
        </p:nvSpPr>
        <p:spPr/>
        <p:txBody>
          <a:bodyPr/>
          <a:lstStyle/>
          <a:p>
            <a:fld id="{2ADAFF48-B273-4E97-B65B-C19DED63199F}" type="slidenum">
              <a:rPr lang="en-US" smtClean="0"/>
              <a:pPr/>
              <a:t>‹#›</a:t>
            </a:fld>
            <a:endParaRPr lang="en-US"/>
          </a:p>
        </p:txBody>
      </p:sp>
    </p:spTree>
    <p:extLst>
      <p:ext uri="{BB962C8B-B14F-4D97-AF65-F5344CB8AC3E}">
        <p14:creationId xmlns:p14="http://schemas.microsoft.com/office/powerpoint/2010/main" val="23393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834A7-32D9-405E-ABD0-5DE69D4248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2BABCC-1EC0-4ED3-8049-7AA5EA15D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720B1-BD01-4044-85A5-F993020671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81230-0C1E-4D40-A94D-85BE062EEC7D}" type="datetimeFigureOut">
              <a:rPr lang="en-US" smtClean="0"/>
              <a:pPr/>
              <a:t>6/23/2026</a:t>
            </a:fld>
            <a:endParaRPr lang="en-US"/>
          </a:p>
        </p:txBody>
      </p:sp>
      <p:sp>
        <p:nvSpPr>
          <p:cNvPr id="5" name="Footer Placeholder 4">
            <a:extLst>
              <a:ext uri="{FF2B5EF4-FFF2-40B4-BE49-F238E27FC236}">
                <a16:creationId xmlns:a16="http://schemas.microsoft.com/office/drawing/2014/main" id="{014F97DC-4DD7-4B2D-A5AD-B85D586E0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CA7275-E3B6-499B-9B9D-C7C883861F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AFF48-B273-4E97-B65B-C19DED63199F}" type="slidenum">
              <a:rPr lang="en-US" smtClean="0"/>
              <a:pPr/>
              <a:t>‹#›</a:t>
            </a:fld>
            <a:endParaRPr lang="en-US"/>
          </a:p>
        </p:txBody>
      </p:sp>
    </p:spTree>
    <p:extLst>
      <p:ext uri="{BB962C8B-B14F-4D97-AF65-F5344CB8AC3E}">
        <p14:creationId xmlns:p14="http://schemas.microsoft.com/office/powerpoint/2010/main" val="2215307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wm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700402" y="-1174706"/>
            <a:ext cx="11082807" cy="6167628"/>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0" y="108678"/>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359727"/>
            <a:ext cx="11374418" cy="164694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Q1</a:t>
            </a:r>
            <a:r>
              <a:rPr lang="en-US" sz="2800" dirty="0">
                <a:solidFill>
                  <a:srgbClr val="00206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Transportation and storage, real estate service , public administration and education are the activities  in India which are covered by: </a:t>
            </a:r>
          </a:p>
          <a:p>
            <a:pPr algn="r"/>
            <a:r>
              <a:rPr lang="en-US" sz="2800" dirty="0">
                <a:solidFill>
                  <a:srgbClr val="7030A0"/>
                </a:solidFill>
                <a:latin typeface="Arial Rounded MT Bold" panose="020F0704030504030204" pitchFamily="34" charset="0"/>
              </a:rPr>
              <a:t>[SEPT-24]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86512" y="345313"/>
            <a:ext cx="3222897"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p:txBody>
      </p:sp>
      <p:sp>
        <p:nvSpPr>
          <p:cNvPr id="9" name="Rectangle 8">
            <a:extLst>
              <a:ext uri="{FF2B5EF4-FFF2-40B4-BE49-F238E27FC236}">
                <a16:creationId xmlns:a16="http://schemas.microsoft.com/office/drawing/2014/main" id="{BE9A3638-D67E-A7AA-B24E-20C2F9124C84}"/>
              </a:ext>
            </a:extLst>
          </p:cNvPr>
          <p:cNvSpPr/>
          <p:nvPr/>
        </p:nvSpPr>
        <p:spPr>
          <a:xfrm>
            <a:off x="817582" y="3285641"/>
            <a:ext cx="3397957" cy="100441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a:t>
            </a:r>
            <a:r>
              <a:rPr lang="en-IN" sz="2800" dirty="0">
                <a:solidFill>
                  <a:srgbClr val="00206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Primary Sector</a:t>
            </a:r>
          </a:p>
        </p:txBody>
      </p:sp>
      <p:sp>
        <p:nvSpPr>
          <p:cNvPr id="13" name="Rectangle 12">
            <a:extLst>
              <a:ext uri="{FF2B5EF4-FFF2-40B4-BE49-F238E27FC236}">
                <a16:creationId xmlns:a16="http://schemas.microsoft.com/office/drawing/2014/main" id="{A0FF9434-5F2C-670C-FC04-487838966446}"/>
              </a:ext>
            </a:extLst>
          </p:cNvPr>
          <p:cNvSpPr/>
          <p:nvPr/>
        </p:nvSpPr>
        <p:spPr>
          <a:xfrm>
            <a:off x="5676301" y="4604372"/>
            <a:ext cx="4010140" cy="89390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Private sector </a:t>
            </a:r>
          </a:p>
        </p:txBody>
      </p:sp>
      <p:sp>
        <p:nvSpPr>
          <p:cNvPr id="14" name="Rectangle 13">
            <a:extLst>
              <a:ext uri="{FF2B5EF4-FFF2-40B4-BE49-F238E27FC236}">
                <a16:creationId xmlns:a16="http://schemas.microsoft.com/office/drawing/2014/main" id="{C1CD90F7-9E46-6851-4024-80384F79D40E}"/>
              </a:ext>
            </a:extLst>
          </p:cNvPr>
          <p:cNvSpPr/>
          <p:nvPr/>
        </p:nvSpPr>
        <p:spPr>
          <a:xfrm>
            <a:off x="817581" y="4751546"/>
            <a:ext cx="3645931" cy="82189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Territory sector </a:t>
            </a:r>
          </a:p>
        </p:txBody>
      </p:sp>
      <p:sp>
        <p:nvSpPr>
          <p:cNvPr id="16" name="Rectangle 15">
            <a:extLst>
              <a:ext uri="{FF2B5EF4-FFF2-40B4-BE49-F238E27FC236}">
                <a16:creationId xmlns:a16="http://schemas.microsoft.com/office/drawing/2014/main" id="{821844DA-074D-B158-52D6-F2241385ED7E}"/>
              </a:ext>
            </a:extLst>
          </p:cNvPr>
          <p:cNvSpPr/>
          <p:nvPr/>
        </p:nvSpPr>
        <p:spPr>
          <a:xfrm>
            <a:off x="5676301" y="3382663"/>
            <a:ext cx="4118628" cy="87505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Secondary sector </a:t>
            </a:r>
          </a:p>
        </p:txBody>
      </p:sp>
      <p:pic>
        <p:nvPicPr>
          <p:cNvPr id="2" name="Picture 1">
            <a:extLst>
              <a:ext uri="{FF2B5EF4-FFF2-40B4-BE49-F238E27FC236}">
                <a16:creationId xmlns:a16="http://schemas.microsoft.com/office/drawing/2014/main" id="{B6FFAE5C-C7A0-BE6A-72C7-0ADAE0344BB4}"/>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3A4BB-8F84-4456-5A8A-482A19DD690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327AAF4-C673-F7E9-C1A6-0FF8F624989B}"/>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A764E6EC-3E8D-73BF-A1D2-66FB1072AB5E}"/>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3B47899-F433-83D7-D3E4-5DD656D74136}"/>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38E3143-EB3B-7D47-5ADC-E421BF6B00BD}"/>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D42A84E-AD3C-0B1B-CC9B-2F51117C0234}"/>
              </a:ext>
            </a:extLst>
          </p:cNvPr>
          <p:cNvSpPr/>
          <p:nvPr/>
        </p:nvSpPr>
        <p:spPr>
          <a:xfrm>
            <a:off x="867904" y="1246588"/>
            <a:ext cx="10854139" cy="161764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Q10 Which of the following statement is true in relation to the object of The National Data and Analytics Platform (NDAP)? [Sept-24]</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3E854F29-012C-CB33-9E14-FC8E13781768}"/>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06CFB320-D852-CAA7-FF9F-CD155C20441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5986EA1-632D-5B40-C210-6BEFF0B9B21F}"/>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E051E051-5FDD-0D24-21CF-B1FF079CB236}"/>
              </a:ext>
            </a:extLst>
          </p:cNvPr>
          <p:cNvSpPr/>
          <p:nvPr/>
        </p:nvSpPr>
        <p:spPr>
          <a:xfrm>
            <a:off x="1145583" y="2940804"/>
            <a:ext cx="7254498" cy="8889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To ensure data security.</a:t>
            </a:r>
          </a:p>
        </p:txBody>
      </p:sp>
      <p:sp>
        <p:nvSpPr>
          <p:cNvPr id="5" name="Rectangle 4">
            <a:extLst>
              <a:ext uri="{FF2B5EF4-FFF2-40B4-BE49-F238E27FC236}">
                <a16:creationId xmlns:a16="http://schemas.microsoft.com/office/drawing/2014/main" id="{81012FB0-AB55-CD77-4CC6-CA85B76C75C2}"/>
              </a:ext>
            </a:extLst>
          </p:cNvPr>
          <p:cNvSpPr/>
          <p:nvPr/>
        </p:nvSpPr>
        <p:spPr>
          <a:xfrm>
            <a:off x="1145584" y="3917196"/>
            <a:ext cx="7254498" cy="8317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dirty="0">
                <a:solidFill>
                  <a:srgbClr val="00B050"/>
                </a:solidFill>
                <a:latin typeface="Arial Rounded MT Bold" panose="020F0704030504030204" pitchFamily="34" charset="0"/>
              </a:rPr>
              <a:t>To facilitate and improve access to Indian government data.</a:t>
            </a:r>
          </a:p>
        </p:txBody>
      </p:sp>
      <p:sp>
        <p:nvSpPr>
          <p:cNvPr id="6" name="Rectangle 5">
            <a:extLst>
              <a:ext uri="{FF2B5EF4-FFF2-40B4-BE49-F238E27FC236}">
                <a16:creationId xmlns:a16="http://schemas.microsoft.com/office/drawing/2014/main" id="{D1284CF4-7F83-7654-9459-697FFBC25026}"/>
              </a:ext>
            </a:extLst>
          </p:cNvPr>
          <p:cNvSpPr/>
          <p:nvPr/>
        </p:nvSpPr>
        <p:spPr>
          <a:xfrm>
            <a:off x="1145582" y="4836438"/>
            <a:ext cx="7254499" cy="8317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To convert all government data in electronic form.</a:t>
            </a:r>
          </a:p>
        </p:txBody>
      </p:sp>
      <p:sp>
        <p:nvSpPr>
          <p:cNvPr id="11" name="Rectangle 10">
            <a:extLst>
              <a:ext uri="{FF2B5EF4-FFF2-40B4-BE49-F238E27FC236}">
                <a16:creationId xmlns:a16="http://schemas.microsoft.com/office/drawing/2014/main" id="{06F373DF-948B-94A7-0661-CD17D56CF689}"/>
              </a:ext>
            </a:extLst>
          </p:cNvPr>
          <p:cNvSpPr/>
          <p:nvPr/>
        </p:nvSpPr>
        <p:spPr>
          <a:xfrm>
            <a:off x="1145582" y="5755680"/>
            <a:ext cx="7254498" cy="83179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To formulate a national cyber security law</a:t>
            </a:r>
          </a:p>
        </p:txBody>
      </p:sp>
      <p:pic>
        <p:nvPicPr>
          <p:cNvPr id="13" name="Picture 12">
            <a:extLst>
              <a:ext uri="{FF2B5EF4-FFF2-40B4-BE49-F238E27FC236}">
                <a16:creationId xmlns:a16="http://schemas.microsoft.com/office/drawing/2014/main" id="{5D050CF6-2E7A-43EE-6ADF-0BA0A843825F}"/>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411008837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A0C3D-097E-FEF1-3EAB-C738F128561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65CDFA9-14C2-657B-CC59-EDD27BCEB767}"/>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1324770"/>
            <a:ext cx="11811985" cy="6481819"/>
          </a:xfrm>
          <a:prstGeom prst="rect">
            <a:avLst/>
          </a:prstGeom>
        </p:spPr>
      </p:pic>
      <p:sp>
        <p:nvSpPr>
          <p:cNvPr id="4" name="Rectangle: Rounded Corners 3">
            <a:extLst>
              <a:ext uri="{FF2B5EF4-FFF2-40B4-BE49-F238E27FC236}">
                <a16:creationId xmlns:a16="http://schemas.microsoft.com/office/drawing/2014/main" id="{FD2DD3FF-F55D-5C37-5EF7-9E32B8F8DF64}"/>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2DD2A01-8184-6072-938C-261761710EAF}"/>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C1EA968-0128-C235-BB22-F8AA6B6A65B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DC807745-6148-DE70-5CB0-030844AFD1B1}"/>
              </a:ext>
            </a:extLst>
          </p:cNvPr>
          <p:cNvSpPr/>
          <p:nvPr/>
        </p:nvSpPr>
        <p:spPr>
          <a:xfrm>
            <a:off x="867904" y="1246587"/>
            <a:ext cx="10854139" cy="218241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Q11 Which constitutional body maintains fiscal federalism in India ?</a:t>
            </a:r>
          </a:p>
          <a:p>
            <a:pPr algn="r"/>
            <a:r>
              <a:rPr lang="en-US" sz="2800" dirty="0">
                <a:solidFill>
                  <a:srgbClr val="FF000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2C21DCA-F432-9CC4-B22B-54439A1171EB}"/>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p:txBody>
      </p:sp>
      <p:sp>
        <p:nvSpPr>
          <p:cNvPr id="2" name="Rectangle 2">
            <a:extLst>
              <a:ext uri="{FF2B5EF4-FFF2-40B4-BE49-F238E27FC236}">
                <a16:creationId xmlns:a16="http://schemas.microsoft.com/office/drawing/2014/main" id="{E7A8E4CD-DC72-4CCE-F9ED-F22F0B35654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80335292-5F65-0A45-6536-25D16BF9D6F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90AF499A-3089-AB7D-6105-D519D8405FD3}"/>
              </a:ext>
            </a:extLst>
          </p:cNvPr>
          <p:cNvSpPr/>
          <p:nvPr/>
        </p:nvSpPr>
        <p:spPr>
          <a:xfrm>
            <a:off x="949361" y="3532564"/>
            <a:ext cx="4994239" cy="74886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Central government  </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EDBD53BD-906B-F683-9FA0-BBFAD87900E1}"/>
              </a:ext>
            </a:extLst>
          </p:cNvPr>
          <p:cNvSpPr/>
          <p:nvPr/>
        </p:nvSpPr>
        <p:spPr>
          <a:xfrm>
            <a:off x="6248400" y="3518773"/>
            <a:ext cx="4527768" cy="7626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Parliament </a:t>
            </a:r>
          </a:p>
        </p:txBody>
      </p:sp>
      <p:sp>
        <p:nvSpPr>
          <p:cNvPr id="19" name="Rectangle 18">
            <a:extLst>
              <a:ext uri="{FF2B5EF4-FFF2-40B4-BE49-F238E27FC236}">
                <a16:creationId xmlns:a16="http://schemas.microsoft.com/office/drawing/2014/main" id="{13571F88-8657-1287-2BE4-E4A0ABE64E1F}"/>
              </a:ext>
            </a:extLst>
          </p:cNvPr>
          <p:cNvSpPr/>
          <p:nvPr/>
        </p:nvSpPr>
        <p:spPr>
          <a:xfrm>
            <a:off x="949362" y="4605691"/>
            <a:ext cx="4994238" cy="6896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Reserve Bank of India 	</a:t>
            </a:r>
          </a:p>
        </p:txBody>
      </p:sp>
      <p:sp>
        <p:nvSpPr>
          <p:cNvPr id="22" name="Rectangle 21">
            <a:extLst>
              <a:ext uri="{FF2B5EF4-FFF2-40B4-BE49-F238E27FC236}">
                <a16:creationId xmlns:a16="http://schemas.microsoft.com/office/drawing/2014/main" id="{B0B8CB1F-CA98-279E-A880-5A13A80EF54A}"/>
              </a:ext>
            </a:extLst>
          </p:cNvPr>
          <p:cNvSpPr/>
          <p:nvPr/>
        </p:nvSpPr>
        <p:spPr>
          <a:xfrm>
            <a:off x="6248400" y="4688390"/>
            <a:ext cx="4801893" cy="62105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Finance commission </a:t>
            </a:r>
          </a:p>
        </p:txBody>
      </p:sp>
      <p:pic>
        <p:nvPicPr>
          <p:cNvPr id="3" name="Picture 2">
            <a:extLst>
              <a:ext uri="{FF2B5EF4-FFF2-40B4-BE49-F238E27FC236}">
                <a16:creationId xmlns:a16="http://schemas.microsoft.com/office/drawing/2014/main" id="{CCE9A97A-C614-F1FC-39E6-DFFD6D26E236}"/>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60369554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4AA20-3C67-EBE5-A114-3C69A0C1290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EFE4F55-9C34-5BFD-0D09-AFF9A627FE13}"/>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41AE4290-4DDF-17B4-C0B6-45214EB4AF57}"/>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BE38DF3-E239-C8FE-B3E1-92161818D7FF}"/>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6612056-7B41-9BA2-CF21-8F427663005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67CE808D-A3C4-0777-A3BF-8EDEF6130499}"/>
              </a:ext>
            </a:extLst>
          </p:cNvPr>
          <p:cNvSpPr/>
          <p:nvPr/>
        </p:nvSpPr>
        <p:spPr>
          <a:xfrm>
            <a:off x="867904" y="1246587"/>
            <a:ext cx="10647337"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Q12 Liquidity Adjustment Facility (LAF) was introduced by RBI on the basis of the recommendation of the _______ Committee on the reforms in banking sector.</a:t>
            </a:r>
          </a:p>
          <a:p>
            <a:pPr algn="r"/>
            <a:r>
              <a:rPr lang="en-US" sz="2800" dirty="0">
                <a:solidFill>
                  <a:srgbClr val="00B050"/>
                </a:solidFill>
                <a:latin typeface="Arial Rounded MT Bold" panose="020F0704030504030204" pitchFamily="34" charset="0"/>
              </a:rPr>
              <a:t> [Jan-25]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ED7424EB-CC70-E068-D90A-45AD6FC97C4A}"/>
              </a:ext>
            </a:extLst>
          </p:cNvPr>
          <p:cNvSpPr txBox="1"/>
          <p:nvPr/>
        </p:nvSpPr>
        <p:spPr>
          <a:xfrm>
            <a:off x="576736" y="419218"/>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D996DA98-959A-5994-29DA-0FCDDA02691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2BD771CE-2D26-9E8A-9C3F-7EF1A0EEC8B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B55EE886-B68B-A648-7504-7EB89C2D8887}"/>
              </a:ext>
            </a:extLst>
          </p:cNvPr>
          <p:cNvSpPr/>
          <p:nvPr/>
        </p:nvSpPr>
        <p:spPr>
          <a:xfrm>
            <a:off x="987206" y="3968042"/>
            <a:ext cx="3107487" cy="9389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Tandon</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C3698D1A-B0F3-4499-800C-F5CB5F63F39D}"/>
              </a:ext>
            </a:extLst>
          </p:cNvPr>
          <p:cNvSpPr/>
          <p:nvPr/>
        </p:nvSpPr>
        <p:spPr>
          <a:xfrm>
            <a:off x="6336824" y="3968042"/>
            <a:ext cx="3489102" cy="78432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a:t>
            </a:r>
            <a:r>
              <a:rPr lang="en-US" sz="2800" b="1" dirty="0">
                <a:solidFill>
                  <a:srgbClr val="00B050"/>
                </a:solidFill>
              </a:rPr>
              <a:t>Narsimham</a:t>
            </a:r>
            <a:endParaRPr lang="en-US" sz="2800" dirty="0">
              <a:solidFill>
                <a:srgbClr val="00B05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14CA221A-D31F-A1F5-9927-2DCFB58E65AD}"/>
              </a:ext>
            </a:extLst>
          </p:cNvPr>
          <p:cNvSpPr/>
          <p:nvPr/>
        </p:nvSpPr>
        <p:spPr>
          <a:xfrm>
            <a:off x="987206" y="5193235"/>
            <a:ext cx="3107487" cy="9389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Chore</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0A497DA1-ACC5-83D1-09BB-1F17CA988547}"/>
              </a:ext>
            </a:extLst>
          </p:cNvPr>
          <p:cNvSpPr/>
          <p:nvPr/>
        </p:nvSpPr>
        <p:spPr>
          <a:xfrm>
            <a:off x="6336823" y="5001995"/>
            <a:ext cx="3489102" cy="11302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Basel </a:t>
            </a:r>
          </a:p>
        </p:txBody>
      </p:sp>
      <p:pic>
        <p:nvPicPr>
          <p:cNvPr id="3" name="Picture 2">
            <a:extLst>
              <a:ext uri="{FF2B5EF4-FFF2-40B4-BE49-F238E27FC236}">
                <a16:creationId xmlns:a16="http://schemas.microsoft.com/office/drawing/2014/main" id="{77CDA34F-16C6-E9D4-DB0E-6994AEC16590}"/>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77175909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C94EC-8528-9385-B568-84A1A9C1DB3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04672E0-262E-CE96-812C-F7E6F035F2C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5F20F265-346C-F70A-14D9-B1850B22D41B}"/>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8834CF8-51F0-F788-6B01-BDABABA382D7}"/>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E7EF765-B451-61F4-34BC-60447BC706D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32D5122-FD1E-CBF8-1595-9AFF786DD8B2}"/>
              </a:ext>
            </a:extLst>
          </p:cNvPr>
          <p:cNvSpPr/>
          <p:nvPr/>
        </p:nvSpPr>
        <p:spPr>
          <a:xfrm>
            <a:off x="867904" y="1246587"/>
            <a:ext cx="10854139" cy="250197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Q13 Which of the following country is not a member of the G20 economics?</a:t>
            </a:r>
          </a:p>
          <a:p>
            <a:pPr algn="r"/>
            <a:r>
              <a:rPr lang="en-US" sz="2800" dirty="0">
                <a:solidFill>
                  <a:srgbClr val="7030A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FAE3DE89-E9AE-87A4-BB78-F696AA0EFE0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B8041183-67BB-36D6-2B0F-10424604D33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92DC268-1B9A-0939-7552-477EC66C612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7CB2DB4C-0A57-EC92-D59B-534A7DDFA242}"/>
              </a:ext>
            </a:extLst>
          </p:cNvPr>
          <p:cNvSpPr/>
          <p:nvPr/>
        </p:nvSpPr>
        <p:spPr>
          <a:xfrm>
            <a:off x="1004807" y="4031435"/>
            <a:ext cx="4824238" cy="11494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Argentina </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7F3E8E70-AADD-8500-5CE8-2D2B8D616825}"/>
              </a:ext>
            </a:extLst>
          </p:cNvPr>
          <p:cNvSpPr/>
          <p:nvPr/>
        </p:nvSpPr>
        <p:spPr>
          <a:xfrm>
            <a:off x="6299000" y="3984315"/>
            <a:ext cx="4527767" cy="9286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India </a:t>
            </a:r>
          </a:p>
        </p:txBody>
      </p:sp>
      <p:sp>
        <p:nvSpPr>
          <p:cNvPr id="19" name="Rectangle 18">
            <a:extLst>
              <a:ext uri="{FF2B5EF4-FFF2-40B4-BE49-F238E27FC236}">
                <a16:creationId xmlns:a16="http://schemas.microsoft.com/office/drawing/2014/main" id="{281D888F-980C-F5AC-970D-35C0D9E30A17}"/>
              </a:ext>
            </a:extLst>
          </p:cNvPr>
          <p:cNvSpPr/>
          <p:nvPr/>
        </p:nvSpPr>
        <p:spPr>
          <a:xfrm>
            <a:off x="1004806" y="5369561"/>
            <a:ext cx="4989394" cy="6410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Tunisia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4B7936FE-7BC6-9817-17B9-94EE442AF283}"/>
              </a:ext>
            </a:extLst>
          </p:cNvPr>
          <p:cNvSpPr/>
          <p:nvPr/>
        </p:nvSpPr>
        <p:spPr>
          <a:xfrm>
            <a:off x="6299000" y="5133802"/>
            <a:ext cx="4527767" cy="92864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Mexico</a:t>
            </a:r>
          </a:p>
        </p:txBody>
      </p:sp>
      <p:pic>
        <p:nvPicPr>
          <p:cNvPr id="3" name="Picture 2">
            <a:extLst>
              <a:ext uri="{FF2B5EF4-FFF2-40B4-BE49-F238E27FC236}">
                <a16:creationId xmlns:a16="http://schemas.microsoft.com/office/drawing/2014/main" id="{28161047-745F-E5BC-1066-4AA818BE27E3}"/>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51231416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C8DCC-F4B6-D2B2-5B9D-626CBB1A0A2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592A081-6476-CAB3-4B44-74E7CFF3209D}"/>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C1EA3352-192E-5FC5-D3AF-9A97FADF6344}"/>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04CBEFE-7ADC-B72E-C829-4625158F465D}"/>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FA782DA-1EC7-E012-525F-90482335D98B}"/>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0A8A5E3B-5ADD-0AE3-7644-5C085084D5F7}"/>
              </a:ext>
            </a:extLst>
          </p:cNvPr>
          <p:cNvSpPr/>
          <p:nvPr/>
        </p:nvSpPr>
        <p:spPr>
          <a:xfrm>
            <a:off x="867904" y="1246587"/>
            <a:ext cx="10854139" cy="166709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Q14 ____ facilitates and improves access to Indian Government data .</a:t>
            </a:r>
          </a:p>
          <a:p>
            <a:pPr algn="r"/>
            <a:r>
              <a:rPr lang="en-US" sz="2800" dirty="0">
                <a:solidFill>
                  <a:srgbClr val="7030A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0732C957-2A53-70E3-4523-42D4416F52D3}"/>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37C7218E-C8F0-C21B-A2F3-0550612093A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5874343A-2480-E54C-2BA5-0DA2387C2AF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0F6B3BC1-E767-2F8A-023B-F3DADFEA4095}"/>
              </a:ext>
            </a:extLst>
          </p:cNvPr>
          <p:cNvSpPr/>
          <p:nvPr/>
        </p:nvSpPr>
        <p:spPr>
          <a:xfrm>
            <a:off x="1056790" y="3051838"/>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E – Amrit </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F0CEFDEB-ABE1-26ED-682B-EDE1D6720E9E}"/>
              </a:ext>
            </a:extLst>
          </p:cNvPr>
          <p:cNvSpPr/>
          <p:nvPr/>
        </p:nvSpPr>
        <p:spPr>
          <a:xfrm>
            <a:off x="6399606" y="315152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E – NAM </a:t>
            </a:r>
          </a:p>
        </p:txBody>
      </p:sp>
      <p:sp>
        <p:nvSpPr>
          <p:cNvPr id="19" name="Rectangle 18">
            <a:extLst>
              <a:ext uri="{FF2B5EF4-FFF2-40B4-BE49-F238E27FC236}">
                <a16:creationId xmlns:a16="http://schemas.microsoft.com/office/drawing/2014/main" id="{F394EB8F-3266-235B-8688-D3F09941A119}"/>
              </a:ext>
            </a:extLst>
          </p:cNvPr>
          <p:cNvSpPr/>
          <p:nvPr/>
        </p:nvSpPr>
        <p:spPr>
          <a:xfrm>
            <a:off x="1004806" y="4339525"/>
            <a:ext cx="4994238"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NDAP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8D3D61F5-2643-3C66-3D5A-7981417C088D}"/>
              </a:ext>
            </a:extLst>
          </p:cNvPr>
          <p:cNvSpPr/>
          <p:nvPr/>
        </p:nvSpPr>
        <p:spPr>
          <a:xfrm>
            <a:off x="6399607" y="4134493"/>
            <a:ext cx="4527768" cy="11440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MIDH</a:t>
            </a:r>
          </a:p>
        </p:txBody>
      </p:sp>
      <p:pic>
        <p:nvPicPr>
          <p:cNvPr id="3" name="Picture 2">
            <a:extLst>
              <a:ext uri="{FF2B5EF4-FFF2-40B4-BE49-F238E27FC236}">
                <a16:creationId xmlns:a16="http://schemas.microsoft.com/office/drawing/2014/main" id="{98A6C234-AE28-9270-01B9-1C6F26D95C5F}"/>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10267423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C1B1B-3301-239D-6913-FC476C3BC62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9C9D06C-F491-B5FB-2862-28D92FE82BB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D989DC6C-DD69-6DC0-AD72-7F6DC015E585}"/>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496302F-6B51-0AC3-C0DD-1E7417E8F51C}"/>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F470C2F-4F49-85FD-CC69-F70C7C3E85EA}"/>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B26088F-81FB-ABC4-D111-F451D6675A7C}"/>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Q15 Which scheme is aimed at promoting manufacture of electric and hybrid vehicle technology and to ensure sustainable growth for the same? </a:t>
            </a:r>
          </a:p>
          <a:p>
            <a:pPr algn="r"/>
            <a:r>
              <a:rPr lang="en-US" sz="2800" dirty="0">
                <a:solidFill>
                  <a:srgbClr val="0070C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124E7E76-475E-0A22-D937-99C2F8D0CBC4}"/>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D66A690E-F75A-FF0D-BC7E-52C9DBB6DA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DB303F8D-A38D-40B3-CB74-7D4D1515B53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78E0C103-5B4C-B894-B321-0D10D0C1D0C1}"/>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FAME India </a:t>
            </a:r>
          </a:p>
        </p:txBody>
      </p:sp>
      <p:sp>
        <p:nvSpPr>
          <p:cNvPr id="14" name="Rectangle 13">
            <a:extLst>
              <a:ext uri="{FF2B5EF4-FFF2-40B4-BE49-F238E27FC236}">
                <a16:creationId xmlns:a16="http://schemas.microsoft.com/office/drawing/2014/main" id="{A20C2E79-C733-8F0A-7DEA-EFE6E091E181}"/>
              </a:ext>
            </a:extLst>
          </p:cNvPr>
          <p:cNvSpPr/>
          <p:nvPr/>
        </p:nvSpPr>
        <p:spPr>
          <a:xfrm>
            <a:off x="6248398" y="4493683"/>
            <a:ext cx="4578370"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E – Amrit </a:t>
            </a:r>
          </a:p>
        </p:txBody>
      </p:sp>
      <p:sp>
        <p:nvSpPr>
          <p:cNvPr id="19" name="Rectangle 18">
            <a:extLst>
              <a:ext uri="{FF2B5EF4-FFF2-40B4-BE49-F238E27FC236}">
                <a16:creationId xmlns:a16="http://schemas.microsoft.com/office/drawing/2014/main" id="{4CA1581C-AD53-6168-4A0B-C08561CEA9F3}"/>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FIPB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0F5A59BC-6B3E-F07B-A094-89010F379F02}"/>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PDMC</a:t>
            </a:r>
          </a:p>
        </p:txBody>
      </p:sp>
      <p:pic>
        <p:nvPicPr>
          <p:cNvPr id="3" name="Picture 2">
            <a:extLst>
              <a:ext uri="{FF2B5EF4-FFF2-40B4-BE49-F238E27FC236}">
                <a16:creationId xmlns:a16="http://schemas.microsoft.com/office/drawing/2014/main" id="{D2352FF0-6031-65F6-6D68-9420943F9369}"/>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59991633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FF846-C0DD-2C42-A60B-6C421CD7B45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5663102-D84E-FBFA-B6A1-8EBD56947E9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811F7FF4-7E58-1967-8CA1-042C66137229}"/>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2A00B91-80FB-5EC3-5074-DA17D9CA4619}"/>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5CC7C9-3646-0896-0217-8933CFD7C0F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7DDD7B54-A293-4AF5-8122-95BE40A1A268}"/>
              </a:ext>
            </a:extLst>
          </p:cNvPr>
          <p:cNvSpPr/>
          <p:nvPr/>
        </p:nvSpPr>
        <p:spPr>
          <a:xfrm>
            <a:off x="867904" y="1246587"/>
            <a:ext cx="10854139" cy="271932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Q16 Which act was initially aimed for regulation of large firms which had relatively large market power ?</a:t>
            </a:r>
            <a:r>
              <a:rPr lang="en-US" dirty="0">
                <a:solidFill>
                  <a:srgbClr val="FF0000"/>
                </a:solidFill>
              </a:rPr>
              <a:t> </a:t>
            </a:r>
          </a:p>
          <a:p>
            <a:pPr algn="r"/>
            <a:r>
              <a:rPr lang="en-US" sz="2800" dirty="0">
                <a:solidFill>
                  <a:srgbClr val="FF000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FEFB8479-1ADD-2153-7DF7-EF4F1ABF40FD}"/>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DB05AD43-6552-AE5A-8E9B-C84F0624D56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742E1BEB-8CB1-59D6-7395-B9B07233721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BC4F0F76-644A-095F-8AC7-499900C415D0}"/>
              </a:ext>
            </a:extLst>
          </p:cNvPr>
          <p:cNvSpPr/>
          <p:nvPr/>
        </p:nvSpPr>
        <p:spPr>
          <a:xfrm>
            <a:off x="1004805" y="4271091"/>
            <a:ext cx="4994239" cy="8211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RBI Act </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EA6709B0-0CE2-925C-7823-011FB5FB127C}"/>
              </a:ext>
            </a:extLst>
          </p:cNvPr>
          <p:cNvSpPr/>
          <p:nvPr/>
        </p:nvSpPr>
        <p:spPr>
          <a:xfrm>
            <a:off x="6299000" y="4201674"/>
            <a:ext cx="4527768" cy="8905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FEMA</a:t>
            </a:r>
          </a:p>
        </p:txBody>
      </p:sp>
      <p:sp>
        <p:nvSpPr>
          <p:cNvPr id="19" name="Rectangle 18">
            <a:extLst>
              <a:ext uri="{FF2B5EF4-FFF2-40B4-BE49-F238E27FC236}">
                <a16:creationId xmlns:a16="http://schemas.microsoft.com/office/drawing/2014/main" id="{3B26A7BF-F758-F4A8-C3F7-8EC6716E4A64}"/>
              </a:ext>
            </a:extLst>
          </p:cNvPr>
          <p:cNvSpPr/>
          <p:nvPr/>
        </p:nvSpPr>
        <p:spPr>
          <a:xfrm>
            <a:off x="1004806" y="5397432"/>
            <a:ext cx="4994238" cy="68290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RERA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DE8F3F6C-DC7B-14DF-8F71-D5DDBA235B80}"/>
              </a:ext>
            </a:extLst>
          </p:cNvPr>
          <p:cNvSpPr/>
          <p:nvPr/>
        </p:nvSpPr>
        <p:spPr>
          <a:xfrm>
            <a:off x="6248400" y="5218802"/>
            <a:ext cx="4801893" cy="99614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MRTP Act , 1969</a:t>
            </a:r>
          </a:p>
        </p:txBody>
      </p:sp>
      <p:pic>
        <p:nvPicPr>
          <p:cNvPr id="3" name="Picture 2">
            <a:extLst>
              <a:ext uri="{FF2B5EF4-FFF2-40B4-BE49-F238E27FC236}">
                <a16:creationId xmlns:a16="http://schemas.microsoft.com/office/drawing/2014/main" id="{9F8ADC7C-52BD-5788-D843-CFBCC723390B}"/>
              </a:ext>
            </a:extLst>
          </p:cNvPr>
          <p:cNvPicPr>
            <a:picLocks noChangeAspect="1"/>
          </p:cNvPicPr>
          <p:nvPr/>
        </p:nvPicPr>
        <p:blipFill>
          <a:blip r:embed="rId3"/>
          <a:srcRect l="5635" t="12069" r="3584" b="7177"/>
          <a:stretch>
            <a:fillRect/>
          </a:stretch>
        </p:blipFill>
        <p:spPr>
          <a:xfrm>
            <a:off x="9400379" y="308002"/>
            <a:ext cx="2064281" cy="630209"/>
          </a:xfrm>
          <a:prstGeom prst="rect">
            <a:avLst/>
          </a:prstGeom>
        </p:spPr>
      </p:pic>
    </p:spTree>
    <p:extLst>
      <p:ext uri="{BB962C8B-B14F-4D97-AF65-F5344CB8AC3E}">
        <p14:creationId xmlns:p14="http://schemas.microsoft.com/office/powerpoint/2010/main" val="111936565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8CFB3-618A-3115-EC33-E52FCFAD834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B17A366-D0F7-46AD-B197-4928167E9229}"/>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4E45738F-940E-B89A-7744-80846BB25CAB}"/>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4C16856-0422-80BD-18F2-7DA9A488794C}"/>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8BD217B-7C6D-020F-C98A-02D15F8CD95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76D4031-B274-F93F-8CD7-001393B32C0C}"/>
              </a:ext>
            </a:extLst>
          </p:cNvPr>
          <p:cNvSpPr/>
          <p:nvPr/>
        </p:nvSpPr>
        <p:spPr>
          <a:xfrm>
            <a:off x="867904" y="1525400"/>
            <a:ext cx="10854139" cy="170747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Q17 From which year onward , India followed the managed floating exchange rate system ? </a:t>
            </a:r>
          </a:p>
          <a:p>
            <a:pPr algn="r"/>
            <a:r>
              <a:rPr lang="en-US" sz="2800" dirty="0">
                <a:solidFill>
                  <a:srgbClr val="FF0000"/>
                </a:solidFill>
                <a:latin typeface="Arial Rounded MT Bold" panose="020F0704030504030204" pitchFamily="34" charset="0"/>
              </a:rPr>
              <a:t>[Jan-25]</a:t>
            </a:r>
          </a:p>
          <a:p>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8B5B544-FA9D-74D4-D7A4-97CCBE2CCAAE}"/>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D8889904-8F29-40CB-567F-A8B51A8EBC6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BFAC9944-C2E6-21A3-7324-F909B642A9B0}"/>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2AAFAE74-FE22-F66E-B1D9-88EEA40759B1}"/>
              </a:ext>
            </a:extLst>
          </p:cNvPr>
          <p:cNvSpPr/>
          <p:nvPr/>
        </p:nvSpPr>
        <p:spPr>
          <a:xfrm>
            <a:off x="1029639" y="3385278"/>
            <a:ext cx="4994239" cy="9389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1990 </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BEFD14D8-3459-7D8E-D200-388E8849CE26}"/>
              </a:ext>
            </a:extLst>
          </p:cNvPr>
          <p:cNvSpPr/>
          <p:nvPr/>
        </p:nvSpPr>
        <p:spPr>
          <a:xfrm>
            <a:off x="6385460" y="3508898"/>
            <a:ext cx="4527768" cy="6986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1991 </a:t>
            </a:r>
          </a:p>
        </p:txBody>
      </p:sp>
      <p:sp>
        <p:nvSpPr>
          <p:cNvPr id="19" name="Rectangle 18">
            <a:extLst>
              <a:ext uri="{FF2B5EF4-FFF2-40B4-BE49-F238E27FC236}">
                <a16:creationId xmlns:a16="http://schemas.microsoft.com/office/drawing/2014/main" id="{6A6C5097-7B3C-0213-59E9-B708B74B74DA}"/>
              </a:ext>
            </a:extLst>
          </p:cNvPr>
          <p:cNvSpPr/>
          <p:nvPr/>
        </p:nvSpPr>
        <p:spPr>
          <a:xfrm>
            <a:off x="998732" y="4609871"/>
            <a:ext cx="4994238" cy="7626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1995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9F4BC33A-854D-8377-CEF8-02F1B20700C3}"/>
              </a:ext>
            </a:extLst>
          </p:cNvPr>
          <p:cNvSpPr/>
          <p:nvPr/>
        </p:nvSpPr>
        <p:spPr>
          <a:xfrm>
            <a:off x="6385460" y="4569948"/>
            <a:ext cx="4801893" cy="7626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rPr>
              <a:t>1993</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56E29608-1D3A-AEE5-F29A-DBD9836A7FDD}"/>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404766173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EA398-FB08-6223-661A-7646DEA2C60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6CFC38D-147E-1C7A-25E3-CCF9A28B50C9}"/>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61BA090F-6F63-8653-CF5B-19CC48C6A0CC}"/>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1107349-5C5F-2CB7-3721-F8750C5675D2}"/>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68C37B9-9DE4-9CDD-9A7B-B66DC245DEEF}"/>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8877638-EBDF-E211-8865-4021637BDA81}"/>
              </a:ext>
            </a:extLst>
          </p:cNvPr>
          <p:cNvSpPr/>
          <p:nvPr/>
        </p:nvSpPr>
        <p:spPr>
          <a:xfrm>
            <a:off x="867904" y="1246587"/>
            <a:ext cx="10854139" cy="250197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Q18 Minimum Support Price (MSP) is fixed by the government of India at _____ of the cost of production</a:t>
            </a:r>
            <a:r>
              <a:rPr lang="en-US" dirty="0">
                <a:solidFill>
                  <a:srgbClr val="7030A0"/>
                </a:solidFill>
              </a:rPr>
              <a:t> </a:t>
            </a:r>
            <a:r>
              <a:rPr lang="en-US" sz="2800" dirty="0">
                <a:solidFill>
                  <a:srgbClr val="7030A0"/>
                </a:solidFill>
                <a:latin typeface="Arial Rounded MT Bold" panose="020F0704030504030204" pitchFamily="34" charset="0"/>
              </a:rPr>
              <a:t> </a:t>
            </a:r>
          </a:p>
          <a:p>
            <a:pPr algn="r"/>
            <a:r>
              <a:rPr lang="en-US" sz="2800" dirty="0">
                <a:solidFill>
                  <a:srgbClr val="7030A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3E0FCDC-1724-6924-9454-6A6042DAF220}"/>
              </a:ext>
            </a:extLst>
          </p:cNvPr>
          <p:cNvSpPr txBox="1"/>
          <p:nvPr/>
        </p:nvSpPr>
        <p:spPr>
          <a:xfrm>
            <a:off x="572718"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D5EA0233-9943-8DDA-97FB-EACCF296849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8E6AEEBA-CE6B-0483-4381-C2F066FF041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BDFB045-367B-03CB-269A-468E982D38F9}"/>
              </a:ext>
            </a:extLst>
          </p:cNvPr>
          <p:cNvSpPr/>
          <p:nvPr/>
        </p:nvSpPr>
        <p:spPr>
          <a:xfrm>
            <a:off x="1101760" y="3968042"/>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Two and half times</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40EC7E36-ADE9-F536-C0B6-2117991A1919}"/>
              </a:ext>
            </a:extLst>
          </p:cNvPr>
          <p:cNvSpPr/>
          <p:nvPr/>
        </p:nvSpPr>
        <p:spPr>
          <a:xfrm>
            <a:off x="6385460" y="4053731"/>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Half </a:t>
            </a:r>
          </a:p>
        </p:txBody>
      </p:sp>
      <p:sp>
        <p:nvSpPr>
          <p:cNvPr id="19" name="Rectangle 18">
            <a:extLst>
              <a:ext uri="{FF2B5EF4-FFF2-40B4-BE49-F238E27FC236}">
                <a16:creationId xmlns:a16="http://schemas.microsoft.com/office/drawing/2014/main" id="{E6E8F798-8224-ECD3-608A-F98DE98531CD}"/>
              </a:ext>
            </a:extLst>
          </p:cNvPr>
          <p:cNvSpPr/>
          <p:nvPr/>
        </p:nvSpPr>
        <p:spPr>
          <a:xfrm>
            <a:off x="1101760" y="5071653"/>
            <a:ext cx="4897284" cy="9389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One and half time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B0854B5B-3BE9-45D1-B169-F1EA3A39A5B7}"/>
              </a:ext>
            </a:extLst>
          </p:cNvPr>
          <p:cNvSpPr/>
          <p:nvPr/>
        </p:nvSpPr>
        <p:spPr>
          <a:xfrm>
            <a:off x="6385460" y="5071653"/>
            <a:ext cx="4664831" cy="88975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Twice </a:t>
            </a:r>
          </a:p>
        </p:txBody>
      </p:sp>
      <p:pic>
        <p:nvPicPr>
          <p:cNvPr id="3" name="Picture 2">
            <a:extLst>
              <a:ext uri="{FF2B5EF4-FFF2-40B4-BE49-F238E27FC236}">
                <a16:creationId xmlns:a16="http://schemas.microsoft.com/office/drawing/2014/main" id="{C60C3924-421A-DC73-689E-5DAA90D4F1D8}"/>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17129123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C25C0-46FC-CF00-E822-30EA3CC4C29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26BB71E-8EF5-3347-737F-975470AE42E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C37DB650-A78C-1F51-D300-95A254897AB3}"/>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25D1A28-1C7E-53D3-0EAD-05AEA277FEFF}"/>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C196D61-4357-FAA5-1BEE-CE800AE613BE}"/>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6AF5881-DD7E-5786-18F3-7E8D8D5A2086}"/>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Q19 Which policy was adopted to ensure world class industrial infrastructure which would attract cutting edge technology and boost FDI and local investment in the textile sector ?</a:t>
            </a:r>
          </a:p>
          <a:p>
            <a:pPr algn="r"/>
            <a:r>
              <a:rPr lang="en-US" sz="2800" dirty="0">
                <a:solidFill>
                  <a:srgbClr val="0070C0"/>
                </a:solidFill>
                <a:latin typeface="Arial Rounded MT Bold" panose="020F0704030504030204" pitchFamily="34" charset="0"/>
              </a:rPr>
              <a:t> [Jan-25]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4372EF64-A4B3-5962-180D-E6818E3106AE}"/>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8C2BCB2F-2710-56C1-6CF5-EC3549C3674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0794C7A2-FE87-82AD-9FF4-596F57D346F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7F1D480A-332C-ABB5-4643-3F299F2AD41C}"/>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3200" dirty="0">
                <a:solidFill>
                  <a:srgbClr val="0070C0"/>
                </a:solidFill>
                <a:latin typeface="Arial Rounded MT Bold" panose="020F0704030504030204" pitchFamily="34" charset="0"/>
              </a:rPr>
              <a:t>PM – MITRA </a:t>
            </a:r>
          </a:p>
        </p:txBody>
      </p:sp>
      <p:sp>
        <p:nvSpPr>
          <p:cNvPr id="14" name="Rectangle 13">
            <a:extLst>
              <a:ext uri="{FF2B5EF4-FFF2-40B4-BE49-F238E27FC236}">
                <a16:creationId xmlns:a16="http://schemas.microsoft.com/office/drawing/2014/main" id="{0FAC65CB-DB53-2785-B603-70E6049D0141}"/>
              </a:ext>
            </a:extLst>
          </p:cNvPr>
          <p:cNvSpPr/>
          <p:nvPr/>
        </p:nvSpPr>
        <p:spPr>
          <a:xfrm>
            <a:off x="6298999" y="4557702"/>
            <a:ext cx="4888195" cy="7748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PM Gati Shakti National Master plan </a:t>
            </a:r>
            <a:r>
              <a:rPr lang="en-US" dirty="0"/>
              <a:t>.</a:t>
            </a:r>
            <a:endParaRPr lang="en-US" sz="2800" dirty="0">
              <a:solidFill>
                <a:srgbClr val="0070C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865ADE5D-48FC-4093-012E-7E72CAF0E54A}"/>
              </a:ext>
            </a:extLst>
          </p:cNvPr>
          <p:cNvSpPr/>
          <p:nvPr/>
        </p:nvSpPr>
        <p:spPr>
          <a:xfrm>
            <a:off x="1004806" y="5458080"/>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National Logistic policy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A1605648-05C4-9E9C-A2A4-E1BC39B01B04}"/>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Production Linked Incentive (PLI) scheme </a:t>
            </a:r>
          </a:p>
        </p:txBody>
      </p:sp>
      <p:pic>
        <p:nvPicPr>
          <p:cNvPr id="3" name="Picture 2">
            <a:extLst>
              <a:ext uri="{FF2B5EF4-FFF2-40B4-BE49-F238E27FC236}">
                <a16:creationId xmlns:a16="http://schemas.microsoft.com/office/drawing/2014/main" id="{659DF82E-031A-3A5D-5815-784C61043E18}"/>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55424568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73178" y="901225"/>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0" y="33016"/>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635431" y="1537748"/>
            <a:ext cx="10921138" cy="103241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Q2 Which of the following is a feature of green revolution </a:t>
            </a:r>
          </a:p>
          <a:p>
            <a:pPr algn="r"/>
            <a:r>
              <a:rPr lang="en-US" sz="2800" dirty="0">
                <a:solidFill>
                  <a:srgbClr val="FF0000"/>
                </a:solidFill>
                <a:latin typeface="Arial Rounded MT Bold" panose="020F0704030504030204" pitchFamily="34" charset="0"/>
              </a:rPr>
              <a:t>[Sept -24]</a:t>
            </a:r>
          </a:p>
        </p:txBody>
      </p:sp>
      <p:sp>
        <p:nvSpPr>
          <p:cNvPr id="15" name="TextBox 14">
            <a:extLst>
              <a:ext uri="{FF2B5EF4-FFF2-40B4-BE49-F238E27FC236}">
                <a16:creationId xmlns:a16="http://schemas.microsoft.com/office/drawing/2014/main" id="{2CDDB6C8-E094-4607-A305-CF57C40CA5D7}"/>
              </a:ext>
            </a:extLst>
          </p:cNvPr>
          <p:cNvSpPr txBox="1"/>
          <p:nvPr/>
        </p:nvSpPr>
        <p:spPr>
          <a:xfrm>
            <a:off x="441279" y="282404"/>
            <a:ext cx="3090417" cy="388889"/>
          </a:xfrm>
          <a:prstGeom prst="rect">
            <a:avLst/>
          </a:prstGeom>
          <a:noFill/>
        </p:spPr>
        <p:txBody>
          <a:bodyPr wrap="square" rtlCol="0">
            <a:spAutoFit/>
          </a:bodyPr>
          <a:lstStyle/>
          <a:p>
            <a:pPr algn="ctr">
              <a:lnSpc>
                <a:spcPts val="2500"/>
              </a:lnSpc>
            </a:pPr>
            <a:r>
              <a:rPr lang="en-GB" b="1" dirty="0">
                <a:solidFill>
                  <a:srgbClr val="002060"/>
                </a:solidFill>
                <a:latin typeface="Arial Rounded MT Bold" panose="020F0704030504030204" pitchFamily="34" charset="0"/>
              </a:rPr>
              <a:t>Indian Economy  </a:t>
            </a:r>
          </a:p>
        </p:txBody>
      </p:sp>
      <p:sp>
        <p:nvSpPr>
          <p:cNvPr id="2" name="Rectangle 1">
            <a:extLst>
              <a:ext uri="{FF2B5EF4-FFF2-40B4-BE49-F238E27FC236}">
                <a16:creationId xmlns:a16="http://schemas.microsoft.com/office/drawing/2014/main" id="{F0B949A2-B604-15F4-F63B-62989EB251D3}"/>
              </a:ext>
            </a:extLst>
          </p:cNvPr>
          <p:cNvSpPr/>
          <p:nvPr/>
        </p:nvSpPr>
        <p:spPr>
          <a:xfrm>
            <a:off x="932601" y="5650771"/>
            <a:ext cx="7839438" cy="10228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Use of high yielding varieties of seeds and scientific cultivation .</a:t>
            </a:r>
          </a:p>
        </p:txBody>
      </p:sp>
      <p:sp>
        <p:nvSpPr>
          <p:cNvPr id="11" name="Rectangle 10">
            <a:extLst>
              <a:ext uri="{FF2B5EF4-FFF2-40B4-BE49-F238E27FC236}">
                <a16:creationId xmlns:a16="http://schemas.microsoft.com/office/drawing/2014/main" id="{5213FE2F-CBE6-3373-879C-2E7E97B4C032}"/>
              </a:ext>
            </a:extLst>
          </p:cNvPr>
          <p:cNvSpPr/>
          <p:nvPr/>
        </p:nvSpPr>
        <p:spPr>
          <a:xfrm>
            <a:off x="932602" y="3604143"/>
            <a:ext cx="8273391" cy="9348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Use of soil friendly green manure to preserve fertility of soil</a:t>
            </a:r>
          </a:p>
        </p:txBody>
      </p:sp>
      <p:sp>
        <p:nvSpPr>
          <p:cNvPr id="13" name="Rectangle 12">
            <a:extLst>
              <a:ext uri="{FF2B5EF4-FFF2-40B4-BE49-F238E27FC236}">
                <a16:creationId xmlns:a16="http://schemas.microsoft.com/office/drawing/2014/main" id="{5AB70DBD-BF4B-A5BE-E0B5-6A1686C17DB2}"/>
              </a:ext>
            </a:extLst>
          </p:cNvPr>
          <p:cNvSpPr/>
          <p:nvPr/>
        </p:nvSpPr>
        <p:spPr>
          <a:xfrm>
            <a:off x="932602" y="2659009"/>
            <a:ext cx="8273391" cy="85629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Grow more crops by crops by redistributing land to landless people</a:t>
            </a:r>
          </a:p>
        </p:txBody>
      </p:sp>
      <p:sp>
        <p:nvSpPr>
          <p:cNvPr id="14" name="Rectangle 13">
            <a:extLst>
              <a:ext uri="{FF2B5EF4-FFF2-40B4-BE49-F238E27FC236}">
                <a16:creationId xmlns:a16="http://schemas.microsoft.com/office/drawing/2014/main" id="{E66C8852-AE0F-72C2-D3F0-41321130DA12}"/>
              </a:ext>
            </a:extLst>
          </p:cNvPr>
          <p:cNvSpPr/>
          <p:nvPr/>
        </p:nvSpPr>
        <p:spPr>
          <a:xfrm>
            <a:off x="932601" y="4539040"/>
            <a:ext cx="7839438" cy="10228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Diversification to horticulture</a:t>
            </a:r>
          </a:p>
        </p:txBody>
      </p:sp>
      <p:pic>
        <p:nvPicPr>
          <p:cNvPr id="3" name="Picture 2">
            <a:extLst>
              <a:ext uri="{FF2B5EF4-FFF2-40B4-BE49-F238E27FC236}">
                <a16:creationId xmlns:a16="http://schemas.microsoft.com/office/drawing/2014/main" id="{F7E64F6B-1411-8572-8035-19B0EFCC3BBE}"/>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4376F-00E3-8A58-D0E4-70602D21EAC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BC2C29C-9F2C-162F-9DC4-6FDDC0D0B30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9592229D-D220-F56B-E975-72C41EBFFBD8}"/>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730B3014-05BA-A470-372D-FD1123C1067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193FE68-8162-098A-B020-9872C65F5FA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66F344A-7963-AC45-2F4C-05FE291B42F0}"/>
              </a:ext>
            </a:extLst>
          </p:cNvPr>
          <p:cNvSpPr/>
          <p:nvPr/>
        </p:nvSpPr>
        <p:spPr>
          <a:xfrm>
            <a:off x="867904" y="1246587"/>
            <a:ext cx="10854139" cy="264306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Q20 During the British period modern industrial sector saw lopsided growth with the dominance of _______industries </a:t>
            </a:r>
          </a:p>
          <a:p>
            <a:pPr algn="r"/>
            <a:r>
              <a:rPr lang="en-US" sz="2800" dirty="0">
                <a:solidFill>
                  <a:srgbClr val="7030A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A23E1124-6CD2-43B4-7BA2-EFD4F049F1D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C1D1A7AF-88CF-D7F6-CEAB-DD045AAC79D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F782084F-01E8-4F1F-8C82-5DD605D6C9C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09C69404-C38D-D9EF-9218-4D617E830063}"/>
              </a:ext>
            </a:extLst>
          </p:cNvPr>
          <p:cNvSpPr/>
          <p:nvPr/>
        </p:nvSpPr>
        <p:spPr>
          <a:xfrm>
            <a:off x="1029639" y="4142109"/>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Wool and cotton</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2421C7A7-4B30-C2D4-4062-45220697B6A1}"/>
              </a:ext>
            </a:extLst>
          </p:cNvPr>
          <p:cNvSpPr/>
          <p:nvPr/>
        </p:nvSpPr>
        <p:spPr>
          <a:xfrm>
            <a:off x="6301422" y="4165030"/>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Nylon and silk </a:t>
            </a:r>
          </a:p>
        </p:txBody>
      </p:sp>
      <p:sp>
        <p:nvSpPr>
          <p:cNvPr id="19" name="Rectangle 18">
            <a:extLst>
              <a:ext uri="{FF2B5EF4-FFF2-40B4-BE49-F238E27FC236}">
                <a16:creationId xmlns:a16="http://schemas.microsoft.com/office/drawing/2014/main" id="{0795FC30-B1B4-C838-8446-DC0524F74AC1}"/>
              </a:ext>
            </a:extLst>
          </p:cNvPr>
          <p:cNvSpPr/>
          <p:nvPr/>
        </p:nvSpPr>
        <p:spPr>
          <a:xfrm>
            <a:off x="1004806" y="5333544"/>
            <a:ext cx="4994238" cy="71531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Cotton and jute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DF04D473-E99E-ECDD-3B81-559976E14F00}"/>
              </a:ext>
            </a:extLst>
          </p:cNvPr>
          <p:cNvSpPr/>
          <p:nvPr/>
        </p:nvSpPr>
        <p:spPr>
          <a:xfrm>
            <a:off x="6301422" y="5139041"/>
            <a:ext cx="4748869" cy="8715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Silk and cotton </a:t>
            </a:r>
          </a:p>
        </p:txBody>
      </p:sp>
      <p:pic>
        <p:nvPicPr>
          <p:cNvPr id="3" name="Picture 2">
            <a:extLst>
              <a:ext uri="{FF2B5EF4-FFF2-40B4-BE49-F238E27FC236}">
                <a16:creationId xmlns:a16="http://schemas.microsoft.com/office/drawing/2014/main" id="{7964DEFC-7991-EA59-73C1-BB4F78AC71B2}"/>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70803934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91D12-B88F-7F9F-0B93-64C61BCCA3D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41B90B0-A495-C9B6-CA60-57BDEAC60C9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A72AB947-7823-ACA7-1CA5-581BB4918FAF}"/>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CF2AF91-A052-59B0-ECEC-9A6702763382}"/>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CB609DB-34F0-CA83-16E5-B7E24EA8601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1204939-F6CA-23EF-270D-B753A0EB530C}"/>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Q21 Statutory recognition was granted to ________ to facilitate mobilization of adequate resources and their efficient allocation in their capital markets . </a:t>
            </a:r>
          </a:p>
          <a:p>
            <a:pPr algn="r"/>
            <a:r>
              <a:rPr lang="en-US" sz="2800" dirty="0">
                <a:solidFill>
                  <a:srgbClr val="7030A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38C33057-F666-5060-EA00-4DCB69441774}"/>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1EF9AE92-9B69-FE9B-158E-B247B19D3EE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23AD519-4AAF-5389-DBB9-880DF4CD57D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56359D7-F33D-C7FB-E137-D4476CD9C5CC}"/>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RBI 	</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5F8D90E2-9D07-30BA-A113-58A7D4D6CE62}"/>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BSE </a:t>
            </a:r>
          </a:p>
        </p:txBody>
      </p:sp>
      <p:sp>
        <p:nvSpPr>
          <p:cNvPr id="19" name="Rectangle 18">
            <a:extLst>
              <a:ext uri="{FF2B5EF4-FFF2-40B4-BE49-F238E27FC236}">
                <a16:creationId xmlns:a16="http://schemas.microsoft.com/office/drawing/2014/main" id="{80D17927-7ADD-15D7-DB84-AA55593AD814}"/>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SEBI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E963980B-8AB9-EFEC-87A3-32006E2504FA}"/>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NSE</a:t>
            </a:r>
          </a:p>
        </p:txBody>
      </p:sp>
      <p:pic>
        <p:nvPicPr>
          <p:cNvPr id="3" name="Picture 2">
            <a:extLst>
              <a:ext uri="{FF2B5EF4-FFF2-40B4-BE49-F238E27FC236}">
                <a16:creationId xmlns:a16="http://schemas.microsoft.com/office/drawing/2014/main" id="{9110954F-7EEC-3FE2-8AB3-CCD2A4AB2282}"/>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28441503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7048F-7B00-97BF-0F80-94EA89CB9FD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FEEEC7A-B47C-B474-450C-A31547DC791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00EF110-8265-1BF0-79F0-D8EC1A068AB2}"/>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A012EB2-7DFA-4174-A4E8-4EF9591C6356}"/>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AA427C8-B392-FA43-6302-6E6824ADE5A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154EC9BC-B3EF-4346-E102-F4F7A8485CC7}"/>
              </a:ext>
            </a:extLst>
          </p:cNvPr>
          <p:cNvSpPr/>
          <p:nvPr/>
        </p:nvSpPr>
        <p:spPr>
          <a:xfrm>
            <a:off x="867904" y="1601666"/>
            <a:ext cx="10854139" cy="137401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Q22 In which of the following sector FDI is not permissible ?</a:t>
            </a:r>
          </a:p>
          <a:p>
            <a:pPr algn="r"/>
            <a:r>
              <a:rPr lang="en-US" sz="2800" dirty="0">
                <a:solidFill>
                  <a:srgbClr val="7030A0"/>
                </a:solidFill>
                <a:latin typeface="Arial Rounded MT Bold" panose="020F0704030504030204" pitchFamily="34" charset="0"/>
              </a:rPr>
              <a:t>[Jan-25]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E3F707AD-0B79-210B-19F5-5622CD7DAC5F}"/>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C45A60A6-3A11-47AF-DBB7-C214F75D959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BA8AEE3C-27F6-15B1-F29F-546293E5D80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364B9A0-3CE1-CC7B-BB2D-AD5EE5063DAE}"/>
              </a:ext>
            </a:extLst>
          </p:cNvPr>
          <p:cNvSpPr/>
          <p:nvPr/>
        </p:nvSpPr>
        <p:spPr>
          <a:xfrm>
            <a:off x="1029640" y="3412837"/>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Telecom </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A7C02AAF-504F-3146-11F6-B544B1192873}"/>
              </a:ext>
            </a:extLst>
          </p:cNvPr>
          <p:cNvSpPr/>
          <p:nvPr/>
        </p:nvSpPr>
        <p:spPr>
          <a:xfrm>
            <a:off x="6301422" y="3444929"/>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Aviation </a:t>
            </a:r>
          </a:p>
        </p:txBody>
      </p:sp>
      <p:sp>
        <p:nvSpPr>
          <p:cNvPr id="19" name="Rectangle 18">
            <a:extLst>
              <a:ext uri="{FF2B5EF4-FFF2-40B4-BE49-F238E27FC236}">
                <a16:creationId xmlns:a16="http://schemas.microsoft.com/office/drawing/2014/main" id="{6179E06D-A289-5F6C-F817-37F57CFF07C5}"/>
              </a:ext>
            </a:extLst>
          </p:cNvPr>
          <p:cNvSpPr/>
          <p:nvPr/>
        </p:nvSpPr>
        <p:spPr>
          <a:xfrm>
            <a:off x="1029640" y="4429306"/>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Atomic energy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66F06915-57DB-0FD8-96A4-70E6671E8451}"/>
              </a:ext>
            </a:extLst>
          </p:cNvPr>
          <p:cNvSpPr/>
          <p:nvPr/>
        </p:nvSpPr>
        <p:spPr>
          <a:xfrm>
            <a:off x="6248400" y="4429306"/>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Defence </a:t>
            </a:r>
          </a:p>
        </p:txBody>
      </p:sp>
      <p:pic>
        <p:nvPicPr>
          <p:cNvPr id="3" name="Picture 2">
            <a:extLst>
              <a:ext uri="{FF2B5EF4-FFF2-40B4-BE49-F238E27FC236}">
                <a16:creationId xmlns:a16="http://schemas.microsoft.com/office/drawing/2014/main" id="{86DB24A4-2760-4845-51B3-02F058400562}"/>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21700342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F462B-6B6F-F3B0-F2BC-3AE914F23B8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4E4D6AF-E72F-DCC0-9C03-BBA55D46B82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4F5C2FD5-E5F3-2942-A4A8-C27C84A9EDE1}"/>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9C92E6C-E8BD-7CF0-823A-3629419DF07F}"/>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B3D1F1C-CE93-7594-6508-885F70812492}"/>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E712EA7-17D9-1F17-920A-E6E0ED493F13}"/>
              </a:ext>
            </a:extLst>
          </p:cNvPr>
          <p:cNvSpPr/>
          <p:nvPr/>
        </p:nvSpPr>
        <p:spPr>
          <a:xfrm>
            <a:off x="867904" y="1246587"/>
            <a:ext cx="10854139" cy="183757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Q23 Production of milk is included in which sector ?</a:t>
            </a:r>
          </a:p>
          <a:p>
            <a:pPr algn="r"/>
            <a:r>
              <a:rPr lang="en-US" sz="2800" dirty="0">
                <a:solidFill>
                  <a:srgbClr val="7030A0"/>
                </a:solidFill>
                <a:latin typeface="Arial Rounded MT Bold" panose="020F0704030504030204" pitchFamily="34" charset="0"/>
              </a:rPr>
              <a:t> [Jan-25]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CE357E04-F052-48BC-4AD0-222A7027B71B}"/>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9DAE0585-CC40-AC2D-80E7-003E6305555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A0820B3D-0787-68B0-257C-B60F4F43EA6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EAB818A7-B561-6530-2ED3-432D0437668C}"/>
              </a:ext>
            </a:extLst>
          </p:cNvPr>
          <p:cNvSpPr/>
          <p:nvPr/>
        </p:nvSpPr>
        <p:spPr>
          <a:xfrm>
            <a:off x="1004805" y="3476696"/>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Tertiary sector</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3B2236A7-D0D8-861D-7B2D-D182DB64697F}"/>
              </a:ext>
            </a:extLst>
          </p:cNvPr>
          <p:cNvSpPr/>
          <p:nvPr/>
        </p:nvSpPr>
        <p:spPr>
          <a:xfrm>
            <a:off x="6301422" y="3508898"/>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Service sector</a:t>
            </a:r>
          </a:p>
        </p:txBody>
      </p:sp>
      <p:sp>
        <p:nvSpPr>
          <p:cNvPr id="19" name="Rectangle 18">
            <a:extLst>
              <a:ext uri="{FF2B5EF4-FFF2-40B4-BE49-F238E27FC236}">
                <a16:creationId xmlns:a16="http://schemas.microsoft.com/office/drawing/2014/main" id="{10243486-CE6D-F405-10FA-A01FE7EB964D}"/>
              </a:ext>
            </a:extLst>
          </p:cNvPr>
          <p:cNvSpPr/>
          <p:nvPr/>
        </p:nvSpPr>
        <p:spPr>
          <a:xfrm>
            <a:off x="1004806" y="4672436"/>
            <a:ext cx="4994238"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Primary sector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9DE0B3C8-D517-626D-881C-392EC9A543A1}"/>
              </a:ext>
            </a:extLst>
          </p:cNvPr>
          <p:cNvSpPr/>
          <p:nvPr/>
        </p:nvSpPr>
        <p:spPr>
          <a:xfrm>
            <a:off x="6192958" y="4415673"/>
            <a:ext cx="4857333" cy="1195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Secondary sector </a:t>
            </a:r>
          </a:p>
        </p:txBody>
      </p:sp>
      <p:pic>
        <p:nvPicPr>
          <p:cNvPr id="3" name="Picture 2">
            <a:extLst>
              <a:ext uri="{FF2B5EF4-FFF2-40B4-BE49-F238E27FC236}">
                <a16:creationId xmlns:a16="http://schemas.microsoft.com/office/drawing/2014/main" id="{22F836E8-1AD9-AFA1-9CBD-5589B56AE81A}"/>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5391774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986A7-AB34-BDA1-B980-A3F6288DF79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D35BB86-ADC6-074E-5583-BDD27A5FD5B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1342368"/>
            <a:ext cx="11811985" cy="6481819"/>
          </a:xfrm>
          <a:prstGeom prst="rect">
            <a:avLst/>
          </a:prstGeom>
        </p:spPr>
      </p:pic>
      <p:sp>
        <p:nvSpPr>
          <p:cNvPr id="4" name="Rectangle: Rounded Corners 3">
            <a:extLst>
              <a:ext uri="{FF2B5EF4-FFF2-40B4-BE49-F238E27FC236}">
                <a16:creationId xmlns:a16="http://schemas.microsoft.com/office/drawing/2014/main" id="{DB1DBEE5-E294-E1B4-9756-4D30E84AA8D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CA37617-4B62-3AED-4FAD-FB0E7DFBC026}"/>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CF720A9-9800-9567-CDCC-6A109086D36A}"/>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4339B82-9F14-F0D7-C90A-EF74FA825F8B}"/>
              </a:ext>
            </a:extLst>
          </p:cNvPr>
          <p:cNvSpPr/>
          <p:nvPr/>
        </p:nvSpPr>
        <p:spPr>
          <a:xfrm>
            <a:off x="867904" y="1246587"/>
            <a:ext cx="10854140" cy="194606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Q24 Which of these countries is part of the USMCA Agreement? [May-25]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CBFC43DB-DEAA-91A7-360F-AC9B0F7D770F}"/>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5BBF176-874D-D5B3-19F8-AA88D54395E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7D84DF66-37F4-4FEF-B5E5-8616710179E0}"/>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B750095A-85D4-5E81-85F0-D730CD7DE45C}"/>
              </a:ext>
            </a:extLst>
          </p:cNvPr>
          <p:cNvSpPr/>
          <p:nvPr/>
        </p:nvSpPr>
        <p:spPr>
          <a:xfrm>
            <a:off x="1101760" y="3428409"/>
            <a:ext cx="4994239" cy="9389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Malta</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D621E115-BC9C-E241-E029-0BD5D5A6CAD7}"/>
              </a:ext>
            </a:extLst>
          </p:cNvPr>
          <p:cNvSpPr/>
          <p:nvPr/>
        </p:nvSpPr>
        <p:spPr>
          <a:xfrm>
            <a:off x="6301422" y="3508898"/>
            <a:ext cx="4527768" cy="6986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Mexico</a:t>
            </a:r>
          </a:p>
        </p:txBody>
      </p:sp>
      <p:sp>
        <p:nvSpPr>
          <p:cNvPr id="19" name="Rectangle 18">
            <a:extLst>
              <a:ext uri="{FF2B5EF4-FFF2-40B4-BE49-F238E27FC236}">
                <a16:creationId xmlns:a16="http://schemas.microsoft.com/office/drawing/2014/main" id="{B6946CA2-5C10-A644-70DA-1E0802CA57E8}"/>
              </a:ext>
            </a:extLst>
          </p:cNvPr>
          <p:cNvSpPr/>
          <p:nvPr/>
        </p:nvSpPr>
        <p:spPr>
          <a:xfrm>
            <a:off x="1004806" y="4603144"/>
            <a:ext cx="4994238" cy="11189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Malaysia	</a:t>
            </a:r>
          </a:p>
        </p:txBody>
      </p:sp>
      <p:sp>
        <p:nvSpPr>
          <p:cNvPr id="22" name="Rectangle 21">
            <a:extLst>
              <a:ext uri="{FF2B5EF4-FFF2-40B4-BE49-F238E27FC236}">
                <a16:creationId xmlns:a16="http://schemas.microsoft.com/office/drawing/2014/main" id="{DA89F210-F2FB-F5C0-0EB9-08A1F5C7424D}"/>
              </a:ext>
            </a:extLst>
          </p:cNvPr>
          <p:cNvSpPr/>
          <p:nvPr/>
        </p:nvSpPr>
        <p:spPr>
          <a:xfrm>
            <a:off x="6301422" y="4603145"/>
            <a:ext cx="4748869" cy="11732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Magnolia </a:t>
            </a:r>
          </a:p>
        </p:txBody>
      </p:sp>
      <p:pic>
        <p:nvPicPr>
          <p:cNvPr id="3" name="Picture 2">
            <a:extLst>
              <a:ext uri="{FF2B5EF4-FFF2-40B4-BE49-F238E27FC236}">
                <a16:creationId xmlns:a16="http://schemas.microsoft.com/office/drawing/2014/main" id="{85A2F535-6E12-F898-C3B8-15C19EB759CF}"/>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04838615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F48FA-9A54-81E9-1F8F-3EE497E2E17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03BAE9B4-00F6-2343-468D-75C4911C6C9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1061406"/>
            <a:ext cx="11811985" cy="6481819"/>
          </a:xfrm>
          <a:prstGeom prst="rect">
            <a:avLst/>
          </a:prstGeom>
        </p:spPr>
      </p:pic>
      <p:sp>
        <p:nvSpPr>
          <p:cNvPr id="4" name="Rectangle: Rounded Corners 3">
            <a:extLst>
              <a:ext uri="{FF2B5EF4-FFF2-40B4-BE49-F238E27FC236}">
                <a16:creationId xmlns:a16="http://schemas.microsoft.com/office/drawing/2014/main" id="{96C851A6-F204-E564-8D4B-C91022A2FB36}"/>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85AE05E-2476-1701-9678-265BB546DFB0}"/>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64E87BA-DB79-9E02-CC3D-907BD10DC65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407D968-54C0-60A0-4FA3-996014BE6184}"/>
              </a:ext>
            </a:extLst>
          </p:cNvPr>
          <p:cNvSpPr/>
          <p:nvPr/>
        </p:nvSpPr>
        <p:spPr>
          <a:xfrm>
            <a:off x="867904" y="1006371"/>
            <a:ext cx="10854139" cy="139795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Q25 Which one of these is the main reason why GATT lost relevance by 1980? [May-25]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8D3D3F4-7844-817F-93DE-B00620973B3D}"/>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6E3508B9-86BE-3335-B7DD-FE966BB8883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72FD770-E20F-8AF2-173A-8181F6683CF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CF2ADFA5-67A5-39FE-F313-8793C7B6C3D5}"/>
              </a:ext>
            </a:extLst>
          </p:cNvPr>
          <p:cNvSpPr/>
          <p:nvPr/>
        </p:nvSpPr>
        <p:spPr>
          <a:xfrm>
            <a:off x="906883" y="2469288"/>
            <a:ext cx="9538975" cy="10728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International investment did not expand sustainably</a:t>
            </a:r>
          </a:p>
        </p:txBody>
      </p:sp>
      <p:sp>
        <p:nvSpPr>
          <p:cNvPr id="6" name="Rectangle 5">
            <a:extLst>
              <a:ext uri="{FF2B5EF4-FFF2-40B4-BE49-F238E27FC236}">
                <a16:creationId xmlns:a16="http://schemas.microsoft.com/office/drawing/2014/main" id="{B0260168-7F03-97D5-785D-3BE9A7B33D06}"/>
              </a:ext>
            </a:extLst>
          </p:cNvPr>
          <p:cNvSpPr/>
          <p:nvPr/>
        </p:nvSpPr>
        <p:spPr>
          <a:xfrm>
            <a:off x="867904" y="4527721"/>
            <a:ext cx="8624574" cy="107657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GATT was a treaty </a:t>
            </a:r>
          </a:p>
        </p:txBody>
      </p:sp>
      <p:sp>
        <p:nvSpPr>
          <p:cNvPr id="11" name="Rectangle 10">
            <a:extLst>
              <a:ext uri="{FF2B5EF4-FFF2-40B4-BE49-F238E27FC236}">
                <a16:creationId xmlns:a16="http://schemas.microsoft.com/office/drawing/2014/main" id="{646ED19A-6CEB-1B13-94C2-F7E4954F8E96}"/>
              </a:ext>
            </a:extLst>
          </p:cNvPr>
          <p:cNvSpPr/>
          <p:nvPr/>
        </p:nvSpPr>
        <p:spPr>
          <a:xfrm>
            <a:off x="867905" y="3607058"/>
            <a:ext cx="9004516" cy="8466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Efforts at liberalizing agricultural trade were successful .</a:t>
            </a:r>
          </a:p>
        </p:txBody>
      </p:sp>
      <p:sp>
        <p:nvSpPr>
          <p:cNvPr id="16" name="Rectangle 15">
            <a:extLst>
              <a:ext uri="{FF2B5EF4-FFF2-40B4-BE49-F238E27FC236}">
                <a16:creationId xmlns:a16="http://schemas.microsoft.com/office/drawing/2014/main" id="{4F548E8A-8613-F876-3B3F-91120EC3AF8B}"/>
              </a:ext>
            </a:extLst>
          </p:cNvPr>
          <p:cNvSpPr/>
          <p:nvPr/>
        </p:nvSpPr>
        <p:spPr>
          <a:xfrm>
            <a:off x="867905" y="5593032"/>
            <a:ext cx="8624574" cy="10998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b="1" dirty="0">
                <a:solidFill>
                  <a:srgbClr val="FF0000"/>
                </a:solidFill>
                <a:latin typeface="Arial Rounded MT Bold" panose="020F0704030504030204" pitchFamily="34" charset="0"/>
              </a:rPr>
              <a:t>(d)</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There were inadequacies in institutional structure and dispute settlement system </a:t>
            </a:r>
            <a:r>
              <a:rPr lang="en-US" b="1" dirty="0"/>
              <a:t>. </a:t>
            </a:r>
            <a:endParaRPr lang="en-US" dirty="0"/>
          </a:p>
        </p:txBody>
      </p:sp>
      <p:pic>
        <p:nvPicPr>
          <p:cNvPr id="3" name="Picture 2">
            <a:extLst>
              <a:ext uri="{FF2B5EF4-FFF2-40B4-BE49-F238E27FC236}">
                <a16:creationId xmlns:a16="http://schemas.microsoft.com/office/drawing/2014/main" id="{55D2C4DC-4C56-5E40-A69D-D4B5212DDE7C}"/>
              </a:ext>
            </a:extLst>
          </p:cNvPr>
          <p:cNvPicPr>
            <a:picLocks noChangeAspect="1"/>
          </p:cNvPicPr>
          <p:nvPr/>
        </p:nvPicPr>
        <p:blipFill>
          <a:blip r:embed="rId3"/>
          <a:srcRect l="5635" t="12069" r="3584" b="7177"/>
          <a:stretch>
            <a:fillRect/>
          </a:stretch>
        </p:blipFill>
        <p:spPr>
          <a:xfrm>
            <a:off x="9297946" y="279080"/>
            <a:ext cx="2064281" cy="630209"/>
          </a:xfrm>
          <a:prstGeom prst="rect">
            <a:avLst/>
          </a:prstGeom>
        </p:spPr>
      </p:pic>
    </p:spTree>
    <p:extLst>
      <p:ext uri="{BB962C8B-B14F-4D97-AF65-F5344CB8AC3E}">
        <p14:creationId xmlns:p14="http://schemas.microsoft.com/office/powerpoint/2010/main" val="256760918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DCC54-0EC5-007C-E369-C6715F0E057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01EEEC1-B355-275A-4DC7-F4194E75B10E}"/>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45036" y="-1259790"/>
            <a:ext cx="11811985" cy="6481819"/>
          </a:xfrm>
          <a:prstGeom prst="rect">
            <a:avLst/>
          </a:prstGeom>
        </p:spPr>
      </p:pic>
      <p:sp>
        <p:nvSpPr>
          <p:cNvPr id="4" name="Rectangle: Rounded Corners 3">
            <a:extLst>
              <a:ext uri="{FF2B5EF4-FFF2-40B4-BE49-F238E27FC236}">
                <a16:creationId xmlns:a16="http://schemas.microsoft.com/office/drawing/2014/main" id="{E7EB57A4-6AEB-1CD0-D1E1-E00F97631D7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CDDB5CF-8FEA-41CD-4AA9-554900E10024}"/>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D97EDD9-1BE2-DEE8-A834-6B1DBC5C865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77A0A733-E1DA-6308-145B-24A7BD300CAD}"/>
              </a:ext>
            </a:extLst>
          </p:cNvPr>
          <p:cNvSpPr/>
          <p:nvPr/>
        </p:nvSpPr>
        <p:spPr>
          <a:xfrm>
            <a:off x="867904" y="1246587"/>
            <a:ext cx="10854139" cy="1500111"/>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Q26 The trade policy reforms include _________.</a:t>
            </a:r>
          </a:p>
          <a:p>
            <a:pPr algn="r"/>
            <a:r>
              <a:rPr lang="en-US" sz="2800" dirty="0">
                <a:solidFill>
                  <a:srgbClr val="0070C0"/>
                </a:solidFill>
                <a:latin typeface="Arial Rounded MT Bold" panose="020F0704030504030204" pitchFamily="34" charset="0"/>
              </a:rPr>
              <a:t> [May-25]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ABE53523-9AE7-E359-2056-FD80CAAEC4E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DA62B2A9-49FC-6CFA-92B4-26C83D6C678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28CAA294-83AF-67CC-3A2D-929C0FBBD529}"/>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D3D2754-09D3-D9D8-471B-3BE8543ED031}"/>
              </a:ext>
            </a:extLst>
          </p:cNvPr>
          <p:cNvSpPr/>
          <p:nvPr/>
        </p:nvSpPr>
        <p:spPr>
          <a:xfrm>
            <a:off x="1122039" y="2982456"/>
            <a:ext cx="7006771" cy="7892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Removal of licensing procedure for imports </a:t>
            </a:r>
          </a:p>
        </p:txBody>
      </p:sp>
      <p:sp>
        <p:nvSpPr>
          <p:cNvPr id="14" name="Rectangle 13">
            <a:extLst>
              <a:ext uri="{FF2B5EF4-FFF2-40B4-BE49-F238E27FC236}">
                <a16:creationId xmlns:a16="http://schemas.microsoft.com/office/drawing/2014/main" id="{1DBF1399-0D6D-370C-D0DA-3C8CE6D3D7C1}"/>
              </a:ext>
            </a:extLst>
          </p:cNvPr>
          <p:cNvSpPr/>
          <p:nvPr/>
        </p:nvSpPr>
        <p:spPr>
          <a:xfrm>
            <a:off x="1122040" y="3836712"/>
            <a:ext cx="7200550" cy="9959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800" dirty="0">
                <a:solidFill>
                  <a:srgbClr val="0070C0"/>
                </a:solidFill>
                <a:latin typeface="Arial Rounded MT Bold" panose="020F0704030504030204" pitchFamily="34" charset="0"/>
              </a:rPr>
              <a:t>(b) Inclusion of licensing restrictions for imports</a:t>
            </a:r>
          </a:p>
        </p:txBody>
      </p:sp>
      <p:sp>
        <p:nvSpPr>
          <p:cNvPr id="19" name="Rectangle 18">
            <a:extLst>
              <a:ext uri="{FF2B5EF4-FFF2-40B4-BE49-F238E27FC236}">
                <a16:creationId xmlns:a16="http://schemas.microsoft.com/office/drawing/2014/main" id="{BA8F1B58-657F-ECB7-6E6D-34FA4381F23C}"/>
              </a:ext>
            </a:extLst>
          </p:cNvPr>
          <p:cNvSpPr/>
          <p:nvPr/>
        </p:nvSpPr>
        <p:spPr>
          <a:xfrm>
            <a:off x="1142492" y="4897601"/>
            <a:ext cx="6467176" cy="62960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Complication for tariffs</a:t>
            </a:r>
          </a:p>
        </p:txBody>
      </p:sp>
      <p:sp>
        <p:nvSpPr>
          <p:cNvPr id="22" name="Rectangle 21">
            <a:extLst>
              <a:ext uri="{FF2B5EF4-FFF2-40B4-BE49-F238E27FC236}">
                <a16:creationId xmlns:a16="http://schemas.microsoft.com/office/drawing/2014/main" id="{9BF5BCE0-1822-E178-23E4-C6DD9068F20A}"/>
              </a:ext>
            </a:extLst>
          </p:cNvPr>
          <p:cNvSpPr/>
          <p:nvPr/>
        </p:nvSpPr>
        <p:spPr>
          <a:xfrm>
            <a:off x="1142492" y="5676371"/>
            <a:ext cx="7784532" cy="8054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Inclusion of Quantative   restrictions on imports and exports </a:t>
            </a:r>
          </a:p>
        </p:txBody>
      </p:sp>
      <p:pic>
        <p:nvPicPr>
          <p:cNvPr id="3" name="Picture 2">
            <a:extLst>
              <a:ext uri="{FF2B5EF4-FFF2-40B4-BE49-F238E27FC236}">
                <a16:creationId xmlns:a16="http://schemas.microsoft.com/office/drawing/2014/main" id="{72D7A139-3A3C-72D7-6A67-D3218ECCF17A}"/>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89693866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8EE6D-2000-81A7-C2F7-53621740D39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214E90B-69DD-07FC-C887-8A4194967D04}"/>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879E4358-75C9-CCCC-6439-1E07B0D796A7}"/>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DE1749D-EBD5-39F7-5B09-F336972F4BFA}"/>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A41231C-C7F6-C739-01A2-437DB0FB486B}"/>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B33CA7C-5297-B60A-999C-EAA722417A0F}"/>
              </a:ext>
            </a:extLst>
          </p:cNvPr>
          <p:cNvSpPr/>
          <p:nvPr/>
        </p:nvSpPr>
        <p:spPr>
          <a:xfrm>
            <a:off x="867904" y="1246587"/>
            <a:ext cx="10854139" cy="218241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Q27 Which initiative by NITI Aayog aims to promote electric vehicles ?</a:t>
            </a:r>
          </a:p>
          <a:p>
            <a:pPr algn="r"/>
            <a:r>
              <a:rPr lang="en-US" sz="2800" dirty="0">
                <a:solidFill>
                  <a:srgbClr val="0070C0"/>
                </a:solidFill>
                <a:latin typeface="Arial Rounded MT Bold" panose="020F0704030504030204" pitchFamily="34" charset="0"/>
              </a:rPr>
              <a:t> [May-25]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D04E05F0-0766-38F1-A635-7D67D218128B}"/>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7F8A24B3-2E42-EC93-56A4-1F8D2BC5CCD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9965179-FDF5-D12E-8FA1-70EBD758E7EF}"/>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7FA52E2F-13E0-E5AF-F1C5-76EAF1126A06}"/>
              </a:ext>
            </a:extLst>
          </p:cNvPr>
          <p:cNvSpPr/>
          <p:nvPr/>
        </p:nvSpPr>
        <p:spPr>
          <a:xfrm>
            <a:off x="1004805" y="3766372"/>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t>
            </a:r>
            <a:r>
              <a:rPr lang="en-IN" sz="2800" b="1"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Shoonya Campaign </a:t>
            </a:r>
          </a:p>
        </p:txBody>
      </p:sp>
      <p:sp>
        <p:nvSpPr>
          <p:cNvPr id="14" name="Rectangle 13">
            <a:extLst>
              <a:ext uri="{FF2B5EF4-FFF2-40B4-BE49-F238E27FC236}">
                <a16:creationId xmlns:a16="http://schemas.microsoft.com/office/drawing/2014/main" id="{59B6178D-A1BB-B9EF-0648-5F0C02897ADE}"/>
              </a:ext>
            </a:extLst>
          </p:cNvPr>
          <p:cNvSpPr/>
          <p:nvPr/>
        </p:nvSpPr>
        <p:spPr>
          <a:xfrm>
            <a:off x="6271595" y="3868724"/>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E- Amrit </a:t>
            </a:r>
          </a:p>
        </p:txBody>
      </p:sp>
      <p:sp>
        <p:nvSpPr>
          <p:cNvPr id="19" name="Rectangle 18">
            <a:extLst>
              <a:ext uri="{FF2B5EF4-FFF2-40B4-BE49-F238E27FC236}">
                <a16:creationId xmlns:a16="http://schemas.microsoft.com/office/drawing/2014/main" id="{07C6AA8E-AF46-0C38-7D14-7C75FFCFD015}"/>
              </a:ext>
            </a:extLst>
          </p:cNvPr>
          <p:cNvSpPr/>
          <p:nvPr/>
        </p:nvSpPr>
        <p:spPr>
          <a:xfrm>
            <a:off x="1004806" y="4957477"/>
            <a:ext cx="4994238"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Methanol Economy Program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943A6C4F-EEB6-B3A1-AF94-E43F145D5533}"/>
              </a:ext>
            </a:extLst>
          </p:cNvPr>
          <p:cNvSpPr/>
          <p:nvPr/>
        </p:nvSpPr>
        <p:spPr>
          <a:xfrm>
            <a:off x="6271595" y="4705349"/>
            <a:ext cx="4750246" cy="119110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Indian Policy Insights (IPI)</a:t>
            </a:r>
          </a:p>
        </p:txBody>
      </p:sp>
      <p:pic>
        <p:nvPicPr>
          <p:cNvPr id="3" name="Picture 2">
            <a:extLst>
              <a:ext uri="{FF2B5EF4-FFF2-40B4-BE49-F238E27FC236}">
                <a16:creationId xmlns:a16="http://schemas.microsoft.com/office/drawing/2014/main" id="{F277F755-1A9E-A8EA-DC5D-E5CF9ECBC859}"/>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34548317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D92FD-2384-BA21-815B-A99E9E9F566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91030AD-05C6-9F38-6ACD-F60ECAA7E0A5}"/>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9DA5BB80-50DF-88C0-D048-447378040C26}"/>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8FEDCBA-F557-FF65-89E7-5BE722FEF84A}"/>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55C8B30-BBE2-F02C-4528-0445A1E32D4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FFD1AAE-E029-3DB8-6A5E-84E95C34419E}"/>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Q28 Which of the following are fiscal reforms </a:t>
            </a:r>
            <a:r>
              <a:rPr lang="en-US" sz="2800" dirty="0">
                <a:solidFill>
                  <a:srgbClr val="7030A0"/>
                </a:solidFill>
              </a:rPr>
              <a:t>?</a:t>
            </a:r>
          </a:p>
          <a:p>
            <a:pPr marL="571500" indent="-571500">
              <a:buAutoNum type="romanUcParenBoth"/>
            </a:pPr>
            <a:r>
              <a:rPr lang="en-US" sz="2800" dirty="0">
                <a:solidFill>
                  <a:srgbClr val="7030A0"/>
                </a:solidFill>
                <a:latin typeface="Arial Rounded MT Bold" panose="020F0704030504030204" pitchFamily="34" charset="0"/>
              </a:rPr>
              <a:t>Ensuring better tax compliance</a:t>
            </a:r>
          </a:p>
          <a:p>
            <a:pPr marL="571500" indent="-571500">
              <a:buAutoNum type="romanUcParenBoth"/>
            </a:pPr>
            <a:r>
              <a:rPr lang="en-US" sz="2800" dirty="0">
                <a:solidFill>
                  <a:srgbClr val="7030A0"/>
                </a:solidFill>
                <a:latin typeface="Arial Rounded MT Bold" panose="020F0704030504030204" pitchFamily="34" charset="0"/>
              </a:rPr>
              <a:t>Reinvestment of funds in more profitable options </a:t>
            </a:r>
          </a:p>
          <a:p>
            <a:pPr marL="571500" indent="-571500">
              <a:buAutoNum type="romanUcParenBoth"/>
            </a:pPr>
            <a:r>
              <a:rPr lang="en-US" sz="2800" dirty="0">
                <a:solidFill>
                  <a:srgbClr val="7030A0"/>
                </a:solidFill>
                <a:latin typeface="Arial Rounded MT Bold" panose="020F0704030504030204" pitchFamily="34" charset="0"/>
              </a:rPr>
              <a:t> Encouraging private sector participation</a:t>
            </a:r>
          </a:p>
          <a:p>
            <a:pPr marL="571500" indent="-571500">
              <a:buAutoNum type="romanUcParenBoth"/>
            </a:pPr>
            <a:r>
              <a:rPr lang="en-US" sz="2800" dirty="0">
                <a:solidFill>
                  <a:srgbClr val="7030A0"/>
                </a:solidFill>
                <a:latin typeface="Arial Rounded MT Bold" panose="020F0704030504030204" pitchFamily="34" charset="0"/>
              </a:rPr>
              <a:t> Thrust on curbing government expenditure </a:t>
            </a:r>
          </a:p>
          <a:p>
            <a:pPr algn="r"/>
            <a:r>
              <a:rPr lang="en-US" sz="2800" dirty="0">
                <a:solidFill>
                  <a:srgbClr val="7030A0"/>
                </a:solidFill>
                <a:latin typeface="Arial Rounded MT Bold" panose="020F0704030504030204" pitchFamily="34" charset="0"/>
              </a:rPr>
              <a:t>[May-25]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DA3A477-35BA-08A7-48B9-045DD9AA9E22}"/>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D5CCC0B-1658-8C55-3F2A-FE97FA6629C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8A794F4D-A64F-2236-707E-251F0B30656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419526C3-C003-3C39-C903-DF31A11EDAA0}"/>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Only </a:t>
            </a:r>
            <a:r>
              <a:rPr lang="en-US" sz="2800" dirty="0" err="1">
                <a:solidFill>
                  <a:srgbClr val="7030A0"/>
                </a:solidFill>
                <a:latin typeface="Arial Rounded MT Bold" panose="020F0704030504030204" pitchFamily="34" charset="0"/>
              </a:rPr>
              <a:t>i</a:t>
            </a:r>
            <a:r>
              <a:rPr lang="en-US" sz="2800" dirty="0">
                <a:solidFill>
                  <a:srgbClr val="7030A0"/>
                </a:solidFill>
                <a:latin typeface="Arial Rounded MT Bold" panose="020F0704030504030204" pitchFamily="34" charset="0"/>
              </a:rPr>
              <a:t> ii , iii</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26BD8D9E-91CA-A3A9-4389-B3C2674CED4B}"/>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only </a:t>
            </a:r>
            <a:r>
              <a:rPr lang="en-US" sz="2800" dirty="0" err="1">
                <a:solidFill>
                  <a:srgbClr val="7030A0"/>
                </a:solidFill>
                <a:latin typeface="Arial Rounded MT Bold" panose="020F0704030504030204" pitchFamily="34" charset="0"/>
              </a:rPr>
              <a:t>i</a:t>
            </a:r>
            <a:r>
              <a:rPr lang="en-US" sz="2800" dirty="0">
                <a:solidFill>
                  <a:srgbClr val="7030A0"/>
                </a:solidFill>
                <a:latin typeface="Arial Rounded MT Bold" panose="020F0704030504030204" pitchFamily="34" charset="0"/>
              </a:rPr>
              <a:t> and iii</a:t>
            </a:r>
          </a:p>
        </p:txBody>
      </p:sp>
      <p:sp>
        <p:nvSpPr>
          <p:cNvPr id="19" name="Rectangle 18">
            <a:extLst>
              <a:ext uri="{FF2B5EF4-FFF2-40B4-BE49-F238E27FC236}">
                <a16:creationId xmlns:a16="http://schemas.microsoft.com/office/drawing/2014/main" id="{68FFB84D-6A7E-BCB7-A2CA-6E18A67B2315}"/>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only </a:t>
            </a:r>
            <a:r>
              <a:rPr lang="en-US" sz="2800" dirty="0" err="1">
                <a:solidFill>
                  <a:srgbClr val="7030A0"/>
                </a:solidFill>
                <a:latin typeface="Arial Rounded MT Bold" panose="020F0704030504030204" pitchFamily="34" charset="0"/>
              </a:rPr>
              <a:t>i</a:t>
            </a:r>
            <a:r>
              <a:rPr lang="en-US" sz="2800" dirty="0">
                <a:solidFill>
                  <a:srgbClr val="7030A0"/>
                </a:solidFill>
                <a:latin typeface="Arial Rounded MT Bold" panose="020F0704030504030204" pitchFamily="34" charset="0"/>
              </a:rPr>
              <a:t> ,iii, iv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D882E2A6-4298-BD35-FBDA-9C54ECE7BB42}"/>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only </a:t>
            </a:r>
            <a:r>
              <a:rPr lang="en-US" sz="2800" dirty="0" err="1">
                <a:solidFill>
                  <a:srgbClr val="7030A0"/>
                </a:solidFill>
                <a:latin typeface="Arial Rounded MT Bold" panose="020F0704030504030204" pitchFamily="34" charset="0"/>
              </a:rPr>
              <a:t>i</a:t>
            </a:r>
            <a:r>
              <a:rPr lang="en-US" sz="2800" dirty="0">
                <a:solidFill>
                  <a:srgbClr val="7030A0"/>
                </a:solidFill>
                <a:latin typeface="Arial Rounded MT Bold" panose="020F0704030504030204" pitchFamily="34" charset="0"/>
              </a:rPr>
              <a:t>, ii , iv </a:t>
            </a:r>
            <a:r>
              <a:rPr lang="en-US" dirty="0"/>
              <a:t>	</a:t>
            </a:r>
            <a:endParaRPr lang="en-US" sz="2800" dirty="0">
              <a:solidFill>
                <a:srgbClr val="0070C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58A330EB-8089-3699-E8D0-AEFF3BC964E8}"/>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59808028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D6B47-DE79-3EDD-769B-C2B598324AD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8D4E4ED-3B14-22F7-EE78-0F84F7F61D03}"/>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3310" y="-1715510"/>
            <a:ext cx="11811985" cy="6481819"/>
          </a:xfrm>
          <a:prstGeom prst="rect">
            <a:avLst/>
          </a:prstGeom>
        </p:spPr>
      </p:pic>
      <p:sp>
        <p:nvSpPr>
          <p:cNvPr id="4" name="Rectangle: Rounded Corners 3">
            <a:extLst>
              <a:ext uri="{FF2B5EF4-FFF2-40B4-BE49-F238E27FC236}">
                <a16:creationId xmlns:a16="http://schemas.microsoft.com/office/drawing/2014/main" id="{25431D23-356F-E8E2-011A-0AFC0F37A09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0D1B55A-2BB1-9079-E632-F2DAA7644BDC}"/>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3DA397B-D420-A218-D006-5972DC4D424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6744A60-EC85-E123-9FDD-EC8AC3E63360}"/>
              </a:ext>
            </a:extLst>
          </p:cNvPr>
          <p:cNvSpPr/>
          <p:nvPr/>
        </p:nvSpPr>
        <p:spPr>
          <a:xfrm>
            <a:off x="867904" y="1601666"/>
            <a:ext cx="10854139" cy="141895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Q29 Which of the following best describes the pre – British Indian economy ? [May-25]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BE440089-5636-2498-61BD-84CB6AC7962A}"/>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F647849F-B9DC-EA40-D1E1-8B647F57F55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56A5CE97-B6A4-91F6-0B44-31ADC34C069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236B906F-FCB7-5E62-1BC5-E4F644A5558A}"/>
              </a:ext>
            </a:extLst>
          </p:cNvPr>
          <p:cNvSpPr/>
          <p:nvPr/>
        </p:nvSpPr>
        <p:spPr>
          <a:xfrm>
            <a:off x="1029639" y="3193134"/>
            <a:ext cx="8408829" cy="8195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Self – sufficient villages and cities which were centers of commerce </a:t>
            </a:r>
          </a:p>
        </p:txBody>
      </p:sp>
      <p:sp>
        <p:nvSpPr>
          <p:cNvPr id="14" name="Rectangle 13">
            <a:extLst>
              <a:ext uri="{FF2B5EF4-FFF2-40B4-BE49-F238E27FC236}">
                <a16:creationId xmlns:a16="http://schemas.microsoft.com/office/drawing/2014/main" id="{EBEE4845-0018-1985-BD35-550980A76018}"/>
              </a:ext>
            </a:extLst>
          </p:cNvPr>
          <p:cNvSpPr/>
          <p:nvPr/>
        </p:nvSpPr>
        <p:spPr>
          <a:xfrm>
            <a:off x="1029639" y="4196545"/>
            <a:ext cx="8067866"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400" dirty="0">
                <a:solidFill>
                  <a:srgbClr val="0070C0"/>
                </a:solidFill>
                <a:latin typeface="Arial Rounded MT Bold" panose="020F0704030504030204" pitchFamily="34" charset="0"/>
              </a:rPr>
              <a:t>(</a:t>
            </a:r>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Dependent on imports for goods</a:t>
            </a:r>
          </a:p>
        </p:txBody>
      </p:sp>
      <p:sp>
        <p:nvSpPr>
          <p:cNvPr id="19" name="Rectangle 18">
            <a:extLst>
              <a:ext uri="{FF2B5EF4-FFF2-40B4-BE49-F238E27FC236}">
                <a16:creationId xmlns:a16="http://schemas.microsoft.com/office/drawing/2014/main" id="{DA4164EE-2908-7115-521C-330503DE5324}"/>
              </a:ext>
            </a:extLst>
          </p:cNvPr>
          <p:cNvSpPr/>
          <p:nvPr/>
        </p:nvSpPr>
        <p:spPr>
          <a:xfrm>
            <a:off x="1092160" y="4972888"/>
            <a:ext cx="8067866"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Focus on industrial production </a:t>
            </a:r>
          </a:p>
        </p:txBody>
      </p:sp>
      <p:sp>
        <p:nvSpPr>
          <p:cNvPr id="22" name="Rectangle 21">
            <a:extLst>
              <a:ext uri="{FF2B5EF4-FFF2-40B4-BE49-F238E27FC236}">
                <a16:creationId xmlns:a16="http://schemas.microsoft.com/office/drawing/2014/main" id="{91B5D923-4EBC-6FCA-6AD0-D6E5A4681A2A}"/>
              </a:ext>
            </a:extLst>
          </p:cNvPr>
          <p:cNvSpPr/>
          <p:nvPr/>
        </p:nvSpPr>
        <p:spPr>
          <a:xfrm>
            <a:off x="1092160" y="5759344"/>
            <a:ext cx="8005345" cy="7623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Dominated by foreign trade .</a:t>
            </a:r>
          </a:p>
        </p:txBody>
      </p:sp>
      <p:pic>
        <p:nvPicPr>
          <p:cNvPr id="3" name="Picture 2">
            <a:extLst>
              <a:ext uri="{FF2B5EF4-FFF2-40B4-BE49-F238E27FC236}">
                <a16:creationId xmlns:a16="http://schemas.microsoft.com/office/drawing/2014/main" id="{9C474987-6283-D1A1-BA25-20083F9DE1C4}"/>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59873516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971715" y="-1559952"/>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408791" y="1446882"/>
            <a:ext cx="11341930" cy="2333235"/>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endParaRPr lang="en-US" sz="2800" dirty="0">
              <a:solidFill>
                <a:srgbClr val="00B050"/>
              </a:solidFill>
              <a:latin typeface="Arial Rounded MT Bold" panose="020F0704030504030204" pitchFamily="34" charset="0"/>
            </a:endParaRPr>
          </a:p>
          <a:p>
            <a:endParaRPr lang="en-US" sz="2800" dirty="0">
              <a:solidFill>
                <a:srgbClr val="00B050"/>
              </a:solidFill>
              <a:latin typeface="Arial Rounded MT Bold" panose="020F0704030504030204" pitchFamily="34" charset="0"/>
            </a:endParaRPr>
          </a:p>
          <a:p>
            <a:r>
              <a:rPr lang="en-US" sz="2800" dirty="0">
                <a:solidFill>
                  <a:srgbClr val="00B050"/>
                </a:solidFill>
                <a:latin typeface="Arial Rounded MT Bold" panose="020F0704030504030204" pitchFamily="34" charset="0"/>
              </a:rPr>
              <a:t>Q3 On which date was the ‘New Industrial Policy’ announced by Government of India </a:t>
            </a:r>
          </a:p>
          <a:p>
            <a:endParaRPr lang="en-US" sz="2800" dirty="0">
              <a:solidFill>
                <a:srgbClr val="00B050"/>
              </a:solidFill>
              <a:latin typeface="Arial Rounded MT Bold" panose="020F0704030504030204" pitchFamily="34" charset="0"/>
            </a:endParaRPr>
          </a:p>
          <a:p>
            <a:pPr algn="r"/>
            <a:r>
              <a:rPr lang="en-US" sz="2800" dirty="0">
                <a:solidFill>
                  <a:srgbClr val="00B050"/>
                </a:solidFill>
                <a:latin typeface="Arial Rounded MT Bold" panose="020F0704030504030204" pitchFamily="34" charset="0"/>
              </a:rPr>
              <a:t>[Sept-24]</a:t>
            </a:r>
          </a:p>
          <a:p>
            <a:r>
              <a:rPr lang="en-US" sz="2800" dirty="0">
                <a:solidFill>
                  <a:srgbClr val="00B050"/>
                </a:solidFill>
              </a:rPr>
              <a:t>       </a:t>
            </a:r>
          </a:p>
        </p:txBody>
      </p:sp>
      <p:sp>
        <p:nvSpPr>
          <p:cNvPr id="15" name="TextBox 14">
            <a:extLst>
              <a:ext uri="{FF2B5EF4-FFF2-40B4-BE49-F238E27FC236}">
                <a16:creationId xmlns:a16="http://schemas.microsoft.com/office/drawing/2014/main" id="{2CDDB6C8-E094-4607-A305-CF57C40CA5D7}"/>
              </a:ext>
            </a:extLst>
          </p:cNvPr>
          <p:cNvSpPr txBox="1"/>
          <p:nvPr/>
        </p:nvSpPr>
        <p:spPr>
          <a:xfrm>
            <a:off x="663179" y="356147"/>
            <a:ext cx="281404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p:txBody>
      </p:sp>
      <p:sp>
        <p:nvSpPr>
          <p:cNvPr id="25" name="Rectangle 14">
            <a:extLst>
              <a:ext uri="{FF2B5EF4-FFF2-40B4-BE49-F238E27FC236}">
                <a16:creationId xmlns:a16="http://schemas.microsoft.com/office/drawing/2014/main" id="{7D482409-2544-DD2E-8CBF-D65779E2EB6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a:extLst>
              <a:ext uri="{FF2B5EF4-FFF2-40B4-BE49-F238E27FC236}">
                <a16:creationId xmlns:a16="http://schemas.microsoft.com/office/drawing/2014/main" id="{38E4B4D1-BAB1-0344-236B-E380E0777FDD}"/>
              </a:ext>
            </a:extLst>
          </p:cNvPr>
          <p:cNvGraphicFramePr>
            <a:graphicFrameLocks noChangeAspect="1"/>
          </p:cNvGraphicFramePr>
          <p:nvPr/>
        </p:nvGraphicFramePr>
        <p:xfrm>
          <a:off x="0" y="457200"/>
          <a:ext cx="152400" cy="123825"/>
        </p:xfrm>
        <a:graphic>
          <a:graphicData uri="http://schemas.openxmlformats.org/presentationml/2006/ole">
            <mc:AlternateContent xmlns:mc="http://schemas.openxmlformats.org/markup-compatibility/2006">
              <mc:Choice xmlns:v="urn:schemas-microsoft-com:vml" Requires="v">
                <p:oleObj name="Equation" r:id="rId3" imgW="152202" imgH="126835" progId="Equation.DSMT4">
                  <p:embed/>
                </p:oleObj>
              </mc:Choice>
              <mc:Fallback>
                <p:oleObj name="Equation" r:id="rId3" imgW="152202" imgH="126835" progId="Equation.DSMT4">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152400" cy="123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a:extLst>
              <a:ext uri="{FF2B5EF4-FFF2-40B4-BE49-F238E27FC236}">
                <a16:creationId xmlns:a16="http://schemas.microsoft.com/office/drawing/2014/main" id="{4B7F230F-F5DD-3EE3-703C-0CED9D53D6E2}"/>
              </a:ext>
            </a:extLst>
          </p:cNvPr>
          <p:cNvSpPr/>
          <p:nvPr/>
        </p:nvSpPr>
        <p:spPr>
          <a:xfrm>
            <a:off x="1002873" y="4053913"/>
            <a:ext cx="4003080" cy="8775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15</a:t>
            </a:r>
            <a:r>
              <a:rPr lang="en-US" sz="2800" baseline="30000" dirty="0">
                <a:solidFill>
                  <a:srgbClr val="00B050"/>
                </a:solidFill>
                <a:latin typeface="Arial Rounded MT Bold" panose="020F0704030504030204" pitchFamily="34" charset="0"/>
              </a:rPr>
              <a:t>th</a:t>
            </a:r>
            <a:r>
              <a:rPr lang="en-US" sz="2800" dirty="0">
                <a:solidFill>
                  <a:srgbClr val="00B050"/>
                </a:solidFill>
                <a:latin typeface="Arial Rounded MT Bold" panose="020F0704030504030204" pitchFamily="34" charset="0"/>
              </a:rPr>
              <a:t> August , 1947</a:t>
            </a:r>
          </a:p>
        </p:txBody>
      </p:sp>
      <p:sp>
        <p:nvSpPr>
          <p:cNvPr id="6" name="Rectangle 5">
            <a:extLst>
              <a:ext uri="{FF2B5EF4-FFF2-40B4-BE49-F238E27FC236}">
                <a16:creationId xmlns:a16="http://schemas.microsoft.com/office/drawing/2014/main" id="{2603C453-67E1-915F-65B7-24302B05AD52}"/>
              </a:ext>
            </a:extLst>
          </p:cNvPr>
          <p:cNvSpPr/>
          <p:nvPr/>
        </p:nvSpPr>
        <p:spPr>
          <a:xfrm>
            <a:off x="5559131" y="5299748"/>
            <a:ext cx="4282292" cy="8391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5</a:t>
            </a:r>
            <a:r>
              <a:rPr lang="en-US" sz="2800" baseline="30000" dirty="0">
                <a:solidFill>
                  <a:srgbClr val="00B050"/>
                </a:solidFill>
                <a:latin typeface="Arial Rounded MT Bold" panose="020F0704030504030204" pitchFamily="34" charset="0"/>
              </a:rPr>
              <a:t>th</a:t>
            </a:r>
            <a:r>
              <a:rPr lang="en-US" sz="2800" dirty="0">
                <a:solidFill>
                  <a:srgbClr val="00B050"/>
                </a:solidFill>
                <a:latin typeface="Arial Rounded MT Bold" panose="020F0704030504030204" pitchFamily="34" charset="0"/>
              </a:rPr>
              <a:t> September 1992</a:t>
            </a:r>
          </a:p>
        </p:txBody>
      </p:sp>
      <p:sp>
        <p:nvSpPr>
          <p:cNvPr id="16" name="Rectangle 15">
            <a:extLst>
              <a:ext uri="{FF2B5EF4-FFF2-40B4-BE49-F238E27FC236}">
                <a16:creationId xmlns:a16="http://schemas.microsoft.com/office/drawing/2014/main" id="{0D232A57-3905-B063-AB89-ABBF3FD3E4BF}"/>
              </a:ext>
            </a:extLst>
          </p:cNvPr>
          <p:cNvSpPr/>
          <p:nvPr/>
        </p:nvSpPr>
        <p:spPr>
          <a:xfrm>
            <a:off x="1002873" y="5131455"/>
            <a:ext cx="4034238" cy="9845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26</a:t>
            </a:r>
            <a:r>
              <a:rPr lang="en-US" sz="2800" baseline="30000" dirty="0">
                <a:solidFill>
                  <a:srgbClr val="00B050"/>
                </a:solidFill>
                <a:latin typeface="Arial Rounded MT Bold" panose="020F0704030504030204" pitchFamily="34" charset="0"/>
              </a:rPr>
              <a:t>th</a:t>
            </a:r>
            <a:r>
              <a:rPr lang="en-US" sz="2800" dirty="0">
                <a:solidFill>
                  <a:srgbClr val="00B050"/>
                </a:solidFill>
                <a:latin typeface="Arial Rounded MT Bold" panose="020F0704030504030204" pitchFamily="34" charset="0"/>
              </a:rPr>
              <a:t> January 1950</a:t>
            </a:r>
          </a:p>
        </p:txBody>
      </p:sp>
      <p:sp>
        <p:nvSpPr>
          <p:cNvPr id="17" name="Rectangle 16">
            <a:extLst>
              <a:ext uri="{FF2B5EF4-FFF2-40B4-BE49-F238E27FC236}">
                <a16:creationId xmlns:a16="http://schemas.microsoft.com/office/drawing/2014/main" id="{E990CF0F-653B-37BB-AA3B-02B677A91D8B}"/>
              </a:ext>
            </a:extLst>
          </p:cNvPr>
          <p:cNvSpPr/>
          <p:nvPr/>
        </p:nvSpPr>
        <p:spPr>
          <a:xfrm>
            <a:off x="5568876" y="4053913"/>
            <a:ext cx="4272547" cy="8775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rPr>
              <a:t>24</a:t>
            </a:r>
            <a:r>
              <a:rPr lang="en-US" sz="2800" b="1" baseline="30000" dirty="0">
                <a:solidFill>
                  <a:srgbClr val="00B050"/>
                </a:solidFill>
              </a:rPr>
              <a:t>th</a:t>
            </a:r>
            <a:r>
              <a:rPr lang="en-US" sz="2800" b="1" dirty="0">
                <a:solidFill>
                  <a:srgbClr val="00B050"/>
                </a:solidFill>
              </a:rPr>
              <a:t> July 1991</a:t>
            </a:r>
            <a:endParaRPr lang="en-US" sz="2800" dirty="0">
              <a:solidFill>
                <a:srgbClr val="00B050"/>
              </a:solidFill>
            </a:endParaRPr>
          </a:p>
        </p:txBody>
      </p:sp>
      <p:pic>
        <p:nvPicPr>
          <p:cNvPr id="2" name="Picture 1">
            <a:extLst>
              <a:ext uri="{FF2B5EF4-FFF2-40B4-BE49-F238E27FC236}">
                <a16:creationId xmlns:a16="http://schemas.microsoft.com/office/drawing/2014/main" id="{D300E533-9C7E-F55D-1ACF-263D4E3AAF29}"/>
              </a:ext>
            </a:extLst>
          </p:cNvPr>
          <p:cNvPicPr>
            <a:picLocks noChangeAspect="1"/>
          </p:cNvPicPr>
          <p:nvPr/>
        </p:nvPicPr>
        <p:blipFill>
          <a:blip r:embed="rId5"/>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093ED-D71A-7BEF-7FA8-E96D01184B2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869B3DB-0862-CA33-3DBE-F91E6209E227}"/>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1301749"/>
            <a:ext cx="11811985" cy="6481819"/>
          </a:xfrm>
          <a:prstGeom prst="rect">
            <a:avLst/>
          </a:prstGeom>
        </p:spPr>
      </p:pic>
      <p:sp>
        <p:nvSpPr>
          <p:cNvPr id="4" name="Rectangle: Rounded Corners 3">
            <a:extLst>
              <a:ext uri="{FF2B5EF4-FFF2-40B4-BE49-F238E27FC236}">
                <a16:creationId xmlns:a16="http://schemas.microsoft.com/office/drawing/2014/main" id="{0DA14425-1826-CB7B-37C4-8CFA0B52A2B1}"/>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44C2B40-C40D-AAD4-9E03-D9618A848A92}"/>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32A82FC-1974-826D-6825-8652F2BA478B}"/>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272EFE4-37BE-F801-673A-7A582C0C19B9}"/>
              </a:ext>
            </a:extLst>
          </p:cNvPr>
          <p:cNvSpPr/>
          <p:nvPr/>
        </p:nvSpPr>
        <p:spPr>
          <a:xfrm>
            <a:off x="867904" y="1246588"/>
            <a:ext cx="10854139" cy="193842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Q30 Which regime replaced the Foreign Investment Promotion Board (FIPB) ?</a:t>
            </a:r>
          </a:p>
          <a:p>
            <a:pPr algn="r"/>
            <a:r>
              <a:rPr lang="en-US" sz="2800" dirty="0">
                <a:solidFill>
                  <a:srgbClr val="0070C0"/>
                </a:solidFill>
                <a:latin typeface="Arial Rounded MT Bold" panose="020F0704030504030204" pitchFamily="34" charset="0"/>
              </a:rPr>
              <a:t> [May-25]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8BEC53C0-92A3-B66F-4CB8-6A440FF2A08E}"/>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FFB562D8-4A94-49FF-EA47-D7C35A9D53E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408015D-A260-8392-EC10-C954A0C2BFB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616ACD34-7FB3-EBBA-76FB-AEC9AF5A21A6}"/>
              </a:ext>
            </a:extLst>
          </p:cNvPr>
          <p:cNvSpPr/>
          <p:nvPr/>
        </p:nvSpPr>
        <p:spPr>
          <a:xfrm>
            <a:off x="1056790" y="3420775"/>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t>
            </a:r>
            <a:r>
              <a:rPr lang="en-IN" sz="2800" b="1"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FIF portal </a:t>
            </a:r>
          </a:p>
        </p:txBody>
      </p:sp>
      <p:sp>
        <p:nvSpPr>
          <p:cNvPr id="14" name="Rectangle 13">
            <a:extLst>
              <a:ext uri="{FF2B5EF4-FFF2-40B4-BE49-F238E27FC236}">
                <a16:creationId xmlns:a16="http://schemas.microsoft.com/office/drawing/2014/main" id="{009F056D-F7A9-C9A8-59C0-D68896078542}"/>
              </a:ext>
            </a:extLst>
          </p:cNvPr>
          <p:cNvSpPr/>
          <p:nvPr/>
        </p:nvSpPr>
        <p:spPr>
          <a:xfrm>
            <a:off x="6411972" y="3540947"/>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SEBI</a:t>
            </a:r>
            <a:r>
              <a:rPr lang="en-US" sz="2800" dirty="0"/>
              <a:t> </a:t>
            </a:r>
            <a:endParaRPr lang="en-US" sz="2800" dirty="0">
              <a:solidFill>
                <a:srgbClr val="0070C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0BA2A2B7-CC03-8D0D-D39A-C8FC9C640FC1}"/>
              </a:ext>
            </a:extLst>
          </p:cNvPr>
          <p:cNvSpPr/>
          <p:nvPr/>
        </p:nvSpPr>
        <p:spPr>
          <a:xfrm>
            <a:off x="1002384" y="4653177"/>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NITI Aayog </a:t>
            </a:r>
            <a:r>
              <a:rPr lang="en-US" dirty="0">
                <a:solidFill>
                  <a:srgbClr val="0070C0"/>
                </a:solidFill>
              </a:rPr>
              <a:t>	</a:t>
            </a:r>
            <a:endParaRPr lang="en-US" sz="2800" dirty="0">
              <a:solidFill>
                <a:srgbClr val="0070C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00ACFBC0-0BE7-73D8-C962-002F0AC0AE3E}"/>
              </a:ext>
            </a:extLst>
          </p:cNvPr>
          <p:cNvSpPr/>
          <p:nvPr/>
        </p:nvSpPr>
        <p:spPr>
          <a:xfrm>
            <a:off x="6411972" y="4506074"/>
            <a:ext cx="4748869" cy="114424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DPIIT</a:t>
            </a:r>
          </a:p>
        </p:txBody>
      </p:sp>
      <p:pic>
        <p:nvPicPr>
          <p:cNvPr id="3" name="Picture 2">
            <a:extLst>
              <a:ext uri="{FF2B5EF4-FFF2-40B4-BE49-F238E27FC236}">
                <a16:creationId xmlns:a16="http://schemas.microsoft.com/office/drawing/2014/main" id="{023AF1B9-5DFA-A343-425D-E1EB53297E6F}"/>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37447074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CE264-2FE2-9381-66D3-EEC0CF5FB75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01B8C775-3ABC-FC2C-5CDE-CE9A7560D1A9}"/>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3EA04964-0E48-782A-2D53-8E5C982FF9F1}"/>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70ACAAE-E9EA-79B1-167C-7CC108DFE5DC}"/>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6153F19-6A44-CA63-E841-71ECD88BBB5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7192249F-3B4C-B74C-7BE7-D7C675B4A56D}"/>
              </a:ext>
            </a:extLst>
          </p:cNvPr>
          <p:cNvSpPr/>
          <p:nvPr/>
        </p:nvSpPr>
        <p:spPr>
          <a:xfrm>
            <a:off x="684682" y="1418800"/>
            <a:ext cx="10854139" cy="196156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Q31</a:t>
            </a:r>
            <a:r>
              <a:rPr lang="en-US" sz="2800" dirty="0">
                <a:solidFill>
                  <a:srgbClr val="FF000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What was India’s rank in 2022 as per Global Innovation index? [May-25]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509A0D1-C27A-E5EC-9DC6-AE1621D2D63F}"/>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44A578C6-432B-5E8F-1A1A-8B8573932AC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27C06930-57BF-EA36-9809-678FE468665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56188EDE-0A4D-F3EF-5839-E6A1D7FD5E70}"/>
              </a:ext>
            </a:extLst>
          </p:cNvPr>
          <p:cNvSpPr/>
          <p:nvPr/>
        </p:nvSpPr>
        <p:spPr>
          <a:xfrm>
            <a:off x="1056790" y="3577987"/>
            <a:ext cx="4994239" cy="93108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t>
            </a:r>
            <a:r>
              <a:rPr lang="en-IN" sz="2800" b="1"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40</a:t>
            </a:r>
            <a:r>
              <a:rPr lang="en-US" sz="2800" baseline="30000" dirty="0">
                <a:solidFill>
                  <a:srgbClr val="0070C0"/>
                </a:solidFill>
                <a:latin typeface="Arial Rounded MT Bold" panose="020F0704030504030204" pitchFamily="34" charset="0"/>
              </a:rPr>
              <a:t>th</a:t>
            </a:r>
            <a:r>
              <a:rPr lang="en-US" sz="2800" dirty="0">
                <a:solidFill>
                  <a:srgbClr val="0070C0"/>
                </a:solidFill>
                <a:latin typeface="Arial Rounded MT Bold" panose="020F0704030504030204" pitchFamily="34" charset="0"/>
              </a:rPr>
              <a:t> </a:t>
            </a:r>
            <a:endParaRPr lang="en-US" sz="2800" b="1" dirty="0">
              <a:solidFill>
                <a:srgbClr val="0070C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B9B381C1-3347-5002-185B-4174B5620B18}"/>
              </a:ext>
            </a:extLst>
          </p:cNvPr>
          <p:cNvSpPr/>
          <p:nvPr/>
        </p:nvSpPr>
        <p:spPr>
          <a:xfrm>
            <a:off x="6399606" y="3694211"/>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81</a:t>
            </a:r>
            <a:r>
              <a:rPr lang="en-US" sz="2800" baseline="30000" dirty="0">
                <a:solidFill>
                  <a:srgbClr val="0070C0"/>
                </a:solidFill>
                <a:latin typeface="Arial Rounded MT Bold" panose="020F0704030504030204" pitchFamily="34" charset="0"/>
              </a:rPr>
              <a:t>st</a:t>
            </a:r>
            <a:endParaRPr lang="en-US" sz="2800" dirty="0">
              <a:solidFill>
                <a:srgbClr val="0070C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E054B0AC-7677-846A-E843-38E27889A715}"/>
              </a:ext>
            </a:extLst>
          </p:cNvPr>
          <p:cNvSpPr/>
          <p:nvPr/>
        </p:nvSpPr>
        <p:spPr>
          <a:xfrm>
            <a:off x="1101761" y="4709197"/>
            <a:ext cx="4994238" cy="73000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63</a:t>
            </a:r>
            <a:r>
              <a:rPr lang="en-US" sz="2800" baseline="30000" dirty="0">
                <a:solidFill>
                  <a:srgbClr val="0070C0"/>
                </a:solidFill>
                <a:latin typeface="Arial Rounded MT Bold" panose="020F0704030504030204" pitchFamily="34" charset="0"/>
              </a:rPr>
              <a:t>rd</a:t>
            </a:r>
            <a:r>
              <a:rPr lang="en-US" sz="2800" dirty="0">
                <a:solidFill>
                  <a:srgbClr val="0070C0"/>
                </a:solidFill>
                <a:latin typeface="Arial Rounded MT Bold" panose="020F0704030504030204" pitchFamily="34" charset="0"/>
              </a:rPr>
              <a:t>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0B7BFBF4-6694-5CD9-6F07-4C401CC9C881}"/>
              </a:ext>
            </a:extLst>
          </p:cNvPr>
          <p:cNvSpPr/>
          <p:nvPr/>
        </p:nvSpPr>
        <p:spPr>
          <a:xfrm>
            <a:off x="6355693" y="4676548"/>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25</a:t>
            </a:r>
            <a:r>
              <a:rPr lang="en-US" sz="2800" baseline="30000" dirty="0">
                <a:solidFill>
                  <a:srgbClr val="0070C0"/>
                </a:solidFill>
                <a:latin typeface="Arial Rounded MT Bold" panose="020F0704030504030204" pitchFamily="34" charset="0"/>
              </a:rPr>
              <a:t>th</a:t>
            </a:r>
            <a:r>
              <a:rPr lang="en-US" sz="2800" dirty="0">
                <a:solidFill>
                  <a:srgbClr val="0070C0"/>
                </a:solidFill>
                <a:latin typeface="Arial Rounded MT Bold" panose="020F0704030504030204" pitchFamily="34" charset="0"/>
              </a:rPr>
              <a:t> </a:t>
            </a:r>
          </a:p>
        </p:txBody>
      </p:sp>
      <p:pic>
        <p:nvPicPr>
          <p:cNvPr id="3" name="Picture 2">
            <a:extLst>
              <a:ext uri="{FF2B5EF4-FFF2-40B4-BE49-F238E27FC236}">
                <a16:creationId xmlns:a16="http://schemas.microsoft.com/office/drawing/2014/main" id="{A9B72C37-D663-C39C-6FA2-FC9981DFA930}"/>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95414735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AA126-FA6D-E6A7-6B12-0053C604777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CA4D967-7210-2A85-D90C-02A98716EDBD}"/>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F6D1DA7-7C3E-ED04-41A6-5AE20446D102}"/>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4D104DA-C2A9-8AB6-3C9D-5A24B7D7A83D}"/>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DDCA113-D51B-CA15-7968-B1558B1924D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2BA3E303-1153-FD2F-CDF9-583D385C3B20}"/>
              </a:ext>
            </a:extLst>
          </p:cNvPr>
          <p:cNvSpPr/>
          <p:nvPr/>
        </p:nvSpPr>
        <p:spPr>
          <a:xfrm>
            <a:off x="867904" y="1246587"/>
            <a:ext cx="10854139" cy="218241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Q32 Which policy replaced the Merchandise Exports from India Scheme (MEIS) in 2021?</a:t>
            </a:r>
          </a:p>
          <a:p>
            <a:pPr algn="r"/>
            <a:r>
              <a:rPr lang="en-US" sz="2800" dirty="0">
                <a:solidFill>
                  <a:srgbClr val="FF0000"/>
                </a:solidFill>
                <a:latin typeface="Arial Rounded MT Bold" panose="020F0704030504030204" pitchFamily="34" charset="0"/>
              </a:rPr>
              <a:t>[May-25]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326AE54-BA83-3718-09FD-E5216043A3C1}"/>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767F02C-404F-F562-ED34-E646EE9A5B5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9DF5CB1-2613-9D1E-5F6C-6BE94530935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1E0A48E5-F013-AA1D-01A3-7E0495D1BD23}"/>
              </a:ext>
            </a:extLst>
          </p:cNvPr>
          <p:cNvSpPr/>
          <p:nvPr/>
        </p:nvSpPr>
        <p:spPr>
          <a:xfrm>
            <a:off x="1056790" y="3889651"/>
            <a:ext cx="4994239" cy="9389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GST </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9C35922E-CCA1-D6D5-BF0B-9CE461D55899}"/>
              </a:ext>
            </a:extLst>
          </p:cNvPr>
          <p:cNvSpPr/>
          <p:nvPr/>
        </p:nvSpPr>
        <p:spPr>
          <a:xfrm>
            <a:off x="6399606" y="3734174"/>
            <a:ext cx="4527768" cy="8998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NDAP</a:t>
            </a:r>
          </a:p>
        </p:txBody>
      </p:sp>
      <p:sp>
        <p:nvSpPr>
          <p:cNvPr id="19" name="Rectangle 18">
            <a:extLst>
              <a:ext uri="{FF2B5EF4-FFF2-40B4-BE49-F238E27FC236}">
                <a16:creationId xmlns:a16="http://schemas.microsoft.com/office/drawing/2014/main" id="{5D8C2325-C882-4F2A-D5FD-B7587B9ABF47}"/>
              </a:ext>
            </a:extLst>
          </p:cNvPr>
          <p:cNvSpPr/>
          <p:nvPr/>
        </p:nvSpPr>
        <p:spPr>
          <a:xfrm>
            <a:off x="1101760" y="5026883"/>
            <a:ext cx="4994238" cy="7626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PLI scheme 	</a:t>
            </a:r>
          </a:p>
        </p:txBody>
      </p:sp>
      <p:sp>
        <p:nvSpPr>
          <p:cNvPr id="22" name="Rectangle 21">
            <a:extLst>
              <a:ext uri="{FF2B5EF4-FFF2-40B4-BE49-F238E27FC236}">
                <a16:creationId xmlns:a16="http://schemas.microsoft.com/office/drawing/2014/main" id="{7B881D9D-4227-0418-BE2F-2E481D4C31BB}"/>
              </a:ext>
            </a:extLst>
          </p:cNvPr>
          <p:cNvSpPr/>
          <p:nvPr/>
        </p:nvSpPr>
        <p:spPr>
          <a:xfrm>
            <a:off x="6399606" y="4939167"/>
            <a:ext cx="4690634" cy="8503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RoDTEP</a:t>
            </a:r>
          </a:p>
        </p:txBody>
      </p:sp>
      <p:pic>
        <p:nvPicPr>
          <p:cNvPr id="3" name="Picture 2">
            <a:extLst>
              <a:ext uri="{FF2B5EF4-FFF2-40B4-BE49-F238E27FC236}">
                <a16:creationId xmlns:a16="http://schemas.microsoft.com/office/drawing/2014/main" id="{58B9525C-46FF-8FC4-7606-3103CE3E3993}"/>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97152310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C1838-9454-4CE0-29A0-0F15419ECB2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5184B6E-46EC-30D5-4664-B5B5EF769001}"/>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7477BA3-F021-7D5A-6A3D-52339F31849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0F62E07-FBCD-C867-971B-DFC549D70E4B}"/>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431A5B2-88B3-D61F-9202-7A76141B2E40}"/>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2296A73-D18E-89DC-DB37-CE50950999FB}"/>
              </a:ext>
            </a:extLst>
          </p:cNvPr>
          <p:cNvSpPr/>
          <p:nvPr/>
        </p:nvSpPr>
        <p:spPr>
          <a:xfrm>
            <a:off x="867904" y="1601665"/>
            <a:ext cx="10854139" cy="1827335"/>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Q33 The early liberalization and reforms started in India in _______. </a:t>
            </a:r>
          </a:p>
          <a:p>
            <a:pPr algn="r"/>
            <a:r>
              <a:rPr lang="en-US" sz="2800" dirty="0">
                <a:solidFill>
                  <a:srgbClr val="00B050"/>
                </a:solidFill>
                <a:latin typeface="Arial Rounded MT Bold" panose="020F0704030504030204" pitchFamily="34" charset="0"/>
              </a:rPr>
              <a:t>[May-25]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330E3206-A0D7-6B3C-DD7B-470ABA50CE5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62500564-5539-C15F-AE2F-07E62E127D2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0CB7CF24-7597-F3C4-95B7-61558DDA308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9FE8F685-352F-7AB8-F51E-CD0B29A06B7A}"/>
              </a:ext>
            </a:extLst>
          </p:cNvPr>
          <p:cNvSpPr/>
          <p:nvPr/>
        </p:nvSpPr>
        <p:spPr>
          <a:xfrm>
            <a:off x="1004805" y="3723749"/>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1970s</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53B80695-ABC0-EB5B-7B21-C84FBC407A52}"/>
              </a:ext>
            </a:extLst>
          </p:cNvPr>
          <p:cNvSpPr/>
          <p:nvPr/>
        </p:nvSpPr>
        <p:spPr>
          <a:xfrm>
            <a:off x="6301422" y="3843921"/>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US" sz="2800" dirty="0">
                <a:solidFill>
                  <a:srgbClr val="00B050"/>
                </a:solidFill>
                <a:latin typeface="Arial Rounded MT Bold" panose="020F0704030504030204" pitchFamily="34" charset="0"/>
              </a:rPr>
              <a:t> 1980s</a:t>
            </a:r>
          </a:p>
        </p:txBody>
      </p:sp>
      <p:sp>
        <p:nvSpPr>
          <p:cNvPr id="19" name="Rectangle 18">
            <a:extLst>
              <a:ext uri="{FF2B5EF4-FFF2-40B4-BE49-F238E27FC236}">
                <a16:creationId xmlns:a16="http://schemas.microsoft.com/office/drawing/2014/main" id="{D072C0D1-5FDC-9D3E-E472-29E4252405B1}"/>
              </a:ext>
            </a:extLst>
          </p:cNvPr>
          <p:cNvSpPr/>
          <p:nvPr/>
        </p:nvSpPr>
        <p:spPr>
          <a:xfrm>
            <a:off x="1029640" y="4836593"/>
            <a:ext cx="4994238" cy="93897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1960s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68A1B344-4417-C387-B464-5FC823091CD5}"/>
              </a:ext>
            </a:extLst>
          </p:cNvPr>
          <p:cNvSpPr/>
          <p:nvPr/>
        </p:nvSpPr>
        <p:spPr>
          <a:xfrm>
            <a:off x="6301422" y="4836593"/>
            <a:ext cx="4640381" cy="93897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1990s </a:t>
            </a:r>
          </a:p>
        </p:txBody>
      </p:sp>
      <p:pic>
        <p:nvPicPr>
          <p:cNvPr id="3" name="Picture 2">
            <a:extLst>
              <a:ext uri="{FF2B5EF4-FFF2-40B4-BE49-F238E27FC236}">
                <a16:creationId xmlns:a16="http://schemas.microsoft.com/office/drawing/2014/main" id="{EB35A76B-201E-19BC-366B-0417F50973D2}"/>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93003106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DCE73-0D6D-99E5-2E70-E772F98531D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C4125AC-B9B4-0C97-7FA7-58BA315AE22D}"/>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2141B103-0C42-8FB4-0B74-89ACB24654B7}"/>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7284A1D-61C8-1EBD-FCCC-F20C088E9D88}"/>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1B10464-372A-706F-63EB-4179AF4A7A2F}"/>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89578F6-61B6-A13B-30F8-023A8687B37E}"/>
              </a:ext>
            </a:extLst>
          </p:cNvPr>
          <p:cNvSpPr/>
          <p:nvPr/>
        </p:nvSpPr>
        <p:spPr>
          <a:xfrm>
            <a:off x="867904" y="1246587"/>
            <a:ext cx="10854139" cy="247182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Q34 What percentage of India’s population depends on agriculture for livelihood as per latest estimates ?</a:t>
            </a:r>
          </a:p>
          <a:p>
            <a:pPr algn="r"/>
            <a:r>
              <a:rPr lang="en-US" sz="2800" dirty="0">
                <a:solidFill>
                  <a:srgbClr val="7030A0"/>
                </a:solidFill>
                <a:latin typeface="Arial Rounded MT Bold" panose="020F0704030504030204" pitchFamily="34" charset="0"/>
              </a:rPr>
              <a:t> [May-25]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DC28DE14-7E66-61F3-0AC3-585ABFC052EB}"/>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CC970ADB-B50B-9101-86C1-8424CCCBC26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FDA99C07-105C-2C31-97E4-02E5023874B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731476A-331C-CBC7-421F-3F391F7E3EBB}"/>
              </a:ext>
            </a:extLst>
          </p:cNvPr>
          <p:cNvSpPr/>
          <p:nvPr/>
        </p:nvSpPr>
        <p:spPr>
          <a:xfrm>
            <a:off x="1004805" y="4040284"/>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25%</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D05B0A30-34D1-A879-C8BA-FBCAD771ABC2}"/>
              </a:ext>
            </a:extLst>
          </p:cNvPr>
          <p:cNvSpPr/>
          <p:nvPr/>
        </p:nvSpPr>
        <p:spPr>
          <a:xfrm>
            <a:off x="6248398" y="4160456"/>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18%</a:t>
            </a:r>
          </a:p>
        </p:txBody>
      </p:sp>
      <p:sp>
        <p:nvSpPr>
          <p:cNvPr id="19" name="Rectangle 18">
            <a:extLst>
              <a:ext uri="{FF2B5EF4-FFF2-40B4-BE49-F238E27FC236}">
                <a16:creationId xmlns:a16="http://schemas.microsoft.com/office/drawing/2014/main" id="{DBBC1BC9-3E65-2AFC-C149-756B862234FB}"/>
              </a:ext>
            </a:extLst>
          </p:cNvPr>
          <p:cNvSpPr/>
          <p:nvPr/>
        </p:nvSpPr>
        <p:spPr>
          <a:xfrm>
            <a:off x="1004806" y="5251681"/>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47%</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F8E6DAB2-FB0B-D24E-B89A-55DED8A6ADD6}"/>
              </a:ext>
            </a:extLst>
          </p:cNvPr>
          <p:cNvSpPr/>
          <p:nvPr/>
        </p:nvSpPr>
        <p:spPr>
          <a:xfrm>
            <a:off x="6248398" y="5251680"/>
            <a:ext cx="4801893" cy="7589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rPr>
              <a:t>60%</a:t>
            </a:r>
            <a:endParaRPr lang="en-US" sz="2800" dirty="0">
              <a:solidFill>
                <a:srgbClr val="7030A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4F7E87B2-5C9F-6C5D-6769-72DCD928A734}"/>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99228408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A9A89-684B-3FE2-BAF7-381F86EC36B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56FAD4B-FE34-BF41-5C21-706975480B43}"/>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6A5EB582-3774-092A-0136-94DB0BB1DED0}"/>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66520E3-6877-5DD0-E415-AD3CB73EAE2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1508D9C-2073-5D8D-27E4-A18E0CF51EEF}"/>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68503E91-974D-70B2-632C-C0CCA128FE04}"/>
              </a:ext>
            </a:extLst>
          </p:cNvPr>
          <p:cNvSpPr/>
          <p:nvPr/>
        </p:nvSpPr>
        <p:spPr>
          <a:xfrm>
            <a:off x="867904" y="1246588"/>
            <a:ext cx="10854139" cy="175267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Q35 Which government scheme focuses on providing financial support to farmers suffering crop loss or damage [May-25]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DE0957F-662F-C2A9-6F82-664485D00DD8}"/>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718CBE2B-83DF-556B-0739-DADF450F765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F3F3BBC7-9F44-19CC-38D2-5B024A2D0219}"/>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5D7B1425-AA85-C6FB-D298-562D33F93820}"/>
              </a:ext>
            </a:extLst>
          </p:cNvPr>
          <p:cNvSpPr/>
          <p:nvPr/>
        </p:nvSpPr>
        <p:spPr>
          <a:xfrm>
            <a:off x="1490022" y="2999260"/>
            <a:ext cx="7075283" cy="85948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Pradhan Mantri Fasal Bima Yojana (PMFBY)</a:t>
            </a:r>
          </a:p>
        </p:txBody>
      </p:sp>
      <p:sp>
        <p:nvSpPr>
          <p:cNvPr id="5" name="Rectangle 4">
            <a:extLst>
              <a:ext uri="{FF2B5EF4-FFF2-40B4-BE49-F238E27FC236}">
                <a16:creationId xmlns:a16="http://schemas.microsoft.com/office/drawing/2014/main" id="{1F8BC6CC-BA1A-34AD-E2A3-B10979967909}"/>
              </a:ext>
            </a:extLst>
          </p:cNvPr>
          <p:cNvSpPr/>
          <p:nvPr/>
        </p:nvSpPr>
        <p:spPr>
          <a:xfrm>
            <a:off x="1490023" y="3923699"/>
            <a:ext cx="5592702" cy="82823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 </a:t>
            </a:r>
            <a:r>
              <a:rPr lang="en-US" sz="2800" dirty="0">
                <a:solidFill>
                  <a:srgbClr val="0070C0"/>
                </a:solidFill>
                <a:latin typeface="Arial Rounded MT Bold" panose="020F0704030504030204" pitchFamily="34" charset="0"/>
              </a:rPr>
              <a:t>PM KISAN </a:t>
            </a:r>
          </a:p>
        </p:txBody>
      </p:sp>
      <p:sp>
        <p:nvSpPr>
          <p:cNvPr id="6" name="Rectangle 5">
            <a:extLst>
              <a:ext uri="{FF2B5EF4-FFF2-40B4-BE49-F238E27FC236}">
                <a16:creationId xmlns:a16="http://schemas.microsoft.com/office/drawing/2014/main" id="{6DE269D1-F140-B530-629A-FE51E4D1B2FE}"/>
              </a:ext>
            </a:extLst>
          </p:cNvPr>
          <p:cNvSpPr/>
          <p:nvPr/>
        </p:nvSpPr>
        <p:spPr>
          <a:xfrm>
            <a:off x="1490023" y="4816891"/>
            <a:ext cx="5592702" cy="79452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US" sz="2800" dirty="0">
                <a:solidFill>
                  <a:srgbClr val="0070C0"/>
                </a:solidFill>
                <a:latin typeface="Arial Rounded MT Bold" panose="020F0704030504030204" pitchFamily="34" charset="0"/>
              </a:rPr>
              <a:t>(c) Soil Health Card scheme</a:t>
            </a:r>
          </a:p>
        </p:txBody>
      </p:sp>
      <p:sp>
        <p:nvSpPr>
          <p:cNvPr id="11" name="Rectangle 10">
            <a:extLst>
              <a:ext uri="{FF2B5EF4-FFF2-40B4-BE49-F238E27FC236}">
                <a16:creationId xmlns:a16="http://schemas.microsoft.com/office/drawing/2014/main" id="{10165A15-D5A4-CBAB-B66A-524415DFA30C}"/>
              </a:ext>
            </a:extLst>
          </p:cNvPr>
          <p:cNvSpPr/>
          <p:nvPr/>
        </p:nvSpPr>
        <p:spPr>
          <a:xfrm>
            <a:off x="1490022" y="5703046"/>
            <a:ext cx="6770574" cy="85833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US" sz="2800" dirty="0">
                <a:solidFill>
                  <a:srgbClr val="0070C0"/>
                </a:solidFill>
                <a:latin typeface="Arial Rounded MT Bold" panose="020F0704030504030204" pitchFamily="34" charset="0"/>
              </a:rPr>
              <a:t>(d) Prampargrat Krishi Vikas Yojana (PKVY)</a:t>
            </a:r>
          </a:p>
        </p:txBody>
      </p:sp>
      <p:pic>
        <p:nvPicPr>
          <p:cNvPr id="13" name="Picture 12">
            <a:extLst>
              <a:ext uri="{FF2B5EF4-FFF2-40B4-BE49-F238E27FC236}">
                <a16:creationId xmlns:a16="http://schemas.microsoft.com/office/drawing/2014/main" id="{316BE440-64BA-A547-A96A-C34852CE68FC}"/>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409431814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076DB-5D93-8BCE-6982-FF4F69E67E8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3A529FC-A56E-B163-A7E8-D24C377AC02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D5974933-2994-8C8B-D57F-CB14B34CE313}"/>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580C613-F35B-A7A3-20AA-67522C870C0A}"/>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38BFB58-F652-1339-A236-F27E58540EE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7AB63CA4-31AC-1753-40D6-578527474FDE}"/>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Q36 In the preparation of state income estimates , certain activities like railways , banking insurance , etc. that cut across state boundaries  and thus  their economic contribution assigned to more than one state is known as ________</a:t>
            </a:r>
          </a:p>
          <a:p>
            <a:pPr algn="r"/>
            <a:r>
              <a:rPr lang="en-US" sz="2800" dirty="0">
                <a:solidFill>
                  <a:srgbClr val="0070C0"/>
                </a:solidFill>
                <a:latin typeface="Arial Rounded MT Bold" panose="020F0704030504030204" pitchFamily="34" charset="0"/>
              </a:rPr>
              <a:t>[May -25]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C7A236C2-4B31-13E1-CAA0-62EDBB1E1094}"/>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56D86A7B-8D04-1CB6-FE39-0C5CA68F123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DEB8E5F-2C59-6E6A-DE97-E82664997BA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D4111922-DC1C-101F-C374-C3EB6624FD08}"/>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Supra Regional sectors of economy </a:t>
            </a:r>
          </a:p>
        </p:txBody>
      </p:sp>
      <p:sp>
        <p:nvSpPr>
          <p:cNvPr id="14" name="Rectangle 13">
            <a:extLst>
              <a:ext uri="{FF2B5EF4-FFF2-40B4-BE49-F238E27FC236}">
                <a16:creationId xmlns:a16="http://schemas.microsoft.com/office/drawing/2014/main" id="{CDB9DB9C-399A-7097-FB35-A00DA3FFC949}"/>
              </a:ext>
            </a:extLst>
          </p:cNvPr>
          <p:cNvSpPr/>
          <p:nvPr/>
        </p:nvSpPr>
        <p:spPr>
          <a:xfrm>
            <a:off x="6299000" y="4557703"/>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Central Sectors  of economy </a:t>
            </a:r>
            <a:endParaRPr lang="en-US" sz="2800" b="1" dirty="0">
              <a:solidFill>
                <a:srgbClr val="0070C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0FAC0DB6-2D97-69C2-64F7-BDACE4921463}"/>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Tertiary Sectors of economy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77799635-B5D3-5E4C-E239-665DF9C8F67D}"/>
              </a:ext>
            </a:extLst>
          </p:cNvPr>
          <p:cNvSpPr/>
          <p:nvPr/>
        </p:nvSpPr>
        <p:spPr>
          <a:xfrm>
            <a:off x="6248398" y="5561509"/>
            <a:ext cx="4801893"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Secondary sectors of economy </a:t>
            </a:r>
          </a:p>
        </p:txBody>
      </p:sp>
      <p:pic>
        <p:nvPicPr>
          <p:cNvPr id="3" name="Picture 2">
            <a:extLst>
              <a:ext uri="{FF2B5EF4-FFF2-40B4-BE49-F238E27FC236}">
                <a16:creationId xmlns:a16="http://schemas.microsoft.com/office/drawing/2014/main" id="{641D282D-7536-F285-F09F-CF8DD0AEAF90}"/>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2032328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9A4CD-4DE8-870B-186D-119A9D0E5C3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0C3B59CF-B291-CB9A-6126-C9F2D0DF0098}"/>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DE99602F-9C04-9FCE-7139-5BF3B133A685}"/>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B348400-0943-A861-225A-37F3D235AC47}"/>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85D5746-1EBA-A2E6-C3C4-AFAAADFE148E}"/>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0BF12D27-201A-AF17-08D1-3B52393516A4}"/>
              </a:ext>
            </a:extLst>
          </p:cNvPr>
          <p:cNvSpPr/>
          <p:nvPr/>
        </p:nvSpPr>
        <p:spPr>
          <a:xfrm>
            <a:off x="867904" y="1246587"/>
            <a:ext cx="10854139" cy="274580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Q37 Which of the following is the nodal department for overseeing the public financial management system in the central Government ?</a:t>
            </a:r>
          </a:p>
          <a:p>
            <a:pPr algn="r"/>
            <a:r>
              <a:rPr lang="en-US" sz="2800" dirty="0">
                <a:solidFill>
                  <a:srgbClr val="7030A0"/>
                </a:solidFill>
                <a:latin typeface="Arial Rounded MT Bold" panose="020F0704030504030204" pitchFamily="34" charset="0"/>
              </a:rPr>
              <a:t> [Sept-25]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C0972C42-F7DB-2FF8-0692-5D3D60DAE1E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3338096B-CE49-CD58-0BE9-5A15A4C878D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A86F7443-57D3-6541-5511-70B7A4AB947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384E82A5-464D-67ED-18BA-713C919ADA55}"/>
              </a:ext>
            </a:extLst>
          </p:cNvPr>
          <p:cNvSpPr/>
          <p:nvPr/>
        </p:nvSpPr>
        <p:spPr>
          <a:xfrm>
            <a:off x="1004805" y="4228153"/>
            <a:ext cx="4994239" cy="102818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Department of Revenue under Finance ministry </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084EE246-ABC0-A183-95D5-04D671874814}"/>
              </a:ext>
            </a:extLst>
          </p:cNvPr>
          <p:cNvSpPr/>
          <p:nvPr/>
        </p:nvSpPr>
        <p:spPr>
          <a:xfrm>
            <a:off x="6192958" y="4296130"/>
            <a:ext cx="4633810" cy="81831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NITI Aayog</a:t>
            </a:r>
          </a:p>
        </p:txBody>
      </p:sp>
      <p:sp>
        <p:nvSpPr>
          <p:cNvPr id="19" name="Rectangle 18">
            <a:extLst>
              <a:ext uri="{FF2B5EF4-FFF2-40B4-BE49-F238E27FC236}">
                <a16:creationId xmlns:a16="http://schemas.microsoft.com/office/drawing/2014/main" id="{AE996B07-8274-2F5B-1EE8-5C20D4566FB8}"/>
              </a:ext>
            </a:extLst>
          </p:cNvPr>
          <p:cNvSpPr/>
          <p:nvPr/>
        </p:nvSpPr>
        <p:spPr>
          <a:xfrm>
            <a:off x="1004806" y="5256336"/>
            <a:ext cx="4994238" cy="13697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a:t>
            </a:r>
            <a:r>
              <a:rPr lang="en-IN" sz="2800" dirty="0">
                <a:solidFill>
                  <a:srgbClr val="0070C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Department of expenditure and Finance Ministry 	</a:t>
            </a:r>
          </a:p>
        </p:txBody>
      </p:sp>
      <p:sp>
        <p:nvSpPr>
          <p:cNvPr id="22" name="Rectangle 21">
            <a:extLst>
              <a:ext uri="{FF2B5EF4-FFF2-40B4-BE49-F238E27FC236}">
                <a16:creationId xmlns:a16="http://schemas.microsoft.com/office/drawing/2014/main" id="{AABD2DAA-ABAA-A4EA-13D0-5C0404F2629A}"/>
              </a:ext>
            </a:extLst>
          </p:cNvPr>
          <p:cNvSpPr/>
          <p:nvPr/>
        </p:nvSpPr>
        <p:spPr>
          <a:xfrm>
            <a:off x="6248398" y="5458081"/>
            <a:ext cx="4693405" cy="7627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Reserve Bank of India </a:t>
            </a:r>
          </a:p>
        </p:txBody>
      </p:sp>
      <p:pic>
        <p:nvPicPr>
          <p:cNvPr id="3" name="Picture 2">
            <a:extLst>
              <a:ext uri="{FF2B5EF4-FFF2-40B4-BE49-F238E27FC236}">
                <a16:creationId xmlns:a16="http://schemas.microsoft.com/office/drawing/2014/main" id="{0605BFB0-F07C-C127-991D-705B5B76D6E3}"/>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54417559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3846-36B4-2E78-B8E2-363FBA4A5FC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AA871A0-0276-3515-BE23-AEB6F71BC7BF}"/>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3A69A311-711D-549F-5426-CCC944FF6321}"/>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E4F88AA-806E-AF28-4193-807C2C7417D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C37EEBB-10CF-AAA3-83C6-81E50115743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4A50EE3-DF12-3F8C-66AF-47D756A145E4}"/>
              </a:ext>
            </a:extLst>
          </p:cNvPr>
          <p:cNvSpPr/>
          <p:nvPr/>
        </p:nvSpPr>
        <p:spPr>
          <a:xfrm>
            <a:off x="867905" y="1194714"/>
            <a:ext cx="10854139" cy="2127621"/>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Q38 The statutory disclaimer that “ Mutual Fund investment are subject to market risks please read the offer documents carefully before investing “. Is which of the following type of government intervention ?</a:t>
            </a:r>
            <a:r>
              <a:rPr lang="en-US" dirty="0">
                <a:solidFill>
                  <a:srgbClr val="7030A0"/>
                </a:solidFill>
              </a:rPr>
              <a:t> </a:t>
            </a:r>
            <a:r>
              <a:rPr lang="en-US" sz="2800" dirty="0">
                <a:solidFill>
                  <a:srgbClr val="7030A0"/>
                </a:solidFill>
                <a:latin typeface="Arial Rounded MT Bold" panose="020F0704030504030204" pitchFamily="34" charset="0"/>
              </a:rPr>
              <a:t>[May -25]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E3AE0A6A-DD06-3C02-9F4C-7D4DDE43E5DD}"/>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F1089345-117F-3D9E-DAD1-1300596A55D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7B5E3AD9-A9E5-8F0E-C5D9-D7ECBD53C9D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DE707DA6-FBAE-027C-88A6-DB1E16293593}"/>
              </a:ext>
            </a:extLst>
          </p:cNvPr>
          <p:cNvSpPr/>
          <p:nvPr/>
        </p:nvSpPr>
        <p:spPr>
          <a:xfrm>
            <a:off x="1119824" y="3340576"/>
            <a:ext cx="8706102" cy="81396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Government intervention for equitable distribution </a:t>
            </a:r>
          </a:p>
        </p:txBody>
      </p:sp>
      <p:sp>
        <p:nvSpPr>
          <p:cNvPr id="5" name="Rectangle 4">
            <a:extLst>
              <a:ext uri="{FF2B5EF4-FFF2-40B4-BE49-F238E27FC236}">
                <a16:creationId xmlns:a16="http://schemas.microsoft.com/office/drawing/2014/main" id="{016F5755-C000-1008-A61A-25F985BFE00D}"/>
              </a:ext>
            </a:extLst>
          </p:cNvPr>
          <p:cNvSpPr/>
          <p:nvPr/>
        </p:nvSpPr>
        <p:spPr>
          <a:xfrm>
            <a:off x="1119823" y="4154538"/>
            <a:ext cx="8349640" cy="80774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Government intervention to correct externalities </a:t>
            </a:r>
            <a:r>
              <a:rPr lang="en-US" dirty="0"/>
              <a:t>.</a:t>
            </a:r>
          </a:p>
        </p:txBody>
      </p:sp>
      <p:sp>
        <p:nvSpPr>
          <p:cNvPr id="6" name="Rectangle 5">
            <a:extLst>
              <a:ext uri="{FF2B5EF4-FFF2-40B4-BE49-F238E27FC236}">
                <a16:creationId xmlns:a16="http://schemas.microsoft.com/office/drawing/2014/main" id="{A4602DAC-6D53-F326-BF05-F1C71A7D074D}"/>
              </a:ext>
            </a:extLst>
          </p:cNvPr>
          <p:cNvSpPr/>
          <p:nvPr/>
        </p:nvSpPr>
        <p:spPr>
          <a:xfrm>
            <a:off x="1119824" y="4962286"/>
            <a:ext cx="8349640" cy="84441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Government intervention to correct information failure </a:t>
            </a:r>
          </a:p>
        </p:txBody>
      </p:sp>
      <p:sp>
        <p:nvSpPr>
          <p:cNvPr id="11" name="Rectangle 10">
            <a:extLst>
              <a:ext uri="{FF2B5EF4-FFF2-40B4-BE49-F238E27FC236}">
                <a16:creationId xmlns:a16="http://schemas.microsoft.com/office/drawing/2014/main" id="{7EEAAE3B-8F7F-F1C1-8538-DF8620B83473}"/>
              </a:ext>
            </a:extLst>
          </p:cNvPr>
          <p:cNvSpPr/>
          <p:nvPr/>
        </p:nvSpPr>
        <p:spPr>
          <a:xfrm>
            <a:off x="1119823" y="5896455"/>
            <a:ext cx="8473627" cy="82738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Government intervention in case of public goods </a:t>
            </a:r>
            <a:r>
              <a:rPr lang="en-US" dirty="0"/>
              <a:t>.</a:t>
            </a:r>
          </a:p>
        </p:txBody>
      </p:sp>
      <p:pic>
        <p:nvPicPr>
          <p:cNvPr id="13" name="Picture 12">
            <a:extLst>
              <a:ext uri="{FF2B5EF4-FFF2-40B4-BE49-F238E27FC236}">
                <a16:creationId xmlns:a16="http://schemas.microsoft.com/office/drawing/2014/main" id="{14CF9253-CBAE-22FF-E977-9B11A11A90E9}"/>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59943522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D1364-F074-E66D-953C-3CB668F33C8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63B020D-612A-D6DD-E020-C36BB56839C9}"/>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7950" y="-1072801"/>
            <a:ext cx="11811985" cy="6481819"/>
          </a:xfrm>
          <a:prstGeom prst="rect">
            <a:avLst/>
          </a:prstGeom>
        </p:spPr>
      </p:pic>
      <p:sp>
        <p:nvSpPr>
          <p:cNvPr id="4" name="Rectangle: Rounded Corners 3">
            <a:extLst>
              <a:ext uri="{FF2B5EF4-FFF2-40B4-BE49-F238E27FC236}">
                <a16:creationId xmlns:a16="http://schemas.microsoft.com/office/drawing/2014/main" id="{207403EA-1847-8FA2-7909-05423DB3F178}"/>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7BE6BA6-404C-1A53-A993-348E0258DB1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300A0CD-E086-FBCD-CEC4-D7051992A18B}"/>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E05BBC1-3F31-FC8E-92F4-65F2C5E1D791}"/>
              </a:ext>
            </a:extLst>
          </p:cNvPr>
          <p:cNvSpPr/>
          <p:nvPr/>
        </p:nvSpPr>
        <p:spPr>
          <a:xfrm>
            <a:off x="867905" y="1448982"/>
            <a:ext cx="10854139" cy="171267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Q39 Which type of economy is described as prevalent in ancient and medieval India ?</a:t>
            </a:r>
          </a:p>
          <a:p>
            <a:pPr algn="r"/>
            <a:r>
              <a:rPr lang="en-US" sz="2800" dirty="0">
                <a:solidFill>
                  <a:srgbClr val="00B05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F6E378BD-9343-1834-9E03-B02D2FFED801}"/>
              </a:ext>
            </a:extLst>
          </p:cNvPr>
          <p:cNvSpPr txBox="1"/>
          <p:nvPr/>
        </p:nvSpPr>
        <p:spPr>
          <a:xfrm>
            <a:off x="441279" y="231923"/>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p:txBody>
      </p:sp>
      <p:sp>
        <p:nvSpPr>
          <p:cNvPr id="2" name="Rectangle 2">
            <a:extLst>
              <a:ext uri="{FF2B5EF4-FFF2-40B4-BE49-F238E27FC236}">
                <a16:creationId xmlns:a16="http://schemas.microsoft.com/office/drawing/2014/main" id="{CA926C3E-03D9-F7C3-2191-C844A0CB8CB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F7068576-C8DF-F012-DAE1-7B1631CE5C2F}"/>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561C14E0-5A6C-FAE6-5E1B-9BF380D6E894}"/>
              </a:ext>
            </a:extLst>
          </p:cNvPr>
          <p:cNvSpPr/>
          <p:nvPr/>
        </p:nvSpPr>
        <p:spPr>
          <a:xfrm>
            <a:off x="1029638" y="3199701"/>
            <a:ext cx="7726903" cy="80133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A predominately agricultural economy </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F3903D69-7AB7-11A8-3F94-060CC211DF1E}"/>
              </a:ext>
            </a:extLst>
          </p:cNvPr>
          <p:cNvSpPr/>
          <p:nvPr/>
        </p:nvSpPr>
        <p:spPr>
          <a:xfrm>
            <a:off x="1014158" y="4065993"/>
            <a:ext cx="7850870" cy="7953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A  self – reliant and prosperous economy</a:t>
            </a:r>
          </a:p>
        </p:txBody>
      </p:sp>
      <p:sp>
        <p:nvSpPr>
          <p:cNvPr id="19" name="Rectangle 18">
            <a:extLst>
              <a:ext uri="{FF2B5EF4-FFF2-40B4-BE49-F238E27FC236}">
                <a16:creationId xmlns:a16="http://schemas.microsoft.com/office/drawing/2014/main" id="{1AC09016-7F71-DD8F-5A17-C3E9E1D6CF14}"/>
              </a:ext>
            </a:extLst>
          </p:cNvPr>
          <p:cNvSpPr/>
          <p:nvPr/>
        </p:nvSpPr>
        <p:spPr>
          <a:xfrm>
            <a:off x="1076142" y="5011332"/>
            <a:ext cx="7726902" cy="7953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A heavily trade – dependent economy</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B758C5FB-8815-E1E1-BE80-16DA93D16604}"/>
              </a:ext>
            </a:extLst>
          </p:cNvPr>
          <p:cNvSpPr/>
          <p:nvPr/>
        </p:nvSpPr>
        <p:spPr>
          <a:xfrm>
            <a:off x="1014158" y="5915183"/>
            <a:ext cx="7742382" cy="6324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A barter – based economy </a:t>
            </a:r>
            <a:r>
              <a:rPr lang="en-US" dirty="0"/>
              <a:t>.</a:t>
            </a:r>
            <a:endParaRPr lang="en-US" sz="2800" dirty="0">
              <a:solidFill>
                <a:srgbClr val="0070C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7F6FC794-A8BC-BE6E-1C6B-A114CE73FADA}"/>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68445837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3F6BF48-27FD-49DF-8320-E7D438A0338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976565" y="-1561394"/>
            <a:ext cx="11811985" cy="6481819"/>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04930" y="10493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438644"/>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821410" y="1154315"/>
            <a:ext cx="10929312" cy="2291631"/>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Q4 </a:t>
            </a:r>
            <a:r>
              <a:rPr lang="en-US" dirty="0">
                <a:solidFill>
                  <a:srgbClr val="7030A0"/>
                </a:solidFill>
                <a:latin typeface="Arial Rounded MT Bold" panose="020F0704030504030204" pitchFamily="34" charset="0"/>
              </a:rPr>
              <a:t>On which date was the apex policy-making body, the Planning Commission, replaced by the National Institution for Transforming India (NITI) Aayog?</a:t>
            </a:r>
            <a:endParaRPr lang="en-US" sz="2800" dirty="0">
              <a:solidFill>
                <a:srgbClr val="7030A0"/>
              </a:solidFill>
              <a:latin typeface="Arial Rounded MT Bold" panose="020F0704030504030204" pitchFamily="34" charset="0"/>
            </a:endParaRPr>
          </a:p>
          <a:p>
            <a:pPr algn="r"/>
            <a:r>
              <a:rPr lang="en-US" sz="2800" dirty="0">
                <a:solidFill>
                  <a:srgbClr val="7030A0"/>
                </a:solidFill>
                <a:latin typeface="Arial Rounded MT Bold" panose="020F0704030504030204" pitchFamily="34" charset="0"/>
              </a:rPr>
              <a:t>[Sept -24]</a:t>
            </a:r>
          </a:p>
          <a:p>
            <a:endParaRPr lang="en-US" sz="2800" dirty="0">
              <a:solidFill>
                <a:srgbClr val="0070C0"/>
              </a:solidFill>
              <a:latin typeface="Arial Rounded MT Bold" panose="020F0704030504030204" pitchFamily="34" charset="0"/>
            </a:endParaRPr>
          </a:p>
          <a:p>
            <a:pPr algn="just"/>
            <a:endParaRPr lang="en-US" dirty="0">
              <a:solidFill>
                <a:srgbClr val="00B05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CDDB6C8-E094-4607-A305-CF57C40CA5D7}"/>
              </a:ext>
            </a:extLst>
          </p:cNvPr>
          <p:cNvSpPr txBox="1"/>
          <p:nvPr/>
        </p:nvSpPr>
        <p:spPr>
          <a:xfrm>
            <a:off x="496237" y="227005"/>
            <a:ext cx="308548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p:txBody>
      </p:sp>
      <p:sp>
        <p:nvSpPr>
          <p:cNvPr id="5" name="Rectangle 4">
            <a:extLst>
              <a:ext uri="{FF2B5EF4-FFF2-40B4-BE49-F238E27FC236}">
                <a16:creationId xmlns:a16="http://schemas.microsoft.com/office/drawing/2014/main" id="{917255CF-1369-9C8B-6B98-E44EDCA0424D}"/>
              </a:ext>
            </a:extLst>
          </p:cNvPr>
          <p:cNvSpPr/>
          <p:nvPr/>
        </p:nvSpPr>
        <p:spPr>
          <a:xfrm>
            <a:off x="1487835" y="3893995"/>
            <a:ext cx="4215541" cy="69270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1</a:t>
            </a:r>
            <a:r>
              <a:rPr lang="en-US" sz="2800" baseline="30000" dirty="0">
                <a:solidFill>
                  <a:srgbClr val="7030A0"/>
                </a:solidFill>
                <a:latin typeface="Arial Rounded MT Bold" panose="020F0704030504030204" pitchFamily="34" charset="0"/>
              </a:rPr>
              <a:t>st</a:t>
            </a:r>
            <a:r>
              <a:rPr lang="en-US" sz="2800" dirty="0">
                <a:solidFill>
                  <a:srgbClr val="7030A0"/>
                </a:solidFill>
                <a:latin typeface="Arial Rounded MT Bold" panose="020F0704030504030204" pitchFamily="34" charset="0"/>
              </a:rPr>
              <a:t> April 2015</a:t>
            </a:r>
          </a:p>
        </p:txBody>
      </p:sp>
      <p:sp>
        <p:nvSpPr>
          <p:cNvPr id="11" name="Rectangle 10">
            <a:extLst>
              <a:ext uri="{FF2B5EF4-FFF2-40B4-BE49-F238E27FC236}">
                <a16:creationId xmlns:a16="http://schemas.microsoft.com/office/drawing/2014/main" id="{8B100503-BA72-95F6-61BE-BA1C23DF2AFC}"/>
              </a:ext>
            </a:extLst>
          </p:cNvPr>
          <p:cNvSpPr/>
          <p:nvPr/>
        </p:nvSpPr>
        <p:spPr>
          <a:xfrm>
            <a:off x="6230505" y="4992624"/>
            <a:ext cx="4984930" cy="94702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1 </a:t>
            </a:r>
            <a:r>
              <a:rPr lang="en-US" sz="2800" dirty="0" err="1">
                <a:solidFill>
                  <a:srgbClr val="7030A0"/>
                </a:solidFill>
                <a:latin typeface="Arial Rounded MT Bold" panose="020F0704030504030204" pitchFamily="34" charset="0"/>
              </a:rPr>
              <a:t>st</a:t>
            </a:r>
            <a:r>
              <a:rPr lang="en-US" sz="2800" dirty="0">
                <a:solidFill>
                  <a:srgbClr val="7030A0"/>
                </a:solidFill>
                <a:latin typeface="Arial Rounded MT Bold" panose="020F0704030504030204" pitchFamily="34" charset="0"/>
              </a:rPr>
              <a:t> July 2016</a:t>
            </a:r>
          </a:p>
        </p:txBody>
      </p:sp>
      <p:sp>
        <p:nvSpPr>
          <p:cNvPr id="13" name="Rectangle 12">
            <a:extLst>
              <a:ext uri="{FF2B5EF4-FFF2-40B4-BE49-F238E27FC236}">
                <a16:creationId xmlns:a16="http://schemas.microsoft.com/office/drawing/2014/main" id="{273C283A-3E56-6D99-FEED-F3D320C920D3}"/>
              </a:ext>
            </a:extLst>
          </p:cNvPr>
          <p:cNvSpPr/>
          <p:nvPr/>
        </p:nvSpPr>
        <p:spPr>
          <a:xfrm>
            <a:off x="1470638" y="4727890"/>
            <a:ext cx="4053387" cy="97579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1</a:t>
            </a:r>
            <a:r>
              <a:rPr lang="en-US" sz="2800" baseline="30000" dirty="0">
                <a:solidFill>
                  <a:srgbClr val="7030A0"/>
                </a:solidFill>
                <a:latin typeface="Arial Rounded MT Bold" panose="020F0704030504030204" pitchFamily="34" charset="0"/>
              </a:rPr>
              <a:t>st</a:t>
            </a:r>
            <a:r>
              <a:rPr lang="en-US" sz="2800" dirty="0">
                <a:solidFill>
                  <a:srgbClr val="7030A0"/>
                </a:solidFill>
                <a:latin typeface="Arial Rounded MT Bold" panose="020F0704030504030204" pitchFamily="34" charset="0"/>
              </a:rPr>
              <a:t> January 2015</a:t>
            </a:r>
          </a:p>
        </p:txBody>
      </p:sp>
      <p:sp>
        <p:nvSpPr>
          <p:cNvPr id="14" name="Rectangle 13">
            <a:extLst>
              <a:ext uri="{FF2B5EF4-FFF2-40B4-BE49-F238E27FC236}">
                <a16:creationId xmlns:a16="http://schemas.microsoft.com/office/drawing/2014/main" id="{D334B5E7-F91D-65CC-EAF6-F27F5DCDCF30}"/>
              </a:ext>
            </a:extLst>
          </p:cNvPr>
          <p:cNvSpPr/>
          <p:nvPr/>
        </p:nvSpPr>
        <p:spPr>
          <a:xfrm>
            <a:off x="6230505" y="3943239"/>
            <a:ext cx="4984930" cy="94702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1st July 2015</a:t>
            </a:r>
          </a:p>
        </p:txBody>
      </p:sp>
      <p:pic>
        <p:nvPicPr>
          <p:cNvPr id="2" name="Picture 1">
            <a:extLst>
              <a:ext uri="{FF2B5EF4-FFF2-40B4-BE49-F238E27FC236}">
                <a16:creationId xmlns:a16="http://schemas.microsoft.com/office/drawing/2014/main" id="{A478E72D-60D7-3100-3698-951EF0ECC5D1}"/>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6549753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79054-1C5A-16D0-D8D1-90FAEAE2133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3280EBA-D52F-EF51-3241-3A12C0B859E4}"/>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ED577476-B7C5-F994-4A27-D025D386EFF2}"/>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883D709-C384-92AE-1697-06D394F639FC}"/>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DCDADF8-90D6-1563-297E-F22AC2F108A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180D85F-461A-47B8-ED91-4143AFF9D408}"/>
              </a:ext>
            </a:extLst>
          </p:cNvPr>
          <p:cNvSpPr/>
          <p:nvPr/>
        </p:nvSpPr>
        <p:spPr>
          <a:xfrm>
            <a:off x="867904" y="1437587"/>
            <a:ext cx="10854139" cy="199141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Q40 Foreign Investment Promotional Board (FIBP) was abolished in May 2017 and which of the following replaced it? </a:t>
            </a:r>
          </a:p>
          <a:p>
            <a:pPr algn="r"/>
            <a:r>
              <a:rPr lang="en-US" sz="2800" dirty="0">
                <a:solidFill>
                  <a:srgbClr val="00B05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B8110043-D04B-6CED-F989-38CF99A424D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International capital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47C0AF7E-7CEC-2B0F-9C58-521BEFF84AE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B57B9452-EC45-A61E-65EB-1C6D475B7A2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8F2D284B-5167-301F-2570-F372FF885BD7}"/>
              </a:ext>
            </a:extLst>
          </p:cNvPr>
          <p:cNvSpPr/>
          <p:nvPr/>
        </p:nvSpPr>
        <p:spPr>
          <a:xfrm>
            <a:off x="1004803" y="3455686"/>
            <a:ext cx="7255794" cy="7635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Foreign Investor Promotional Portal (FIPP)</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EE28488A-C0CD-9C97-C02F-F71BA91923F9}"/>
              </a:ext>
            </a:extLst>
          </p:cNvPr>
          <p:cNvSpPr/>
          <p:nvPr/>
        </p:nvSpPr>
        <p:spPr>
          <a:xfrm>
            <a:off x="1026840" y="4346791"/>
            <a:ext cx="7233757" cy="7635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Foreign Investment facilitation Portal (FIFP)</a:t>
            </a:r>
          </a:p>
        </p:txBody>
      </p:sp>
      <p:sp>
        <p:nvSpPr>
          <p:cNvPr id="19" name="Rectangle 18">
            <a:extLst>
              <a:ext uri="{FF2B5EF4-FFF2-40B4-BE49-F238E27FC236}">
                <a16:creationId xmlns:a16="http://schemas.microsoft.com/office/drawing/2014/main" id="{F99CB254-BB87-6E19-AD0B-E3746EFB5013}"/>
              </a:ext>
            </a:extLst>
          </p:cNvPr>
          <p:cNvSpPr/>
          <p:nvPr/>
        </p:nvSpPr>
        <p:spPr>
          <a:xfrm>
            <a:off x="1004804" y="5110381"/>
            <a:ext cx="7736239" cy="7860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Foreign Direct Investment Portal ( FDIP)</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27C44D35-C6D1-1A2C-ACAA-B6E1573C8CDF}"/>
              </a:ext>
            </a:extLst>
          </p:cNvPr>
          <p:cNvSpPr/>
          <p:nvPr/>
        </p:nvSpPr>
        <p:spPr>
          <a:xfrm>
            <a:off x="1004802" y="5961411"/>
            <a:ext cx="7758277" cy="78974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Foreign Direct Investment Promotional Portal ( FDIPP</a:t>
            </a:r>
            <a:r>
              <a:rPr lang="en-US" dirty="0"/>
              <a:t>) </a:t>
            </a:r>
            <a:endParaRPr lang="en-US" sz="2800" dirty="0">
              <a:solidFill>
                <a:srgbClr val="0070C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7D145121-0966-ED73-BDCF-5FADBD1362CE}"/>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70129853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7EFB6-433C-C9E7-C300-4217EDEFD15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8C57251-4FBD-C542-04FC-656AB191325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6BED6504-670E-FA79-D3B8-B73EACCB8C54}"/>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B75614E-8898-2DE2-3919-99913F3199A2}"/>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7514E6E-B9B8-FAD1-1717-5FF522C43EB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1E1B490-4405-D5DC-C817-878A278E1206}"/>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Q41 The ______ includes a stable and transparent  tax structure , better tax compliance , reduction of subsidies and encouragement of private sector participation . </a:t>
            </a:r>
          </a:p>
          <a:p>
            <a:pPr algn="r"/>
            <a:r>
              <a:rPr lang="en-US" sz="2800" dirty="0">
                <a:solidFill>
                  <a:srgbClr val="0070C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57358B62-3CD3-2C83-713C-14D338D78C04}"/>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B6880B1E-84EB-3EA1-B931-DC7A3AD53E6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A2175E3E-FF03-89D1-C419-EA96120FED85}"/>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A34FC286-DEF4-C50B-3B28-A646C8ED3267}"/>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t>
            </a:r>
            <a:r>
              <a:rPr lang="en-IN" sz="2800" b="1"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Fiscal reforms </a:t>
            </a:r>
          </a:p>
        </p:txBody>
      </p:sp>
      <p:sp>
        <p:nvSpPr>
          <p:cNvPr id="14" name="Rectangle 13">
            <a:extLst>
              <a:ext uri="{FF2B5EF4-FFF2-40B4-BE49-F238E27FC236}">
                <a16:creationId xmlns:a16="http://schemas.microsoft.com/office/drawing/2014/main" id="{A656188B-E0F4-D8EE-D9FE-1900A0DF211E}"/>
              </a:ext>
            </a:extLst>
          </p:cNvPr>
          <p:cNvSpPr/>
          <p:nvPr/>
        </p:nvSpPr>
        <p:spPr>
          <a:xfrm>
            <a:off x="6298999" y="4557702"/>
            <a:ext cx="4994239" cy="7626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Capital market reforms </a:t>
            </a:r>
          </a:p>
        </p:txBody>
      </p:sp>
      <p:sp>
        <p:nvSpPr>
          <p:cNvPr id="19" name="Rectangle 18">
            <a:extLst>
              <a:ext uri="{FF2B5EF4-FFF2-40B4-BE49-F238E27FC236}">
                <a16:creationId xmlns:a16="http://schemas.microsoft.com/office/drawing/2014/main" id="{51DDA059-B24A-0A5F-014E-B4A9E437076E}"/>
              </a:ext>
            </a:extLst>
          </p:cNvPr>
          <p:cNvSpPr/>
          <p:nvPr/>
        </p:nvSpPr>
        <p:spPr>
          <a:xfrm>
            <a:off x="1004806" y="5637774"/>
            <a:ext cx="4994238"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Trade policy reforms</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E1295C73-9222-78F3-77E7-1AB5AE60254E}"/>
              </a:ext>
            </a:extLst>
          </p:cNvPr>
          <p:cNvSpPr/>
          <p:nvPr/>
        </p:nvSpPr>
        <p:spPr>
          <a:xfrm>
            <a:off x="6298999" y="5609912"/>
            <a:ext cx="4801893" cy="79051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Monetary and Financial sector reforms </a:t>
            </a:r>
          </a:p>
        </p:txBody>
      </p:sp>
      <p:pic>
        <p:nvPicPr>
          <p:cNvPr id="3" name="Picture 2">
            <a:extLst>
              <a:ext uri="{FF2B5EF4-FFF2-40B4-BE49-F238E27FC236}">
                <a16:creationId xmlns:a16="http://schemas.microsoft.com/office/drawing/2014/main" id="{8400D4BB-BB66-EE6F-5297-F95A9750E72E}"/>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9802379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10B96-793A-BAE6-3230-ECA6CEB6210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42E9DD0-BCA9-C7C3-C352-1DF998A55C6D}"/>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51FD0F4-9D6E-91B4-169F-C5AD4A4D518A}"/>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05456D0-8E95-D17E-02B7-E04960EB91C2}"/>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2B82793-36CA-DB01-E338-746987047A0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FF170269-B294-2662-210E-103E25FB61A1}"/>
              </a:ext>
            </a:extLst>
          </p:cNvPr>
          <p:cNvSpPr/>
          <p:nvPr/>
        </p:nvSpPr>
        <p:spPr>
          <a:xfrm>
            <a:off x="867904" y="1246587"/>
            <a:ext cx="10854139" cy="302155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Q42</a:t>
            </a:r>
            <a:r>
              <a:rPr lang="en-US" sz="2800" dirty="0">
                <a:solidFill>
                  <a:srgbClr val="0070C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Which of the following sectors has recently been included under the PLI Scheme ?</a:t>
            </a:r>
          </a:p>
          <a:p>
            <a:pPr algn="r"/>
            <a:r>
              <a:rPr lang="en-US" sz="2800" dirty="0">
                <a:solidFill>
                  <a:srgbClr val="7030A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4B74B498-C21F-FB2D-57B2-F26E1328C223}"/>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E816C149-269C-C9E3-E10C-56917B7B3FB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71BE20B-6258-CEFF-8755-1D945B4FD6B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60CDFBA9-E4A9-BB62-208D-90BB4CC7878B}"/>
              </a:ext>
            </a:extLst>
          </p:cNvPr>
          <p:cNvSpPr/>
          <p:nvPr/>
        </p:nvSpPr>
        <p:spPr>
          <a:xfrm>
            <a:off x="1004805" y="4393623"/>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Automobiles</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71E127B4-DEA6-4B12-641E-D23C85E0470E}"/>
              </a:ext>
            </a:extLst>
          </p:cNvPr>
          <p:cNvSpPr/>
          <p:nvPr/>
        </p:nvSpPr>
        <p:spPr>
          <a:xfrm>
            <a:off x="6299000" y="4557703"/>
            <a:ext cx="4527768" cy="6986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Textiles</a:t>
            </a:r>
          </a:p>
        </p:txBody>
      </p:sp>
      <p:sp>
        <p:nvSpPr>
          <p:cNvPr id="19" name="Rectangle 18">
            <a:extLst>
              <a:ext uri="{FF2B5EF4-FFF2-40B4-BE49-F238E27FC236}">
                <a16:creationId xmlns:a16="http://schemas.microsoft.com/office/drawing/2014/main" id="{BD81DABE-CC74-E673-F308-FD561FAA0E0B}"/>
              </a:ext>
            </a:extLst>
          </p:cNvPr>
          <p:cNvSpPr/>
          <p:nvPr/>
        </p:nvSpPr>
        <p:spPr>
          <a:xfrm>
            <a:off x="1004806" y="5493515"/>
            <a:ext cx="5091192" cy="11325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White goods ( Air conditioners and LED lights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5B3DCDB9-2F84-CFBF-4A33-CC685AD47B77}"/>
              </a:ext>
            </a:extLst>
          </p:cNvPr>
          <p:cNvSpPr/>
          <p:nvPr/>
        </p:nvSpPr>
        <p:spPr>
          <a:xfrm>
            <a:off x="6299000" y="5493515"/>
            <a:ext cx="4751291" cy="98830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Pharmaceuticals</a:t>
            </a:r>
          </a:p>
        </p:txBody>
      </p:sp>
      <p:pic>
        <p:nvPicPr>
          <p:cNvPr id="3" name="Picture 2">
            <a:extLst>
              <a:ext uri="{FF2B5EF4-FFF2-40B4-BE49-F238E27FC236}">
                <a16:creationId xmlns:a16="http://schemas.microsoft.com/office/drawing/2014/main" id="{4E28B1D0-9747-7CDA-1C82-B7129D0F82E3}"/>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72080456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65974-828A-BE4A-0F16-638AD6875CD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C621E43-303D-1FF7-DECD-ED71A9A2E911}"/>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06F39F5A-37EA-A57A-6BE5-02504CDCD488}"/>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EC9E756-909E-68C3-6D8E-3852328820E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A85C5D1-A019-0BE5-B6DA-8C68C288BF0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77F62BC0-B484-48A4-C00A-5DA1EF0A1C6E}"/>
              </a:ext>
            </a:extLst>
          </p:cNvPr>
          <p:cNvSpPr/>
          <p:nvPr/>
        </p:nvSpPr>
        <p:spPr>
          <a:xfrm>
            <a:off x="867904" y="1437587"/>
            <a:ext cx="10854139" cy="180155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Q43</a:t>
            </a:r>
            <a:r>
              <a:rPr lang="en-US" sz="2800" dirty="0">
                <a:solidFill>
                  <a:srgbClr val="0070C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Which of the following was NOT the focus of the monetary and finical sector reforms ?</a:t>
            </a:r>
          </a:p>
          <a:p>
            <a:pPr algn="r"/>
            <a:r>
              <a:rPr lang="en-US" sz="2800" dirty="0">
                <a:solidFill>
                  <a:srgbClr val="00B05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CC41D3A0-A0A7-9F51-A017-475218C57363}"/>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BD81C619-4F8F-3E77-DABF-0814B878567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A0AD8E1E-3EE7-C26D-B16F-8BF995B66F7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2F573FD8-0AB9-9EFD-4114-F634471BE50F}"/>
              </a:ext>
            </a:extLst>
          </p:cNvPr>
          <p:cNvSpPr/>
          <p:nvPr/>
        </p:nvSpPr>
        <p:spPr>
          <a:xfrm>
            <a:off x="1004803" y="3288025"/>
            <a:ext cx="8201188" cy="7791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Reducing the burden of non – performing asset on government banks </a:t>
            </a:r>
            <a:r>
              <a:rPr lang="en-US" dirty="0"/>
              <a:t>.</a:t>
            </a:r>
            <a:endParaRPr lang="en-US" sz="2800" b="1" dirty="0">
              <a:solidFill>
                <a:srgbClr val="0070C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3690B3A0-0780-8532-2820-890AC4DA75E5}"/>
              </a:ext>
            </a:extLst>
          </p:cNvPr>
          <p:cNvSpPr/>
          <p:nvPr/>
        </p:nvSpPr>
        <p:spPr>
          <a:xfrm>
            <a:off x="1004803" y="4132090"/>
            <a:ext cx="7875726" cy="7141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Restriction foreign investment banks</a:t>
            </a:r>
          </a:p>
        </p:txBody>
      </p:sp>
      <p:sp>
        <p:nvSpPr>
          <p:cNvPr id="19" name="Rectangle 18">
            <a:extLst>
              <a:ext uri="{FF2B5EF4-FFF2-40B4-BE49-F238E27FC236}">
                <a16:creationId xmlns:a16="http://schemas.microsoft.com/office/drawing/2014/main" id="{9962D37E-E7F3-060F-5B5C-20AFF5977C6E}"/>
              </a:ext>
            </a:extLst>
          </p:cNvPr>
          <p:cNvSpPr/>
          <p:nvPr/>
        </p:nvSpPr>
        <p:spPr>
          <a:xfrm>
            <a:off x="1004801" y="4927231"/>
            <a:ext cx="7875726" cy="7141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Introduction and sustaining competition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E1C0360E-38F8-57C6-B826-FBD5663D5548}"/>
              </a:ext>
            </a:extLst>
          </p:cNvPr>
          <p:cNvSpPr/>
          <p:nvPr/>
        </p:nvSpPr>
        <p:spPr>
          <a:xfrm>
            <a:off x="1022885" y="5697632"/>
            <a:ext cx="7395277" cy="8366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Deregulating interest rates </a:t>
            </a:r>
          </a:p>
        </p:txBody>
      </p:sp>
      <p:pic>
        <p:nvPicPr>
          <p:cNvPr id="3" name="Picture 2">
            <a:extLst>
              <a:ext uri="{FF2B5EF4-FFF2-40B4-BE49-F238E27FC236}">
                <a16:creationId xmlns:a16="http://schemas.microsoft.com/office/drawing/2014/main" id="{66F69300-B92B-21D4-F19C-C8AE99FA141E}"/>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54212252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20C82-8E65-1592-D113-C668FCB8414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62800D2-7667-ADE3-619C-2AA13C3E84A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76D1951C-39C7-38C1-CAEC-F0450BE74E9B}"/>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8963220-1B1D-BD87-4967-8F610A92653F}"/>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D9D397C-E1DC-AF06-7608-77058AEAAE80}"/>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B3B75F36-9699-9BCA-532F-40E03EA49DBE}"/>
              </a:ext>
            </a:extLst>
          </p:cNvPr>
          <p:cNvSpPr/>
          <p:nvPr/>
        </p:nvSpPr>
        <p:spPr>
          <a:xfrm>
            <a:off x="828564" y="1343323"/>
            <a:ext cx="10854139" cy="190360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Q44 </a:t>
            </a:r>
            <a:r>
              <a:rPr lang="en-US" dirty="0">
                <a:solidFill>
                  <a:srgbClr val="7030A0"/>
                </a:solidFill>
                <a:latin typeface="Arial Rounded MT Bold" panose="020F0704030504030204" pitchFamily="34" charset="0"/>
              </a:rPr>
              <a:t>Which scheme aims to increase water use efficiency at the farm level ?</a:t>
            </a:r>
          </a:p>
          <a:p>
            <a:pPr algn="r"/>
            <a:r>
              <a:rPr lang="en-US" sz="2800" dirty="0">
                <a:solidFill>
                  <a:srgbClr val="7030A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C7DECC21-08F6-E4B1-D543-0B5AB85262FF}"/>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E2CB112-ED44-9B5A-64EE-1290D7A5B4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1EC5AB9-E56F-220B-D12D-50E0A7D9292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0C35494D-844A-293A-8B63-746399FB1489}"/>
              </a:ext>
            </a:extLst>
          </p:cNvPr>
          <p:cNvSpPr/>
          <p:nvPr/>
        </p:nvSpPr>
        <p:spPr>
          <a:xfrm>
            <a:off x="1004804" y="3334367"/>
            <a:ext cx="6201907" cy="74605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Agricultural Mechanism </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6ABCA50A-2323-A937-E8A4-6B8AB253E68A}"/>
              </a:ext>
            </a:extLst>
          </p:cNvPr>
          <p:cNvSpPr/>
          <p:nvPr/>
        </p:nvSpPr>
        <p:spPr>
          <a:xfrm>
            <a:off x="1004804" y="4120409"/>
            <a:ext cx="6201908" cy="74605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Prampargrat Krishi Vikas Yojana (PKVY)</a:t>
            </a:r>
          </a:p>
        </p:txBody>
      </p:sp>
      <p:sp>
        <p:nvSpPr>
          <p:cNvPr id="19" name="Rectangle 18">
            <a:extLst>
              <a:ext uri="{FF2B5EF4-FFF2-40B4-BE49-F238E27FC236}">
                <a16:creationId xmlns:a16="http://schemas.microsoft.com/office/drawing/2014/main" id="{7A97EDBB-D9C3-0796-4B27-2809912777B7}"/>
              </a:ext>
            </a:extLst>
          </p:cNvPr>
          <p:cNvSpPr/>
          <p:nvPr/>
        </p:nvSpPr>
        <p:spPr>
          <a:xfrm>
            <a:off x="1004803" y="4953912"/>
            <a:ext cx="5938437" cy="56076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Per Drop More Crop (PDMC)</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4CBAD6C4-C531-2546-4ECD-CE57D226D71D}"/>
              </a:ext>
            </a:extLst>
          </p:cNvPr>
          <p:cNvSpPr/>
          <p:nvPr/>
        </p:nvSpPr>
        <p:spPr>
          <a:xfrm>
            <a:off x="1004804" y="5602122"/>
            <a:ext cx="5938436" cy="879698"/>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Agri Infrastructure fund </a:t>
            </a:r>
          </a:p>
        </p:txBody>
      </p:sp>
      <p:pic>
        <p:nvPicPr>
          <p:cNvPr id="3" name="Picture 2">
            <a:extLst>
              <a:ext uri="{FF2B5EF4-FFF2-40B4-BE49-F238E27FC236}">
                <a16:creationId xmlns:a16="http://schemas.microsoft.com/office/drawing/2014/main" id="{5BB805F5-A409-F1A0-CC2A-E19D19F72659}"/>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69142729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53FB1-0C69-8762-501D-C6309CDA695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CD95E9C-DBE1-91EB-8353-A7D5D24B244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93746C2F-D9D0-6146-1624-4518E786E0C0}"/>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E5D0B58-771A-BF80-7E1D-0F23DDAD79A4}"/>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1FC92F6-02C5-F394-08D9-EB683D7083EB}"/>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78DCDCB-D371-86A8-6AE7-A322728CD4B8}"/>
              </a:ext>
            </a:extLst>
          </p:cNvPr>
          <p:cNvSpPr/>
          <p:nvPr/>
        </p:nvSpPr>
        <p:spPr>
          <a:xfrm>
            <a:off x="867904" y="1525400"/>
            <a:ext cx="10854139" cy="168275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Q45 What is the full form of PMI?</a:t>
            </a:r>
          </a:p>
          <a:p>
            <a:pPr algn="r"/>
            <a:r>
              <a:rPr lang="en-US" sz="2800" dirty="0">
                <a:solidFill>
                  <a:srgbClr val="7030A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1A8B7EA3-E5AF-39C0-B177-1074CDC9F9A8}"/>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3D0D666A-B8F4-9957-6107-041FE00AFDA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06A5DD5-2450-4F35-9CC7-89FB9C04803F}"/>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6675C14C-EB71-9F80-A5EB-20DC0A804096}"/>
              </a:ext>
            </a:extLst>
          </p:cNvPr>
          <p:cNvSpPr/>
          <p:nvPr/>
        </p:nvSpPr>
        <p:spPr>
          <a:xfrm>
            <a:off x="898762" y="3654461"/>
            <a:ext cx="4994239"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Prime Management Index </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D1DF646A-D14B-B7F1-7561-48E8806A38EF}"/>
              </a:ext>
            </a:extLst>
          </p:cNvPr>
          <p:cNvSpPr/>
          <p:nvPr/>
        </p:nvSpPr>
        <p:spPr>
          <a:xfrm>
            <a:off x="6299000" y="3649852"/>
            <a:ext cx="4527768" cy="93897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Purchase Management Index</a:t>
            </a:r>
          </a:p>
        </p:txBody>
      </p:sp>
      <p:sp>
        <p:nvSpPr>
          <p:cNvPr id="19" name="Rectangle 18">
            <a:extLst>
              <a:ext uri="{FF2B5EF4-FFF2-40B4-BE49-F238E27FC236}">
                <a16:creationId xmlns:a16="http://schemas.microsoft.com/office/drawing/2014/main" id="{EB199084-670A-AFBB-DE9B-DFF6FAFAF6C2}"/>
              </a:ext>
            </a:extLst>
          </p:cNvPr>
          <p:cNvSpPr/>
          <p:nvPr/>
        </p:nvSpPr>
        <p:spPr>
          <a:xfrm>
            <a:off x="867904" y="4909729"/>
            <a:ext cx="5131140"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Purchasing Mangers Index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8642633F-73D4-C01C-4514-B3C92078C193}"/>
              </a:ext>
            </a:extLst>
          </p:cNvPr>
          <p:cNvSpPr/>
          <p:nvPr/>
        </p:nvSpPr>
        <p:spPr>
          <a:xfrm>
            <a:off x="6294973" y="4861315"/>
            <a:ext cx="4751291" cy="762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Property Manager’s Index</a:t>
            </a:r>
          </a:p>
        </p:txBody>
      </p:sp>
      <p:pic>
        <p:nvPicPr>
          <p:cNvPr id="3" name="Picture 2">
            <a:extLst>
              <a:ext uri="{FF2B5EF4-FFF2-40B4-BE49-F238E27FC236}">
                <a16:creationId xmlns:a16="http://schemas.microsoft.com/office/drawing/2014/main" id="{10ECA1A7-C4A0-E340-D88E-2A31A19E031D}"/>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48691606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2C225-28F8-6A22-EAF3-97D6A7D5C10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2F98751-D8F5-4628-5337-8966BA00614F}"/>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1264" y="-1344722"/>
            <a:ext cx="11811985" cy="6481819"/>
          </a:xfrm>
          <a:prstGeom prst="rect">
            <a:avLst/>
          </a:prstGeom>
        </p:spPr>
      </p:pic>
      <p:sp>
        <p:nvSpPr>
          <p:cNvPr id="4" name="Rectangle: Rounded Corners 3">
            <a:extLst>
              <a:ext uri="{FF2B5EF4-FFF2-40B4-BE49-F238E27FC236}">
                <a16:creationId xmlns:a16="http://schemas.microsoft.com/office/drawing/2014/main" id="{6A96BDF9-ACE8-337E-19D4-8DD099481C5B}"/>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743E77D6-2762-5494-CFEC-A982BD974B9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0C0374-6EBF-0E3C-DE4E-E01FCB24019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0229EE24-FD17-A593-FBF7-81ECC0C29EA3}"/>
              </a:ext>
            </a:extLst>
          </p:cNvPr>
          <p:cNvSpPr/>
          <p:nvPr/>
        </p:nvSpPr>
        <p:spPr>
          <a:xfrm>
            <a:off x="867904" y="1368295"/>
            <a:ext cx="10854139" cy="142140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Q46 Which of the following is the aim of National Manufacturing Policy [Sept-25]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C9615EFC-C19C-F5A0-650F-B3E6E267EBF0}"/>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E67AF22-21F5-6D0E-5129-8FC03252019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58F3C56-1BA4-13E5-E27D-7EA7103FA85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F9032A74-EE23-874D-AAE6-50FC29A0A16E}"/>
              </a:ext>
            </a:extLst>
          </p:cNvPr>
          <p:cNvSpPr/>
          <p:nvPr/>
        </p:nvSpPr>
        <p:spPr>
          <a:xfrm>
            <a:off x="1004805" y="2854652"/>
            <a:ext cx="7379778" cy="9444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To increase the share of manufacturing in GVA to 27% by 2027</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752373AD-0FF0-F6A8-4CBA-A9CB54464C09}"/>
              </a:ext>
            </a:extLst>
          </p:cNvPr>
          <p:cNvSpPr/>
          <p:nvPr/>
        </p:nvSpPr>
        <p:spPr>
          <a:xfrm>
            <a:off x="1059739" y="3864074"/>
            <a:ext cx="7216355" cy="8125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To increase the share of manufacturing in NDP to 27 % by 2027</a:t>
            </a:r>
          </a:p>
        </p:txBody>
      </p:sp>
      <p:sp>
        <p:nvSpPr>
          <p:cNvPr id="19" name="Rectangle 18">
            <a:extLst>
              <a:ext uri="{FF2B5EF4-FFF2-40B4-BE49-F238E27FC236}">
                <a16:creationId xmlns:a16="http://schemas.microsoft.com/office/drawing/2014/main" id="{9F606496-0AA5-F368-B90F-392D166BF23D}"/>
              </a:ext>
            </a:extLst>
          </p:cNvPr>
          <p:cNvSpPr/>
          <p:nvPr/>
        </p:nvSpPr>
        <p:spPr>
          <a:xfrm>
            <a:off x="1059738" y="4741596"/>
            <a:ext cx="7505567" cy="7481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To increase the share of manufacturing  in NNP to 25 % by 2025</a:t>
            </a:r>
          </a:p>
        </p:txBody>
      </p:sp>
      <p:sp>
        <p:nvSpPr>
          <p:cNvPr id="22" name="Rectangle 21">
            <a:extLst>
              <a:ext uri="{FF2B5EF4-FFF2-40B4-BE49-F238E27FC236}">
                <a16:creationId xmlns:a16="http://schemas.microsoft.com/office/drawing/2014/main" id="{946625E9-5E96-3A4B-A01C-0EA6B88B4249}"/>
              </a:ext>
            </a:extLst>
          </p:cNvPr>
          <p:cNvSpPr/>
          <p:nvPr/>
        </p:nvSpPr>
        <p:spPr>
          <a:xfrm>
            <a:off x="1059738" y="5619118"/>
            <a:ext cx="7634809" cy="8627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To increase the share of manufacturing in GDP to 25 % by 2025 </a:t>
            </a:r>
          </a:p>
        </p:txBody>
      </p:sp>
      <p:pic>
        <p:nvPicPr>
          <p:cNvPr id="3" name="Picture 2">
            <a:extLst>
              <a:ext uri="{FF2B5EF4-FFF2-40B4-BE49-F238E27FC236}">
                <a16:creationId xmlns:a16="http://schemas.microsoft.com/office/drawing/2014/main" id="{A8C8CEC1-97E4-1295-5A59-6566045B21C1}"/>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0941995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2BA05-4EDF-6BC1-18CD-A2AED44FE66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9F58B74-19B2-20EB-0143-B2BD4DDB807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C681ECB1-FDEE-642C-E8AD-78BD90C1FE54}"/>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C6ABE94-B739-48F8-3C08-5385FCD5D901}"/>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B4A511C-F8CB-8195-D6DF-327A66A849CD}"/>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1ABDF43-3F0E-B1D4-1B5A-CCEA6D8D611A}"/>
              </a:ext>
            </a:extLst>
          </p:cNvPr>
          <p:cNvSpPr/>
          <p:nvPr/>
        </p:nvSpPr>
        <p:spPr>
          <a:xfrm>
            <a:off x="867904" y="1482399"/>
            <a:ext cx="10854139" cy="132544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Q47 The reason for introduction of ‘ </a:t>
            </a:r>
            <a:r>
              <a:rPr lang="en-US" sz="2800" dirty="0" err="1">
                <a:solidFill>
                  <a:srgbClr val="00B050"/>
                </a:solidFill>
                <a:latin typeface="Arial Rounded MT Bold" panose="020F0704030504030204" pitchFamily="34" charset="0"/>
              </a:rPr>
              <a:t>Kisal</a:t>
            </a:r>
            <a:r>
              <a:rPr lang="en-US" sz="2800" dirty="0">
                <a:solidFill>
                  <a:srgbClr val="00B050"/>
                </a:solidFill>
                <a:latin typeface="Arial Rounded MT Bold" panose="020F0704030504030204" pitchFamily="34" charset="0"/>
              </a:rPr>
              <a:t> Rail ‘ is </a:t>
            </a:r>
          </a:p>
          <a:p>
            <a:pPr algn="r"/>
            <a:r>
              <a:rPr lang="en-US" sz="2800" dirty="0">
                <a:solidFill>
                  <a:srgbClr val="00B050"/>
                </a:solidFill>
                <a:latin typeface="Arial Rounded MT Bold" panose="020F0704030504030204" pitchFamily="34" charset="0"/>
              </a:rPr>
              <a:t>[Sept-25]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4C78064C-D491-0DF5-69FD-71A82258E83E}"/>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5A65C570-231F-5C08-E3DA-BD4973865A9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C6CECFF-4446-6320-7A89-8813CE76E5F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07A561D1-9E55-0F51-833E-0408C6B26AF8}"/>
              </a:ext>
            </a:extLst>
          </p:cNvPr>
          <p:cNvSpPr/>
          <p:nvPr/>
        </p:nvSpPr>
        <p:spPr>
          <a:xfrm>
            <a:off x="1004803" y="2929422"/>
            <a:ext cx="8681637" cy="9802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For taking imitative towards transportation of perishable goods to market</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12EDA369-FEB5-2B82-9A45-9A8581932CE8}"/>
              </a:ext>
            </a:extLst>
          </p:cNvPr>
          <p:cNvSpPr/>
          <p:nvPr/>
        </p:nvSpPr>
        <p:spPr>
          <a:xfrm>
            <a:off x="1004804" y="3974610"/>
            <a:ext cx="8542152" cy="74288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400" dirty="0">
                <a:solidFill>
                  <a:srgbClr val="00B050"/>
                </a:solidFill>
                <a:latin typeface="Arial Rounded MT Bold" panose="020F0704030504030204" pitchFamily="34" charset="0"/>
              </a:rPr>
              <a:t>(b)</a:t>
            </a:r>
            <a:r>
              <a:rPr lang="en-US" sz="2400" dirty="0">
                <a:solidFill>
                  <a:srgbClr val="00B05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For improvement in farm produce logistics </a:t>
            </a:r>
          </a:p>
        </p:txBody>
      </p:sp>
      <p:sp>
        <p:nvSpPr>
          <p:cNvPr id="19" name="Rectangle 18">
            <a:extLst>
              <a:ext uri="{FF2B5EF4-FFF2-40B4-BE49-F238E27FC236}">
                <a16:creationId xmlns:a16="http://schemas.microsoft.com/office/drawing/2014/main" id="{72B6EF5A-D3D5-D5D8-0322-A98D39DB5490}"/>
              </a:ext>
            </a:extLst>
          </p:cNvPr>
          <p:cNvSpPr/>
          <p:nvPr/>
        </p:nvSpPr>
        <p:spPr>
          <a:xfrm>
            <a:off x="990466" y="4782451"/>
            <a:ext cx="8432503" cy="74288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For creation of start – up eco system in agriculture and allied sectors </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FEB62420-2B0F-58EE-95F9-0FD1B1FE61F4}"/>
              </a:ext>
            </a:extLst>
          </p:cNvPr>
          <p:cNvSpPr/>
          <p:nvPr/>
        </p:nvSpPr>
        <p:spPr>
          <a:xfrm>
            <a:off x="1019143" y="5590292"/>
            <a:ext cx="8791284" cy="96641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For taking initiative to formulate a compressive policy framework for logistics sector </a:t>
            </a:r>
          </a:p>
        </p:txBody>
      </p:sp>
      <p:pic>
        <p:nvPicPr>
          <p:cNvPr id="3" name="Picture 2">
            <a:extLst>
              <a:ext uri="{FF2B5EF4-FFF2-40B4-BE49-F238E27FC236}">
                <a16:creationId xmlns:a16="http://schemas.microsoft.com/office/drawing/2014/main" id="{4A193746-E4E5-81B1-E570-9E4D07F9F8F0}"/>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65013497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ED432-B037-C906-2E71-842F9109591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220035E-B8D5-EB14-A07A-FFC90DF6E9B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4706E4E0-F745-D1B5-FB6F-C1933FC1796B}"/>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8781171-792D-433F-A735-B55B88CD3D61}"/>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787B16-087A-AF9C-4CE4-DA3118A1A2C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A724536-D7B9-853F-BE08-D36FA82B3D11}"/>
              </a:ext>
            </a:extLst>
          </p:cNvPr>
          <p:cNvSpPr/>
          <p:nvPr/>
        </p:nvSpPr>
        <p:spPr>
          <a:xfrm>
            <a:off x="867904" y="1075786"/>
            <a:ext cx="10854139" cy="166524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Q48. Which facility was provided to industry groups to allow flexibility and rapid changes in their product mix without requiring a fresh license ?[Sept-25]</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F81ECAD8-2F3D-6BEA-1B5F-383617B76842}"/>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DD86490-340A-4C7C-76D2-1787F017D8E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9F4E5C0-F30F-6217-46A5-80341E32A84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5546AEEA-9BD3-1880-9B34-40D359503E01}"/>
              </a:ext>
            </a:extLst>
          </p:cNvPr>
          <p:cNvSpPr/>
          <p:nvPr/>
        </p:nvSpPr>
        <p:spPr>
          <a:xfrm>
            <a:off x="1004803" y="2676076"/>
            <a:ext cx="8681637" cy="7529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Open General License (OGL)</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E406F5AF-AA11-4517-0055-BC10931E1112}"/>
              </a:ext>
            </a:extLst>
          </p:cNvPr>
          <p:cNvSpPr/>
          <p:nvPr/>
        </p:nvSpPr>
        <p:spPr>
          <a:xfrm>
            <a:off x="1019144" y="3493958"/>
            <a:ext cx="8527812" cy="6943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a:t>
            </a:r>
            <a:r>
              <a:rPr lang="en-US" sz="2800" dirty="0">
                <a:solidFill>
                  <a:srgbClr val="00B050"/>
                </a:solidFill>
                <a:latin typeface="Arial Rounded MT Bold" panose="020F0704030504030204" pitchFamily="34" charset="0"/>
              </a:rPr>
              <a:t>Board – Branding </a:t>
            </a:r>
          </a:p>
        </p:txBody>
      </p:sp>
      <p:sp>
        <p:nvSpPr>
          <p:cNvPr id="19" name="Rectangle 18">
            <a:extLst>
              <a:ext uri="{FF2B5EF4-FFF2-40B4-BE49-F238E27FC236}">
                <a16:creationId xmlns:a16="http://schemas.microsoft.com/office/drawing/2014/main" id="{C95248CB-932A-E615-CADC-DE9BDC57ACAD}"/>
              </a:ext>
            </a:extLst>
          </p:cNvPr>
          <p:cNvSpPr/>
          <p:nvPr/>
        </p:nvSpPr>
        <p:spPr>
          <a:xfrm>
            <a:off x="990466" y="4181924"/>
            <a:ext cx="8819961" cy="114949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Special Economic Zones (SEZs)</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1EBA6965-68AC-C9D5-292D-6EE0310E5484}"/>
              </a:ext>
            </a:extLst>
          </p:cNvPr>
          <p:cNvSpPr/>
          <p:nvPr/>
        </p:nvSpPr>
        <p:spPr>
          <a:xfrm>
            <a:off x="1019143" y="5470902"/>
            <a:ext cx="8791284" cy="11784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Export Promotion Policy </a:t>
            </a:r>
          </a:p>
        </p:txBody>
      </p:sp>
      <p:pic>
        <p:nvPicPr>
          <p:cNvPr id="3" name="Picture 2">
            <a:extLst>
              <a:ext uri="{FF2B5EF4-FFF2-40B4-BE49-F238E27FC236}">
                <a16:creationId xmlns:a16="http://schemas.microsoft.com/office/drawing/2014/main" id="{72FC4370-2A57-5AFA-DA7C-54F37EE2FC2A}"/>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71645169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E8B15-CAFD-AB6C-D251-AB42D6FFC0F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1916302-448A-AE7B-604C-29958E0C4359}"/>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45036" y="-1210114"/>
            <a:ext cx="11811985" cy="6481819"/>
          </a:xfrm>
          <a:prstGeom prst="rect">
            <a:avLst/>
          </a:prstGeom>
        </p:spPr>
      </p:pic>
      <p:sp>
        <p:nvSpPr>
          <p:cNvPr id="4" name="Rectangle: Rounded Corners 3">
            <a:extLst>
              <a:ext uri="{FF2B5EF4-FFF2-40B4-BE49-F238E27FC236}">
                <a16:creationId xmlns:a16="http://schemas.microsoft.com/office/drawing/2014/main" id="{0CE7E5C8-B898-8B99-492A-06B5E8812A96}"/>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AA6FF107-A9E4-FE54-B427-35F91FF3CE0F}"/>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D3DC7B8-D19F-94B4-4680-62566D87EB3D}"/>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0335ADC5-D086-6D8F-7A04-B6EA89E9061B}"/>
              </a:ext>
            </a:extLst>
          </p:cNvPr>
          <p:cNvSpPr/>
          <p:nvPr/>
        </p:nvSpPr>
        <p:spPr>
          <a:xfrm>
            <a:off x="867904" y="1132413"/>
            <a:ext cx="10854139" cy="179676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Q49. Which of the following was not a major reforms introduced during 1980s in India ?</a:t>
            </a:r>
          </a:p>
          <a:p>
            <a:pPr algn="r"/>
            <a:r>
              <a:rPr lang="en-US" sz="2800" dirty="0">
                <a:solidFill>
                  <a:srgbClr val="7030A0"/>
                </a:solidFill>
                <a:latin typeface="Arial Rounded MT Bold" panose="020F0704030504030204" pitchFamily="34" charset="0"/>
              </a:rPr>
              <a:t>[JAN-26]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6EEE0C6-C767-6850-BCC1-F2192C79A950}"/>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A4F9EE5-FC11-2F44-CBD1-E52D7E21D2F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7464AFE2-A065-C5CC-710F-C5659076F200}"/>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EE0288E9-49FC-33C8-E986-5D5F04C91D48}"/>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A8E4F1B1-C16F-7CC4-A6CE-27F866DCE140}"/>
              </a:ext>
            </a:extLst>
          </p:cNvPr>
          <p:cNvSpPr/>
          <p:nvPr/>
        </p:nvSpPr>
        <p:spPr>
          <a:xfrm>
            <a:off x="1069383" y="3103210"/>
            <a:ext cx="4429112" cy="90837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a:t>
            </a:r>
            <a:r>
              <a:rPr lang="en-US" sz="2800" dirty="0">
                <a:solidFill>
                  <a:srgbClr val="7030A0"/>
                </a:solidFill>
                <a:latin typeface="Arial Rounded MT Bold" panose="020F0704030504030204" pitchFamily="34" charset="0"/>
              </a:rPr>
              <a:t>Industrial delicensing</a:t>
            </a:r>
          </a:p>
        </p:txBody>
      </p:sp>
      <p:sp>
        <p:nvSpPr>
          <p:cNvPr id="6" name="Rectangle 5">
            <a:extLst>
              <a:ext uri="{FF2B5EF4-FFF2-40B4-BE49-F238E27FC236}">
                <a16:creationId xmlns:a16="http://schemas.microsoft.com/office/drawing/2014/main" id="{5A50D90E-FB6C-4719-62A2-B402C82CD9F6}"/>
              </a:ext>
            </a:extLst>
          </p:cNvPr>
          <p:cNvSpPr/>
          <p:nvPr/>
        </p:nvSpPr>
        <p:spPr>
          <a:xfrm>
            <a:off x="6375951" y="3120222"/>
            <a:ext cx="4429112" cy="11313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Formation of SEBI</a:t>
            </a:r>
          </a:p>
        </p:txBody>
      </p:sp>
      <p:sp>
        <p:nvSpPr>
          <p:cNvPr id="11" name="Rectangle 10">
            <a:extLst>
              <a:ext uri="{FF2B5EF4-FFF2-40B4-BE49-F238E27FC236}">
                <a16:creationId xmlns:a16="http://schemas.microsoft.com/office/drawing/2014/main" id="{BDB24068-713F-ED87-942E-A5675E1B1D69}"/>
              </a:ext>
            </a:extLst>
          </p:cNvPr>
          <p:cNvSpPr/>
          <p:nvPr/>
        </p:nvSpPr>
        <p:spPr>
          <a:xfrm>
            <a:off x="1069382" y="4388333"/>
            <a:ext cx="5154168" cy="117078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Currency demonetization</a:t>
            </a:r>
            <a:endParaRPr lang="en-US" sz="2800" dirty="0">
              <a:solidFill>
                <a:srgbClr val="7030A0"/>
              </a:solidFill>
              <a:latin typeface="Arial Rounded MT Bold" panose="020F0704030504030204" pitchFamily="34" charset="0"/>
            </a:endParaRPr>
          </a:p>
        </p:txBody>
      </p:sp>
      <p:sp>
        <p:nvSpPr>
          <p:cNvPr id="16" name="Rectangle 15">
            <a:extLst>
              <a:ext uri="{FF2B5EF4-FFF2-40B4-BE49-F238E27FC236}">
                <a16:creationId xmlns:a16="http://schemas.microsoft.com/office/drawing/2014/main" id="{923CF480-B64D-0E79-5B63-D952B8F7D805}"/>
              </a:ext>
            </a:extLst>
          </p:cNvPr>
          <p:cNvSpPr/>
          <p:nvPr/>
        </p:nvSpPr>
        <p:spPr>
          <a:xfrm>
            <a:off x="6375950" y="4365276"/>
            <a:ext cx="4612347" cy="117078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Implementation of MODVAT </a:t>
            </a:r>
          </a:p>
        </p:txBody>
      </p:sp>
    </p:spTree>
    <p:extLst>
      <p:ext uri="{BB962C8B-B14F-4D97-AF65-F5344CB8AC3E}">
        <p14:creationId xmlns:p14="http://schemas.microsoft.com/office/powerpoint/2010/main" val="420356361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38570-0E01-8625-478C-FEFFE0B9488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CD7F667-6285-C388-83B4-DD8915489B6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F37B3AAE-5D5D-39CA-1B6F-06443CB0FC24}"/>
              </a:ext>
            </a:extLst>
          </p:cNvPr>
          <p:cNvSpPr/>
          <p:nvPr/>
        </p:nvSpPr>
        <p:spPr>
          <a:xfrm>
            <a:off x="107428" y="0"/>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645708F-341C-5574-8509-5EB9BA80551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99BDA74-6354-B8FE-FF13-8EBD44167F8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71F0CA0-6709-9E71-EC24-D5F676C7547C}"/>
              </a:ext>
            </a:extLst>
          </p:cNvPr>
          <p:cNvSpPr/>
          <p:nvPr/>
        </p:nvSpPr>
        <p:spPr>
          <a:xfrm>
            <a:off x="882243" y="1122100"/>
            <a:ext cx="10854139" cy="177528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Q5 Which government scheme supports and promotes organic farming, as well as the improvement of soil health ?[Sept-24]</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7FF17D94-FB20-7987-391E-80E10FF68E0D}"/>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B2EC9600-6D68-7207-2A52-DDE25A475D4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AF30998-FA56-8B82-2AD7-2D29A80F1C7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232A70D4-EA04-ABEF-AEC1-7A466E38007C}"/>
              </a:ext>
            </a:extLst>
          </p:cNvPr>
          <p:cNvSpPr/>
          <p:nvPr/>
        </p:nvSpPr>
        <p:spPr>
          <a:xfrm>
            <a:off x="1264626" y="2924712"/>
            <a:ext cx="8390818" cy="9130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National Rural Employment Guarantee Act (NREGA)]</a:t>
            </a:r>
          </a:p>
        </p:txBody>
      </p:sp>
      <p:sp>
        <p:nvSpPr>
          <p:cNvPr id="5" name="Rectangle 4">
            <a:extLst>
              <a:ext uri="{FF2B5EF4-FFF2-40B4-BE49-F238E27FC236}">
                <a16:creationId xmlns:a16="http://schemas.microsoft.com/office/drawing/2014/main" id="{EFEEAE8A-8324-5A4A-5278-743E0469BBC8}"/>
              </a:ext>
            </a:extLst>
          </p:cNvPr>
          <p:cNvSpPr/>
          <p:nvPr/>
        </p:nvSpPr>
        <p:spPr>
          <a:xfrm>
            <a:off x="1264625" y="3928995"/>
            <a:ext cx="7708893" cy="9130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err="1">
                <a:solidFill>
                  <a:srgbClr val="FF0000"/>
                </a:solidFill>
                <a:latin typeface="Arial Rounded MT Bold" panose="020F0704030504030204" pitchFamily="34" charset="0"/>
              </a:rPr>
              <a:t>Rashtriya</a:t>
            </a:r>
            <a:r>
              <a:rPr lang="en-US" sz="2800" dirty="0">
                <a:solidFill>
                  <a:srgbClr val="FF0000"/>
                </a:solidFill>
                <a:latin typeface="Arial Rounded MT Bold" panose="020F0704030504030204" pitchFamily="34" charset="0"/>
              </a:rPr>
              <a:t> Krishi Vikas Yojana  (RKVY)</a:t>
            </a:r>
          </a:p>
        </p:txBody>
      </p:sp>
      <p:sp>
        <p:nvSpPr>
          <p:cNvPr id="6" name="Rectangle 5">
            <a:extLst>
              <a:ext uri="{FF2B5EF4-FFF2-40B4-BE49-F238E27FC236}">
                <a16:creationId xmlns:a16="http://schemas.microsoft.com/office/drawing/2014/main" id="{04555FCD-A181-424F-3930-64FF25AD0685}"/>
              </a:ext>
            </a:extLst>
          </p:cNvPr>
          <p:cNvSpPr/>
          <p:nvPr/>
        </p:nvSpPr>
        <p:spPr>
          <a:xfrm>
            <a:off x="1264625" y="4933279"/>
            <a:ext cx="7522913" cy="80262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3200" dirty="0">
                <a:solidFill>
                  <a:srgbClr val="FF0000"/>
                </a:solidFill>
                <a:latin typeface="Arial Rounded MT Bold" panose="020F0704030504030204" pitchFamily="34" charset="0"/>
              </a:rPr>
              <a:t>(c) </a:t>
            </a:r>
            <a:r>
              <a:rPr lang="en-US" sz="3200" dirty="0">
                <a:solidFill>
                  <a:srgbClr val="FF0000"/>
                </a:solidFill>
                <a:latin typeface="Arial Rounded MT Bold" panose="020F0704030504030204" pitchFamily="34" charset="0"/>
              </a:rPr>
              <a:t>Pradhan Mantri Fasal Bima Yojana</a:t>
            </a:r>
          </a:p>
        </p:txBody>
      </p:sp>
      <p:sp>
        <p:nvSpPr>
          <p:cNvPr id="11" name="Rectangle 10">
            <a:extLst>
              <a:ext uri="{FF2B5EF4-FFF2-40B4-BE49-F238E27FC236}">
                <a16:creationId xmlns:a16="http://schemas.microsoft.com/office/drawing/2014/main" id="{AA72ACC6-111B-F524-8C16-753D3A84BE39}"/>
              </a:ext>
            </a:extLst>
          </p:cNvPr>
          <p:cNvSpPr/>
          <p:nvPr/>
        </p:nvSpPr>
        <p:spPr>
          <a:xfrm>
            <a:off x="1264625" y="5804496"/>
            <a:ext cx="7104460" cy="90110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Prampargrat Krishi Vikas Yojana </a:t>
            </a:r>
          </a:p>
        </p:txBody>
      </p:sp>
      <p:pic>
        <p:nvPicPr>
          <p:cNvPr id="13" name="Picture 12">
            <a:extLst>
              <a:ext uri="{FF2B5EF4-FFF2-40B4-BE49-F238E27FC236}">
                <a16:creationId xmlns:a16="http://schemas.microsoft.com/office/drawing/2014/main" id="{B8504C07-A96D-45EC-D1BC-62599B294DF7}"/>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94750659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3E33D-066E-0FEF-70D8-BBA319E254F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D48963C-25E9-7138-2871-9C10B1FBA8AF}"/>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6A4FDB4-BEA0-5461-E365-9B265D8C5B79}"/>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6770495-272C-DD74-80DD-001FEF4DB0C8}"/>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048C582-982D-D6A1-9587-81D32A00B458}"/>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2238D81A-1110-B07D-FB3E-D304CAE9363D}"/>
              </a:ext>
            </a:extLst>
          </p:cNvPr>
          <p:cNvSpPr/>
          <p:nvPr/>
        </p:nvSpPr>
        <p:spPr>
          <a:xfrm>
            <a:off x="930364" y="1311318"/>
            <a:ext cx="10854139" cy="19278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00B050"/>
                </a:solidFill>
                <a:latin typeface="Arial Rounded MT Bold" panose="020F0704030504030204" pitchFamily="34" charset="0"/>
              </a:rPr>
              <a:t>Q50. Which imitative of the NITI Aayog is one -stop designation for all information on electric vehicles ?</a:t>
            </a:r>
          </a:p>
          <a:p>
            <a:pPr algn="r"/>
            <a:r>
              <a:rPr lang="en-US" sz="2800" dirty="0">
                <a:solidFill>
                  <a:srgbClr val="00B050"/>
                </a:solidFill>
                <a:latin typeface="Arial Rounded MT Bold" panose="020F0704030504030204" pitchFamily="34" charset="0"/>
              </a:rPr>
              <a:t>[JAN-26]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578D06B-9120-85AB-0320-910A3A828B9E}"/>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313F0911-71D9-01D9-7CEE-948E530DA9A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59677DE-60DD-8BF8-E497-A03660547F4A}"/>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D906DB98-BA74-EDE7-68AD-CC53911E0B36}"/>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EAFDAB3D-E57A-0E2C-F051-8E3BF37E392E}"/>
              </a:ext>
            </a:extLst>
          </p:cNvPr>
          <p:cNvSpPr/>
          <p:nvPr/>
        </p:nvSpPr>
        <p:spPr>
          <a:xfrm>
            <a:off x="1283776" y="3451921"/>
            <a:ext cx="4158714" cy="11158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Shoonya Campaign</a:t>
            </a:r>
          </a:p>
        </p:txBody>
      </p:sp>
      <p:sp>
        <p:nvSpPr>
          <p:cNvPr id="6" name="Rectangle 5">
            <a:extLst>
              <a:ext uri="{FF2B5EF4-FFF2-40B4-BE49-F238E27FC236}">
                <a16:creationId xmlns:a16="http://schemas.microsoft.com/office/drawing/2014/main" id="{B35AE850-67C1-F135-DAC0-B66F792753C6}"/>
              </a:ext>
            </a:extLst>
          </p:cNvPr>
          <p:cNvSpPr/>
          <p:nvPr/>
        </p:nvSpPr>
        <p:spPr>
          <a:xfrm>
            <a:off x="5747290" y="3385278"/>
            <a:ext cx="3440624" cy="11158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E- Amrit</a:t>
            </a:r>
            <a:endParaRPr lang="en-US" sz="2800" dirty="0">
              <a:solidFill>
                <a:srgbClr val="00B050"/>
              </a:solidFill>
              <a:latin typeface="Arial Rounded MT Bold" panose="020F0704030504030204" pitchFamily="34" charset="0"/>
            </a:endParaRPr>
          </a:p>
        </p:txBody>
      </p:sp>
      <p:sp>
        <p:nvSpPr>
          <p:cNvPr id="11" name="Rectangle 10">
            <a:extLst>
              <a:ext uri="{FF2B5EF4-FFF2-40B4-BE49-F238E27FC236}">
                <a16:creationId xmlns:a16="http://schemas.microsoft.com/office/drawing/2014/main" id="{6B680C9C-B414-6C06-C5AD-C4009CF453B7}"/>
              </a:ext>
            </a:extLst>
          </p:cNvPr>
          <p:cNvSpPr/>
          <p:nvPr/>
        </p:nvSpPr>
        <p:spPr>
          <a:xfrm>
            <a:off x="1283776" y="4674187"/>
            <a:ext cx="3993558" cy="11158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dirty="0"/>
              <a:t>(</a:t>
            </a:r>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Methanal economy</a:t>
            </a:r>
          </a:p>
        </p:txBody>
      </p:sp>
      <p:sp>
        <p:nvSpPr>
          <p:cNvPr id="16" name="Rectangle 15">
            <a:extLst>
              <a:ext uri="{FF2B5EF4-FFF2-40B4-BE49-F238E27FC236}">
                <a16:creationId xmlns:a16="http://schemas.microsoft.com/office/drawing/2014/main" id="{F515E3BF-6CE2-3116-47A9-58ADD909D52B}"/>
              </a:ext>
            </a:extLst>
          </p:cNvPr>
          <p:cNvSpPr/>
          <p:nvPr/>
        </p:nvSpPr>
        <p:spPr>
          <a:xfrm>
            <a:off x="5747290" y="4674187"/>
            <a:ext cx="3440624" cy="11158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Life</a:t>
            </a:r>
          </a:p>
        </p:txBody>
      </p:sp>
    </p:spTree>
    <p:extLst>
      <p:ext uri="{BB962C8B-B14F-4D97-AF65-F5344CB8AC3E}">
        <p14:creationId xmlns:p14="http://schemas.microsoft.com/office/powerpoint/2010/main" val="109114953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A1805-2899-4710-9DDA-9EAAD4AC36C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0199C2F-1AAD-E5AC-356E-2E13B6105633}"/>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398AFA1A-90F5-141E-2D90-D99438BDCEA0}"/>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91C362A-FCA3-6C28-E60A-DA5AEBFBB6E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65802B-ACC1-E3E6-3338-20EDB91D6B1A}"/>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75D32A28-0B0E-5038-A89A-7AA9313DFE23}"/>
              </a:ext>
            </a:extLst>
          </p:cNvPr>
          <p:cNvSpPr/>
          <p:nvPr/>
        </p:nvSpPr>
        <p:spPr>
          <a:xfrm>
            <a:off x="867904" y="1075786"/>
            <a:ext cx="10854139" cy="166524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F0"/>
                </a:solidFill>
                <a:latin typeface="Arial Rounded MT Bold" panose="020F0704030504030204" pitchFamily="34" charset="0"/>
              </a:rPr>
              <a:t>Q51. Make in India 2.0 focuses on ________.</a:t>
            </a:r>
          </a:p>
          <a:p>
            <a:pPr algn="r"/>
            <a:r>
              <a:rPr lang="en-US" sz="2800" dirty="0">
                <a:solidFill>
                  <a:srgbClr val="00B0F0"/>
                </a:solidFill>
                <a:latin typeface="Arial Rounded MT Bold" panose="020F0704030504030204" pitchFamily="34" charset="0"/>
              </a:rPr>
              <a:t>[JAN-26]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493CC84C-84C9-3AD8-C0E9-13844061A492}"/>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42A76FB0-77F6-CB65-AA2F-FDA00A22D45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04374949-74EA-2266-42DF-D3D631F9286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9E4F0AB7-D058-4668-131A-F427EC6791F6}"/>
              </a:ext>
            </a:extLst>
          </p:cNvPr>
          <p:cNvSpPr/>
          <p:nvPr/>
        </p:nvSpPr>
        <p:spPr>
          <a:xfrm>
            <a:off x="990467" y="2875448"/>
            <a:ext cx="8695974" cy="553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a:t>
            </a:r>
            <a:r>
              <a:rPr lang="en-IN" sz="2800" b="1" dirty="0">
                <a:solidFill>
                  <a:srgbClr val="00B0F0"/>
                </a:solidFill>
                <a:latin typeface="Arial Rounded MT Bold" panose="020F0704030504030204" pitchFamily="34" charset="0"/>
              </a:rPr>
              <a:t>a) </a:t>
            </a:r>
            <a:r>
              <a:rPr lang="en-US" sz="2800" b="1" dirty="0">
                <a:solidFill>
                  <a:srgbClr val="00B0F0"/>
                </a:solidFill>
                <a:latin typeface="Arial Rounded MT Bold" panose="020F0704030504030204" pitchFamily="34" charset="0"/>
              </a:rPr>
              <a:t>15 manufacturing and 12 service sectors</a:t>
            </a:r>
          </a:p>
        </p:txBody>
      </p:sp>
      <p:sp>
        <p:nvSpPr>
          <p:cNvPr id="14" name="Rectangle 13">
            <a:extLst>
              <a:ext uri="{FF2B5EF4-FFF2-40B4-BE49-F238E27FC236}">
                <a16:creationId xmlns:a16="http://schemas.microsoft.com/office/drawing/2014/main" id="{4DB2C04D-4518-B382-DCC8-20EF41D23F77}"/>
              </a:ext>
            </a:extLst>
          </p:cNvPr>
          <p:cNvSpPr/>
          <p:nvPr/>
        </p:nvSpPr>
        <p:spPr>
          <a:xfrm>
            <a:off x="1019144" y="3493958"/>
            <a:ext cx="8527812" cy="6943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(b</a:t>
            </a:r>
            <a:r>
              <a:rPr lang="en-IN" sz="2800" b="1" dirty="0">
                <a:solidFill>
                  <a:srgbClr val="00B0F0"/>
                </a:solidFill>
                <a:latin typeface="Arial Rounded MT Bold" panose="020F0704030504030204" pitchFamily="34" charset="0"/>
              </a:rPr>
              <a:t>)</a:t>
            </a:r>
            <a:r>
              <a:rPr lang="en-US" sz="2800" b="1" dirty="0">
                <a:solidFill>
                  <a:srgbClr val="00B0F0"/>
                </a:solidFill>
                <a:latin typeface="Arial Rounded MT Bold" panose="020F0704030504030204" pitchFamily="34" charset="0"/>
              </a:rPr>
              <a:t> </a:t>
            </a:r>
            <a:r>
              <a:rPr lang="en-US" sz="2800" dirty="0">
                <a:solidFill>
                  <a:srgbClr val="00B0F0"/>
                </a:solidFill>
                <a:latin typeface="Arial Rounded MT Bold" panose="020F0704030504030204" pitchFamily="34" charset="0"/>
              </a:rPr>
              <a:t>12 manufacturing and 15 service sectors </a:t>
            </a:r>
          </a:p>
        </p:txBody>
      </p:sp>
      <p:sp>
        <p:nvSpPr>
          <p:cNvPr id="19" name="Rectangle 18">
            <a:extLst>
              <a:ext uri="{FF2B5EF4-FFF2-40B4-BE49-F238E27FC236}">
                <a16:creationId xmlns:a16="http://schemas.microsoft.com/office/drawing/2014/main" id="{F55020B7-5742-32CD-458C-04B8DB3096CE}"/>
              </a:ext>
            </a:extLst>
          </p:cNvPr>
          <p:cNvSpPr/>
          <p:nvPr/>
        </p:nvSpPr>
        <p:spPr>
          <a:xfrm>
            <a:off x="990466" y="4181924"/>
            <a:ext cx="8819961" cy="114949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(c) </a:t>
            </a:r>
            <a:r>
              <a:rPr lang="en-US" sz="2800" dirty="0">
                <a:solidFill>
                  <a:srgbClr val="00B0F0"/>
                </a:solidFill>
                <a:latin typeface="Arial Rounded MT Bold" panose="020F0704030504030204" pitchFamily="34" charset="0"/>
              </a:rPr>
              <a:t>22 manufacturing and 18 service sectors </a:t>
            </a:r>
          </a:p>
        </p:txBody>
      </p:sp>
      <p:sp>
        <p:nvSpPr>
          <p:cNvPr id="22" name="Rectangle 21">
            <a:extLst>
              <a:ext uri="{FF2B5EF4-FFF2-40B4-BE49-F238E27FC236}">
                <a16:creationId xmlns:a16="http://schemas.microsoft.com/office/drawing/2014/main" id="{45CADD32-BBD3-7954-07F7-8220CCB2935A}"/>
              </a:ext>
            </a:extLst>
          </p:cNvPr>
          <p:cNvSpPr/>
          <p:nvPr/>
        </p:nvSpPr>
        <p:spPr>
          <a:xfrm>
            <a:off x="990466" y="5430145"/>
            <a:ext cx="8791284" cy="11784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(d) </a:t>
            </a:r>
            <a:r>
              <a:rPr lang="en-US" sz="2800" dirty="0">
                <a:solidFill>
                  <a:srgbClr val="00B0F0"/>
                </a:solidFill>
                <a:latin typeface="Arial Rounded MT Bold" panose="020F0704030504030204" pitchFamily="34" charset="0"/>
              </a:rPr>
              <a:t>18 manufacturing and 22 service sectors</a:t>
            </a:r>
          </a:p>
        </p:txBody>
      </p:sp>
      <p:pic>
        <p:nvPicPr>
          <p:cNvPr id="3" name="Picture 2">
            <a:extLst>
              <a:ext uri="{FF2B5EF4-FFF2-40B4-BE49-F238E27FC236}">
                <a16:creationId xmlns:a16="http://schemas.microsoft.com/office/drawing/2014/main" id="{742153BD-1E2D-B599-D3ED-8D8361C8D8E3}"/>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738759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8AE76-F241-956B-DC5C-C67D6AB2055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0FD89FA7-0559-DFDC-DEF3-2A2636E415FE}"/>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2459" y="-1220795"/>
            <a:ext cx="11811985" cy="6481819"/>
          </a:xfrm>
          <a:prstGeom prst="rect">
            <a:avLst/>
          </a:prstGeom>
        </p:spPr>
      </p:pic>
      <p:sp>
        <p:nvSpPr>
          <p:cNvPr id="4" name="Rectangle: Rounded Corners 3">
            <a:extLst>
              <a:ext uri="{FF2B5EF4-FFF2-40B4-BE49-F238E27FC236}">
                <a16:creationId xmlns:a16="http://schemas.microsoft.com/office/drawing/2014/main" id="{ECA51C64-B819-C70F-1B51-3D9359BE326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A3CAEDE-CD76-152B-CC52-89BB07F30382}"/>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268655B-0FDF-D692-8CDE-4DFEC6CBE42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28389FD-F425-95B5-2B40-DAB51C1EB328}"/>
              </a:ext>
            </a:extLst>
          </p:cNvPr>
          <p:cNvSpPr/>
          <p:nvPr/>
        </p:nvSpPr>
        <p:spPr>
          <a:xfrm>
            <a:off x="867904" y="1311319"/>
            <a:ext cx="10854139" cy="188133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F0"/>
                </a:solidFill>
                <a:latin typeface="Arial Rounded MT Bold" panose="020F0704030504030204" pitchFamily="34" charset="0"/>
              </a:rPr>
              <a:t>Q52. Which of the following industries is included in the eight core sectors assessed by the Index of Industrial Production (IIP) ?[JAN-26]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4E922153-99A2-8D45-1578-C0B69B7A4265}"/>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4343E5BE-552D-5C22-0667-93621557AA0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9CE07919-44D9-9E5C-DFD5-7A6564EE76D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A838E87A-382D-FD32-5089-541D3F58AF8D}"/>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72579D96-866C-4EB2-8F57-9B4439AF36E3}"/>
              </a:ext>
            </a:extLst>
          </p:cNvPr>
          <p:cNvSpPr/>
          <p:nvPr/>
        </p:nvSpPr>
        <p:spPr>
          <a:xfrm>
            <a:off x="1146873" y="3371556"/>
            <a:ext cx="3797085" cy="97251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(a) </a:t>
            </a:r>
            <a:r>
              <a:rPr lang="en-US" sz="2800" dirty="0">
                <a:solidFill>
                  <a:srgbClr val="00B0F0"/>
                </a:solidFill>
                <a:latin typeface="Arial Rounded MT Bold" panose="020F0704030504030204" pitchFamily="34" charset="0"/>
              </a:rPr>
              <a:t>Pharmaceuticals</a:t>
            </a:r>
          </a:p>
        </p:txBody>
      </p:sp>
      <p:sp>
        <p:nvSpPr>
          <p:cNvPr id="6" name="Rectangle 5">
            <a:extLst>
              <a:ext uri="{FF2B5EF4-FFF2-40B4-BE49-F238E27FC236}">
                <a16:creationId xmlns:a16="http://schemas.microsoft.com/office/drawing/2014/main" id="{3B1CC146-0627-149D-08EB-733198A64836}"/>
              </a:ext>
            </a:extLst>
          </p:cNvPr>
          <p:cNvSpPr/>
          <p:nvPr/>
        </p:nvSpPr>
        <p:spPr>
          <a:xfrm>
            <a:off x="5096358" y="3371558"/>
            <a:ext cx="3468947" cy="97251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(b) </a:t>
            </a:r>
            <a:r>
              <a:rPr lang="en-US" sz="2800" dirty="0">
                <a:solidFill>
                  <a:srgbClr val="00B0F0"/>
                </a:solidFill>
                <a:latin typeface="Arial Rounded MT Bold" panose="020F0704030504030204" pitchFamily="34" charset="0"/>
              </a:rPr>
              <a:t>Textiles</a:t>
            </a:r>
          </a:p>
        </p:txBody>
      </p:sp>
      <p:sp>
        <p:nvSpPr>
          <p:cNvPr id="11" name="Rectangle 10">
            <a:extLst>
              <a:ext uri="{FF2B5EF4-FFF2-40B4-BE49-F238E27FC236}">
                <a16:creationId xmlns:a16="http://schemas.microsoft.com/office/drawing/2014/main" id="{60669DFC-99F0-F679-3FAA-12A8542CA4DB}"/>
              </a:ext>
            </a:extLst>
          </p:cNvPr>
          <p:cNvSpPr/>
          <p:nvPr/>
        </p:nvSpPr>
        <p:spPr>
          <a:xfrm>
            <a:off x="1146874" y="4529391"/>
            <a:ext cx="3254644" cy="97251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(c) </a:t>
            </a:r>
            <a:r>
              <a:rPr lang="en-US" sz="2800" b="1" dirty="0">
                <a:solidFill>
                  <a:srgbClr val="00B0F0"/>
                </a:solidFill>
                <a:latin typeface="Arial Rounded MT Bold" panose="020F0704030504030204" pitchFamily="34" charset="0"/>
              </a:rPr>
              <a:t>Coal</a:t>
            </a:r>
            <a:r>
              <a:rPr lang="en-US" sz="2800" dirty="0">
                <a:solidFill>
                  <a:srgbClr val="00B0F0"/>
                </a:solidFill>
                <a:latin typeface="Arial Rounded MT Bold" panose="020F0704030504030204" pitchFamily="34" charset="0"/>
              </a:rPr>
              <a:t> </a:t>
            </a:r>
          </a:p>
        </p:txBody>
      </p:sp>
      <p:sp>
        <p:nvSpPr>
          <p:cNvPr id="16" name="Rectangle 15">
            <a:extLst>
              <a:ext uri="{FF2B5EF4-FFF2-40B4-BE49-F238E27FC236}">
                <a16:creationId xmlns:a16="http://schemas.microsoft.com/office/drawing/2014/main" id="{D7FBC4B9-FC08-C87B-89AC-81ECF789A467}"/>
              </a:ext>
            </a:extLst>
          </p:cNvPr>
          <p:cNvSpPr/>
          <p:nvPr/>
        </p:nvSpPr>
        <p:spPr>
          <a:xfrm>
            <a:off x="5096359" y="4513877"/>
            <a:ext cx="3468946" cy="92605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(d) </a:t>
            </a:r>
            <a:r>
              <a:rPr lang="en-US" sz="2800" dirty="0">
                <a:solidFill>
                  <a:srgbClr val="00B0F0"/>
                </a:solidFill>
                <a:latin typeface="Arial Rounded MT Bold" panose="020F0704030504030204" pitchFamily="34" charset="0"/>
              </a:rPr>
              <a:t>Tourism</a:t>
            </a:r>
          </a:p>
        </p:txBody>
      </p:sp>
    </p:spTree>
    <p:extLst>
      <p:ext uri="{BB962C8B-B14F-4D97-AF65-F5344CB8AC3E}">
        <p14:creationId xmlns:p14="http://schemas.microsoft.com/office/powerpoint/2010/main" val="264897081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513C3-1201-91E8-EA6A-4352926EAD8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5C8F3FD-E3C7-2850-9F97-80D060C8D2AC}"/>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2459" y="-1298506"/>
            <a:ext cx="11811985" cy="6481819"/>
          </a:xfrm>
          <a:prstGeom prst="rect">
            <a:avLst/>
          </a:prstGeom>
        </p:spPr>
      </p:pic>
      <p:sp>
        <p:nvSpPr>
          <p:cNvPr id="4" name="Rectangle: Rounded Corners 3">
            <a:extLst>
              <a:ext uri="{FF2B5EF4-FFF2-40B4-BE49-F238E27FC236}">
                <a16:creationId xmlns:a16="http://schemas.microsoft.com/office/drawing/2014/main" id="{DA2AB7A9-9813-5E85-9F5A-75D86B9AB57F}"/>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7DDA34D-2270-3F20-837C-38BDFB8CBA3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FB01254-D427-BA02-7351-E3821BF332C5}"/>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662F4ADE-1C5D-97AF-BBCC-ECE70BB310E1}"/>
              </a:ext>
            </a:extLst>
          </p:cNvPr>
          <p:cNvSpPr/>
          <p:nvPr/>
        </p:nvSpPr>
        <p:spPr>
          <a:xfrm>
            <a:off x="867904" y="1297439"/>
            <a:ext cx="10916599" cy="1654471"/>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Q53. What is Net Divisible Pool (NDP)?</a:t>
            </a:r>
          </a:p>
          <a:p>
            <a:pPr algn="r"/>
            <a:r>
              <a:rPr lang="en-US" sz="2800" dirty="0">
                <a:solidFill>
                  <a:srgbClr val="FF0000"/>
                </a:solidFill>
                <a:latin typeface="Arial Rounded MT Bold" panose="020F0704030504030204" pitchFamily="34" charset="0"/>
              </a:rPr>
              <a:t>[JAN-26]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B3C559DA-523C-761B-5170-928AB679BE69}"/>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F81694D1-8A1D-6458-6039-2555FB5905E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6970211A-6535-8FE4-EF10-F3A20B9EF721}"/>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72D7EFF1-6146-7834-CFA2-D0637D58FB77}"/>
              </a:ext>
            </a:extLst>
          </p:cNvPr>
          <p:cNvSpPr/>
          <p:nvPr/>
        </p:nvSpPr>
        <p:spPr>
          <a:xfrm>
            <a:off x="1158628" y="3016867"/>
            <a:ext cx="8527812" cy="9642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Total funds from which loans can be taken by various states</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074BA8CE-FE17-E32A-C3CE-3A00B0A61298}"/>
              </a:ext>
            </a:extLst>
          </p:cNvPr>
          <p:cNvSpPr/>
          <p:nvPr/>
        </p:nvSpPr>
        <p:spPr>
          <a:xfrm>
            <a:off x="1158628" y="4060556"/>
            <a:ext cx="8527812" cy="84023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Total loans recovered from IMF to be divided among centre and states</a:t>
            </a:r>
          </a:p>
        </p:txBody>
      </p:sp>
      <p:sp>
        <p:nvSpPr>
          <p:cNvPr id="19" name="Rectangle 18">
            <a:extLst>
              <a:ext uri="{FF2B5EF4-FFF2-40B4-BE49-F238E27FC236}">
                <a16:creationId xmlns:a16="http://schemas.microsoft.com/office/drawing/2014/main" id="{BE4B8D59-1101-994B-0E01-6697C844241F}"/>
              </a:ext>
            </a:extLst>
          </p:cNvPr>
          <p:cNvSpPr/>
          <p:nvPr/>
        </p:nvSpPr>
        <p:spPr>
          <a:xfrm>
            <a:off x="1158628" y="4900794"/>
            <a:ext cx="9442213" cy="7782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Distribution of total revenue of a nation among various sectors of the economy</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8DC84400-E69D-483F-C466-2767071E8893}"/>
              </a:ext>
            </a:extLst>
          </p:cNvPr>
          <p:cNvSpPr/>
          <p:nvPr/>
        </p:nvSpPr>
        <p:spPr>
          <a:xfrm>
            <a:off x="1158628" y="5679026"/>
            <a:ext cx="8651799" cy="94709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Portion of gross tax revenue which is distributed between the centre and the states</a:t>
            </a:r>
            <a:r>
              <a:rPr lang="en-US" sz="2800" dirty="0">
                <a:solidFill>
                  <a:srgbClr val="FF0000"/>
                </a:solidFill>
                <a:latin typeface="Arial Rounded MT Bold" panose="020F0704030504030204" pitchFamily="34" charset="0"/>
              </a:rPr>
              <a:t>.</a:t>
            </a:r>
          </a:p>
        </p:txBody>
      </p:sp>
      <p:pic>
        <p:nvPicPr>
          <p:cNvPr id="3" name="Picture 2">
            <a:extLst>
              <a:ext uri="{FF2B5EF4-FFF2-40B4-BE49-F238E27FC236}">
                <a16:creationId xmlns:a16="http://schemas.microsoft.com/office/drawing/2014/main" id="{2742779F-4F01-FB5C-8845-77A15FD669B4}"/>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2945220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D96E8-8E42-0FF3-F8AA-3EB5078A71C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DD50C84-FBB3-DD1E-4F13-487832DBABA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450F7992-472B-C886-1B5B-594FF280FC1B}"/>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BBC002D-1215-072E-3071-2943326F3CB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54CEA42-3521-6DB3-0FB7-06F4DB59F122}"/>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9F3A241-E789-5934-3F94-992C39B2ABF9}"/>
              </a:ext>
            </a:extLst>
          </p:cNvPr>
          <p:cNvSpPr/>
          <p:nvPr/>
        </p:nvSpPr>
        <p:spPr>
          <a:xfrm>
            <a:off x="867904" y="1075786"/>
            <a:ext cx="10854139" cy="166524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Q54. In India , public sector is limited to which of  the following sectors ?</a:t>
            </a:r>
          </a:p>
          <a:p>
            <a:pPr algn="r"/>
            <a:r>
              <a:rPr lang="en-US" sz="2800" dirty="0">
                <a:solidFill>
                  <a:srgbClr val="00B050"/>
                </a:solidFill>
                <a:latin typeface="Arial Rounded MT Bold" panose="020F0704030504030204" pitchFamily="34" charset="0"/>
              </a:rPr>
              <a:t>[JAN-26]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5D9C6BA6-61C9-A6F9-87B4-23FC91F0F380}"/>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EDA80738-6BB6-979D-7188-D234BE1D26B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AA56D62-D6C3-AFA5-54CA-F623E56702A0}"/>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4F386E15-B53B-ECFA-12E0-F45011C53B6D}"/>
              </a:ext>
            </a:extLst>
          </p:cNvPr>
          <p:cNvSpPr/>
          <p:nvPr/>
        </p:nvSpPr>
        <p:spPr>
          <a:xfrm>
            <a:off x="1019143" y="2805990"/>
            <a:ext cx="8667297" cy="6230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Railway transport and arms and annunciation</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25FDC323-2AF9-840B-C523-3D6A17920B81}"/>
              </a:ext>
            </a:extLst>
          </p:cNvPr>
          <p:cNvSpPr/>
          <p:nvPr/>
        </p:nvSpPr>
        <p:spPr>
          <a:xfrm>
            <a:off x="1019143" y="3565311"/>
            <a:ext cx="8527812" cy="6943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Railway transport and atomic energy </a:t>
            </a:r>
            <a:endParaRPr lang="en-US" sz="2800" dirty="0">
              <a:solidFill>
                <a:srgbClr val="00B05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8297193E-5C7A-567B-5F26-F35271205364}"/>
              </a:ext>
            </a:extLst>
          </p:cNvPr>
          <p:cNvSpPr/>
          <p:nvPr/>
        </p:nvSpPr>
        <p:spPr>
          <a:xfrm>
            <a:off x="1019143" y="4432515"/>
            <a:ext cx="8791284" cy="89890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Atomic energy and arms and ammunition </a:t>
            </a:r>
          </a:p>
        </p:txBody>
      </p:sp>
      <p:sp>
        <p:nvSpPr>
          <p:cNvPr id="22" name="Rectangle 21">
            <a:extLst>
              <a:ext uri="{FF2B5EF4-FFF2-40B4-BE49-F238E27FC236}">
                <a16:creationId xmlns:a16="http://schemas.microsoft.com/office/drawing/2014/main" id="{8F7991C1-B778-5173-77A8-260DE7D16851}"/>
              </a:ext>
            </a:extLst>
          </p:cNvPr>
          <p:cNvSpPr/>
          <p:nvPr/>
        </p:nvSpPr>
        <p:spPr>
          <a:xfrm>
            <a:off x="1019143" y="5470902"/>
            <a:ext cx="8791284" cy="89173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Hazardous chemicals and narcotic drugs </a:t>
            </a:r>
            <a:r>
              <a:rPr lang="en-US" dirty="0"/>
              <a:t>.</a:t>
            </a:r>
            <a:endParaRPr lang="en-US" sz="2800" dirty="0">
              <a:solidFill>
                <a:srgbClr val="00B05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67A2E433-48FA-AE9A-FAA8-791954727735}"/>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76046398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5D54C-C98D-A27E-F691-E6EDD87939F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C956ABE-3058-91BD-0E39-AB28F8EF3C5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BA990B5-BC02-FAF4-802E-486735882F95}"/>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995383A-6307-2769-AB00-7F5252A56678}"/>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6C440D-0844-CE86-8157-44F887277E56}"/>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C50484F-8085-51A6-F760-1019702FFFE5}"/>
              </a:ext>
            </a:extLst>
          </p:cNvPr>
          <p:cNvSpPr/>
          <p:nvPr/>
        </p:nvSpPr>
        <p:spPr>
          <a:xfrm>
            <a:off x="867904" y="1194714"/>
            <a:ext cx="10854139" cy="2462886"/>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Q55</a:t>
            </a:r>
            <a:r>
              <a:rPr lang="en-US" sz="2400" dirty="0">
                <a:solidFill>
                  <a:srgbClr val="00B050"/>
                </a:solidFill>
                <a:latin typeface="Arial Rounded MT Bold" panose="020F0704030504030204" pitchFamily="34" charset="0"/>
              </a:rPr>
              <a:t>. Introduction of prudential norms of accounting in respect of classification of assets , disclosure of incomes and provisions for bad debts in case of commercial banks is related to which of the following reform measures ?</a:t>
            </a:r>
          </a:p>
          <a:p>
            <a:pPr algn="r"/>
            <a:r>
              <a:rPr lang="en-US" sz="2800" dirty="0">
                <a:solidFill>
                  <a:srgbClr val="00B050"/>
                </a:solidFill>
                <a:latin typeface="Arial Rounded MT Bold" panose="020F0704030504030204" pitchFamily="34" charset="0"/>
              </a:rPr>
              <a:t>[JAN-26]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969257F-EB9E-1498-6D63-0EE2C9261279}"/>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7A8E8B17-0BF5-1465-2374-90F1F5F7B80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3000391-0423-7666-B674-FE39445D78C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98818DE5-89FD-F5C8-A847-5CEE742A8977}"/>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B7F15C1E-8966-AEFA-B2FF-5ECD459D6E55}"/>
              </a:ext>
            </a:extLst>
          </p:cNvPr>
          <p:cNvSpPr/>
          <p:nvPr/>
        </p:nvSpPr>
        <p:spPr>
          <a:xfrm>
            <a:off x="1038386" y="3936569"/>
            <a:ext cx="4293031" cy="7439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Fiscal reforms </a:t>
            </a:r>
          </a:p>
        </p:txBody>
      </p:sp>
      <p:sp>
        <p:nvSpPr>
          <p:cNvPr id="6" name="Rectangle 5">
            <a:extLst>
              <a:ext uri="{FF2B5EF4-FFF2-40B4-BE49-F238E27FC236}">
                <a16:creationId xmlns:a16="http://schemas.microsoft.com/office/drawing/2014/main" id="{F1B8EC21-A661-4670-2944-A3CF37F9FD96}"/>
              </a:ext>
            </a:extLst>
          </p:cNvPr>
          <p:cNvSpPr/>
          <p:nvPr/>
        </p:nvSpPr>
        <p:spPr>
          <a:xfrm>
            <a:off x="6248400" y="3910943"/>
            <a:ext cx="4905214" cy="76954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Monetary and financial sector reforms </a:t>
            </a:r>
            <a:endParaRPr lang="en-US" sz="2800" dirty="0">
              <a:solidFill>
                <a:srgbClr val="00B050"/>
              </a:solidFill>
              <a:latin typeface="Arial Rounded MT Bold" panose="020F0704030504030204" pitchFamily="34" charset="0"/>
            </a:endParaRPr>
          </a:p>
        </p:txBody>
      </p:sp>
      <p:sp>
        <p:nvSpPr>
          <p:cNvPr id="11" name="Rectangle 10">
            <a:extLst>
              <a:ext uri="{FF2B5EF4-FFF2-40B4-BE49-F238E27FC236}">
                <a16:creationId xmlns:a16="http://schemas.microsoft.com/office/drawing/2014/main" id="{88605194-7CAA-0706-C14B-339F55CE6941}"/>
              </a:ext>
            </a:extLst>
          </p:cNvPr>
          <p:cNvSpPr/>
          <p:nvPr/>
        </p:nvSpPr>
        <p:spPr>
          <a:xfrm>
            <a:off x="1038385" y="4907247"/>
            <a:ext cx="4293031" cy="74391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Capital market reforms</a:t>
            </a:r>
          </a:p>
        </p:txBody>
      </p:sp>
      <p:sp>
        <p:nvSpPr>
          <p:cNvPr id="16" name="Rectangle 15">
            <a:extLst>
              <a:ext uri="{FF2B5EF4-FFF2-40B4-BE49-F238E27FC236}">
                <a16:creationId xmlns:a16="http://schemas.microsoft.com/office/drawing/2014/main" id="{BF3A94D1-3C3E-CC63-1D85-6738F689F319}"/>
              </a:ext>
            </a:extLst>
          </p:cNvPr>
          <p:cNvSpPr/>
          <p:nvPr/>
        </p:nvSpPr>
        <p:spPr>
          <a:xfrm>
            <a:off x="6248399" y="4841368"/>
            <a:ext cx="4905214" cy="8219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Trade policy reforms </a:t>
            </a:r>
            <a:r>
              <a:rPr lang="en-US" dirty="0"/>
              <a:t>. </a:t>
            </a:r>
          </a:p>
        </p:txBody>
      </p:sp>
    </p:spTree>
    <p:extLst>
      <p:ext uri="{BB962C8B-B14F-4D97-AF65-F5344CB8AC3E}">
        <p14:creationId xmlns:p14="http://schemas.microsoft.com/office/powerpoint/2010/main" val="256931250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435EA-BBB9-5558-59DF-722266F1ADE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70621E7-869E-F2F3-0F68-9690CEE21D93}"/>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044F5CF6-5BAF-DC51-F959-15D51D642327}"/>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E894503-59AE-2EAD-CC3A-50616AC3C3A6}"/>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C541E99-FCD8-B0E8-09B3-ECE34F579F6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C6A0D11-71C7-04DC-8A2F-4ABD038E30C3}"/>
              </a:ext>
            </a:extLst>
          </p:cNvPr>
          <p:cNvSpPr/>
          <p:nvPr/>
        </p:nvSpPr>
        <p:spPr>
          <a:xfrm>
            <a:off x="867904" y="1075785"/>
            <a:ext cx="10854139" cy="196073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Q56. Which of the following is a unique feature in the growth trajectory of the Indian economy ?</a:t>
            </a:r>
          </a:p>
          <a:p>
            <a:pPr algn="r"/>
            <a:r>
              <a:rPr lang="en-US" sz="2800" dirty="0">
                <a:solidFill>
                  <a:srgbClr val="FF0000"/>
                </a:solidFill>
                <a:latin typeface="Arial Rounded MT Bold" panose="020F0704030504030204" pitchFamily="34" charset="0"/>
              </a:rPr>
              <a:t>[JAN-26]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74BCFB9D-77F0-C620-13B4-08E985D6FA05}"/>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E7AC5F63-70E7-CAFF-57FB-EBDB30BDC47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09E8487-D9EE-CC5B-FE03-5DC14B17289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8794EF6-426A-AFBA-DCBA-0731E285AB9B}"/>
              </a:ext>
            </a:extLst>
          </p:cNvPr>
          <p:cNvSpPr/>
          <p:nvPr/>
        </p:nvSpPr>
        <p:spPr>
          <a:xfrm>
            <a:off x="1019143" y="3072654"/>
            <a:ext cx="8667298" cy="6943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Shifts from services  to agricultural sector .</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875F2257-FFF2-BCC9-4653-83B410F70D0F}"/>
              </a:ext>
            </a:extLst>
          </p:cNvPr>
          <p:cNvSpPr/>
          <p:nvPr/>
        </p:nvSpPr>
        <p:spPr>
          <a:xfrm>
            <a:off x="1019143" y="3785346"/>
            <a:ext cx="8527813" cy="6943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Shifts from manufacturing to service sector .</a:t>
            </a:r>
          </a:p>
        </p:txBody>
      </p:sp>
      <p:sp>
        <p:nvSpPr>
          <p:cNvPr id="19" name="Rectangle 18">
            <a:extLst>
              <a:ext uri="{FF2B5EF4-FFF2-40B4-BE49-F238E27FC236}">
                <a16:creationId xmlns:a16="http://schemas.microsoft.com/office/drawing/2014/main" id="{CCF00A68-DBF7-C686-4360-B15415D06B50}"/>
              </a:ext>
            </a:extLst>
          </p:cNvPr>
          <p:cNvSpPr/>
          <p:nvPr/>
        </p:nvSpPr>
        <p:spPr>
          <a:xfrm>
            <a:off x="1019143" y="4497704"/>
            <a:ext cx="8791284"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Shifts from agriculture to the manufacturing sector</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0B451D7A-6B29-8238-C83E-129FF8F0F76E}"/>
              </a:ext>
            </a:extLst>
          </p:cNvPr>
          <p:cNvSpPr/>
          <p:nvPr/>
        </p:nvSpPr>
        <p:spPr>
          <a:xfrm>
            <a:off x="1019144" y="5448240"/>
            <a:ext cx="8667296"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Shifts from agriculture to service sectors .</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96C1F1A2-0D3D-32AA-1734-47C1D690532B}"/>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00719429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D749A-9F79-E85A-20B7-49C4FF40A53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54BC1E9-6EBB-80B6-2924-3E1D11CD1DC6}"/>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007EB19-31ED-2D89-EA6E-3FD7A5DBC115}"/>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18EE7F2-EAEE-9071-8C72-B2CEA7DEBD3D}"/>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E53CEB9-46BD-5509-0374-59C891F9CF1B}"/>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046C3779-0320-B79A-C247-13544ED4EB6E}"/>
              </a:ext>
            </a:extLst>
          </p:cNvPr>
          <p:cNvSpPr/>
          <p:nvPr/>
        </p:nvSpPr>
        <p:spPr>
          <a:xfrm>
            <a:off x="867904" y="1194714"/>
            <a:ext cx="10854139" cy="165697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Q57. Which of the following taxes has not been replaced by the Goods and Service Tax?</a:t>
            </a:r>
          </a:p>
          <a:p>
            <a:pPr algn="r"/>
            <a:r>
              <a:rPr lang="en-US" sz="2800" dirty="0">
                <a:solidFill>
                  <a:srgbClr val="00B050"/>
                </a:solidFill>
                <a:latin typeface="Arial Rounded MT Bold" panose="020F0704030504030204" pitchFamily="34" charset="0"/>
              </a:rPr>
              <a:t>[JAN-26]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7A801E9B-A165-DBBC-CEA1-3FCDE946727D}"/>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14441DF2-1FC4-6F01-1025-4B3F8F7525E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EE10737-DC04-C93F-4737-6471BB45792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9CC8E2D9-C4D2-2AAE-369C-D6D0C1A5D45D}"/>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34AC4D7F-57A5-1783-72DA-08313DF5F382}"/>
              </a:ext>
            </a:extLst>
          </p:cNvPr>
          <p:cNvSpPr/>
          <p:nvPr/>
        </p:nvSpPr>
        <p:spPr>
          <a:xfrm>
            <a:off x="1100380" y="3161654"/>
            <a:ext cx="3409627" cy="99189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VAT</a:t>
            </a:r>
          </a:p>
        </p:txBody>
      </p:sp>
      <p:sp>
        <p:nvSpPr>
          <p:cNvPr id="6" name="Rectangle 5">
            <a:extLst>
              <a:ext uri="{FF2B5EF4-FFF2-40B4-BE49-F238E27FC236}">
                <a16:creationId xmlns:a16="http://schemas.microsoft.com/office/drawing/2014/main" id="{1E0121F0-F90C-7F28-F726-9177F459D6BA}"/>
              </a:ext>
            </a:extLst>
          </p:cNvPr>
          <p:cNvSpPr/>
          <p:nvPr/>
        </p:nvSpPr>
        <p:spPr>
          <a:xfrm>
            <a:off x="5700328" y="3161654"/>
            <a:ext cx="3409627" cy="99189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Income Tax</a:t>
            </a:r>
            <a:endParaRPr lang="en-US" sz="2800" dirty="0">
              <a:solidFill>
                <a:srgbClr val="00B050"/>
              </a:solidFill>
              <a:latin typeface="Arial Rounded MT Bold" panose="020F0704030504030204" pitchFamily="34" charset="0"/>
            </a:endParaRPr>
          </a:p>
        </p:txBody>
      </p:sp>
      <p:sp>
        <p:nvSpPr>
          <p:cNvPr id="11" name="Rectangle 10">
            <a:extLst>
              <a:ext uri="{FF2B5EF4-FFF2-40B4-BE49-F238E27FC236}">
                <a16:creationId xmlns:a16="http://schemas.microsoft.com/office/drawing/2014/main" id="{98F32727-0F72-8042-A499-2DE686EF28D0}"/>
              </a:ext>
            </a:extLst>
          </p:cNvPr>
          <p:cNvSpPr/>
          <p:nvPr/>
        </p:nvSpPr>
        <p:spPr>
          <a:xfrm>
            <a:off x="1100379" y="4218503"/>
            <a:ext cx="3409627" cy="99189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Excise duty</a:t>
            </a:r>
          </a:p>
        </p:txBody>
      </p:sp>
      <p:sp>
        <p:nvSpPr>
          <p:cNvPr id="16" name="Rectangle 15">
            <a:extLst>
              <a:ext uri="{FF2B5EF4-FFF2-40B4-BE49-F238E27FC236}">
                <a16:creationId xmlns:a16="http://schemas.microsoft.com/office/drawing/2014/main" id="{6048A19E-7A9D-E86A-7F48-A61338A89395}"/>
              </a:ext>
            </a:extLst>
          </p:cNvPr>
          <p:cNvSpPr/>
          <p:nvPr/>
        </p:nvSpPr>
        <p:spPr>
          <a:xfrm>
            <a:off x="5700327" y="4218503"/>
            <a:ext cx="3409627" cy="99189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Service tax </a:t>
            </a:r>
          </a:p>
        </p:txBody>
      </p:sp>
    </p:spTree>
    <p:extLst>
      <p:ext uri="{BB962C8B-B14F-4D97-AF65-F5344CB8AC3E}">
        <p14:creationId xmlns:p14="http://schemas.microsoft.com/office/powerpoint/2010/main" val="56278973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41FD2-406D-ED91-6311-1C2C0B4CE3F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A4476EC-375B-B44A-24A8-9BDCFF4D9F71}"/>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ABF3343D-AD25-240F-0E19-F2EE6D29D9FC}"/>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084A48D-8A0D-D926-0A41-583798F49C6C}"/>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0C5F835-EA53-76B3-DD21-F29332F304CE}"/>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DA52DDF7-8774-6939-9F74-B571C60CEA86}"/>
              </a:ext>
            </a:extLst>
          </p:cNvPr>
          <p:cNvSpPr/>
          <p:nvPr/>
        </p:nvSpPr>
        <p:spPr>
          <a:xfrm>
            <a:off x="867904" y="1159962"/>
            <a:ext cx="10854139" cy="181786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Q58. How many crops are mandated to receive price support through “ Minimum Support Price “ (MSP)?</a:t>
            </a:r>
          </a:p>
          <a:p>
            <a:pPr algn="r"/>
            <a:r>
              <a:rPr lang="en-US" sz="2800" dirty="0">
                <a:solidFill>
                  <a:srgbClr val="7030A0"/>
                </a:solidFill>
                <a:latin typeface="Arial Rounded MT Bold" panose="020F0704030504030204" pitchFamily="34" charset="0"/>
              </a:rPr>
              <a:t>[JAN-26]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E1CA47AC-FB5D-3876-6FF9-E92F5F5E921D}"/>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C8CEEC8-22EF-ABE3-F854-CD1F69CDCE6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77827F6-AD79-A60F-8308-16AE0D4C91A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73B34746-C2CD-0723-8DAD-F943E72D082D}"/>
              </a:ext>
            </a:extLst>
          </p:cNvPr>
          <p:cNvSpPr/>
          <p:nvPr/>
        </p:nvSpPr>
        <p:spPr>
          <a:xfrm>
            <a:off x="875655" y="3207219"/>
            <a:ext cx="4905214" cy="93952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22</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AACA4372-D101-1894-B827-C4E6A59D84E2}"/>
              </a:ext>
            </a:extLst>
          </p:cNvPr>
          <p:cNvSpPr/>
          <p:nvPr/>
        </p:nvSpPr>
        <p:spPr>
          <a:xfrm>
            <a:off x="6230320" y="3207218"/>
            <a:ext cx="5086026" cy="93952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21</a:t>
            </a:r>
          </a:p>
        </p:txBody>
      </p:sp>
      <p:sp>
        <p:nvSpPr>
          <p:cNvPr id="19" name="Rectangle 18">
            <a:extLst>
              <a:ext uri="{FF2B5EF4-FFF2-40B4-BE49-F238E27FC236}">
                <a16:creationId xmlns:a16="http://schemas.microsoft.com/office/drawing/2014/main" id="{EB33DD11-FBCB-53F9-D1A6-09908E2E46D5}"/>
              </a:ext>
            </a:extLst>
          </p:cNvPr>
          <p:cNvSpPr/>
          <p:nvPr/>
        </p:nvSpPr>
        <p:spPr>
          <a:xfrm>
            <a:off x="867904" y="4376137"/>
            <a:ext cx="4912965" cy="10255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23</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3895AAC4-55B2-F012-26E8-C93D5A88644C}"/>
              </a:ext>
            </a:extLst>
          </p:cNvPr>
          <p:cNvSpPr/>
          <p:nvPr/>
        </p:nvSpPr>
        <p:spPr>
          <a:xfrm>
            <a:off x="6230320" y="4376138"/>
            <a:ext cx="4971213" cy="10255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24</a:t>
            </a:r>
          </a:p>
        </p:txBody>
      </p:sp>
      <p:pic>
        <p:nvPicPr>
          <p:cNvPr id="3" name="Picture 2">
            <a:extLst>
              <a:ext uri="{FF2B5EF4-FFF2-40B4-BE49-F238E27FC236}">
                <a16:creationId xmlns:a16="http://schemas.microsoft.com/office/drawing/2014/main" id="{1330CD63-C78E-462C-D3AA-35D7FE055B5C}"/>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85682403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C1DC8-F156-27A7-E044-2CD0E2DAC4A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B9F4E39-8CF8-7C7C-09E9-2BCA26EEC21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C3BAFB8D-A2FB-86BB-DEA9-52CB0FB37873}"/>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EE082CD-A292-68A1-15AB-6F481AB34233}"/>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83A5719-D16C-793C-3AB3-2742ED10EA7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6D54CA98-6389-71A3-E693-B786E598C4ED}"/>
              </a:ext>
            </a:extLst>
          </p:cNvPr>
          <p:cNvSpPr/>
          <p:nvPr/>
        </p:nvSpPr>
        <p:spPr>
          <a:xfrm>
            <a:off x="1019143" y="1074513"/>
            <a:ext cx="10702900" cy="1410521"/>
          </a:xfrm>
          <a:prstGeom prst="roundRect">
            <a:avLst>
              <a:gd name="adj" fmla="val 0"/>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Q59GST is a [JAN-26]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7CCD1E18-6431-04E1-13D2-9184938DE69A}"/>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9BF4B8B4-0908-0B94-C195-47C0BB16CF6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2AC88754-C677-D394-1F40-E730C46610C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8C466985-247F-58E8-9DBD-1AE8E2A5C220}"/>
              </a:ext>
            </a:extLst>
          </p:cNvPr>
          <p:cNvSpPr/>
          <p:nvPr/>
        </p:nvSpPr>
        <p:spPr>
          <a:xfrm>
            <a:off x="1004803" y="2676076"/>
            <a:ext cx="8681637" cy="678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Production based taxation system </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AC575981-A15B-9A08-225E-1A92A90C2A80}"/>
              </a:ext>
            </a:extLst>
          </p:cNvPr>
          <p:cNvSpPr/>
          <p:nvPr/>
        </p:nvSpPr>
        <p:spPr>
          <a:xfrm>
            <a:off x="1019144" y="3372778"/>
            <a:ext cx="8527812" cy="66966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Income based taxation system</a:t>
            </a:r>
          </a:p>
        </p:txBody>
      </p:sp>
      <p:sp>
        <p:nvSpPr>
          <p:cNvPr id="19" name="Rectangle 18">
            <a:extLst>
              <a:ext uri="{FF2B5EF4-FFF2-40B4-BE49-F238E27FC236}">
                <a16:creationId xmlns:a16="http://schemas.microsoft.com/office/drawing/2014/main" id="{E7ACCD73-3BA2-8CC3-2F34-E9D87E380D32}"/>
              </a:ext>
            </a:extLst>
          </p:cNvPr>
          <p:cNvSpPr/>
          <p:nvPr/>
        </p:nvSpPr>
        <p:spPr>
          <a:xfrm>
            <a:off x="990466" y="4181925"/>
            <a:ext cx="8819961" cy="90725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Turnover based taxation system </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B2F1AEB2-18FC-7C11-B6CD-49BAE9B3187C}"/>
              </a:ext>
            </a:extLst>
          </p:cNvPr>
          <p:cNvSpPr/>
          <p:nvPr/>
        </p:nvSpPr>
        <p:spPr>
          <a:xfrm>
            <a:off x="1019143" y="5154136"/>
            <a:ext cx="8791284" cy="106671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Conspution based taxation system </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76D252F4-27DA-9033-AC0C-38436A524D65}"/>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403747497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F41B8-9D27-C70A-075A-62BFB84C6E2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84F1F90-7541-8F2C-611D-78535482F64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EB1A5106-A709-FA2A-9F3B-77ECE36570C7}"/>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4E2E888-367A-ACA8-B54C-7457B4C21E7C}"/>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97007AB-99D8-7239-16F1-805FD23FB3B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FF6DA8C8-A02E-FC63-1E53-6E85A644219B}"/>
              </a:ext>
            </a:extLst>
          </p:cNvPr>
          <p:cNvSpPr/>
          <p:nvPr/>
        </p:nvSpPr>
        <p:spPr>
          <a:xfrm>
            <a:off x="867904" y="1246588"/>
            <a:ext cx="10854139" cy="228395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70C0"/>
                </a:solidFill>
                <a:latin typeface="Arial Rounded MT Bold" panose="020F0704030504030204" pitchFamily="34" charset="0"/>
              </a:rPr>
              <a:t>Q6 Which initiative aims at the empowerment of Micro Small and Medium Enterprise (MSMEs)  </a:t>
            </a:r>
          </a:p>
          <a:p>
            <a:pPr algn="r"/>
            <a:r>
              <a:rPr lang="en-US" sz="2800" dirty="0">
                <a:solidFill>
                  <a:srgbClr val="0070C0"/>
                </a:solidFill>
                <a:latin typeface="Arial Rounded MT Bold" panose="020F0704030504030204" pitchFamily="34" charset="0"/>
              </a:rPr>
              <a:t> [Sept-24]</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C1E3EA26-3E59-8C3D-DD15-4FCFAF46A24D}"/>
              </a:ext>
            </a:extLst>
          </p:cNvPr>
          <p:cNvSpPr txBox="1"/>
          <p:nvPr/>
        </p:nvSpPr>
        <p:spPr>
          <a:xfrm>
            <a:off x="513866"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B0159F88-6AB1-F660-834B-81BF68ADD4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DC95D724-53C8-FA24-5CAF-F7A76F4ABEE0}"/>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F20C32DC-0E0C-13B3-AEEA-236CE4A79AC7}"/>
              </a:ext>
            </a:extLst>
          </p:cNvPr>
          <p:cNvSpPr/>
          <p:nvPr/>
        </p:nvSpPr>
        <p:spPr>
          <a:xfrm>
            <a:off x="1004806" y="3766446"/>
            <a:ext cx="4994238" cy="94705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(a) </a:t>
            </a:r>
            <a:r>
              <a:rPr lang="en-US" sz="2800" dirty="0">
                <a:solidFill>
                  <a:srgbClr val="0070C0"/>
                </a:solidFill>
                <a:latin typeface="Arial Rounded MT Bold" panose="020F0704030504030204" pitchFamily="34" charset="0"/>
              </a:rPr>
              <a:t>Udyami Bharat </a:t>
            </a:r>
          </a:p>
        </p:txBody>
      </p:sp>
      <p:sp>
        <p:nvSpPr>
          <p:cNvPr id="14" name="Rectangle 13">
            <a:extLst>
              <a:ext uri="{FF2B5EF4-FFF2-40B4-BE49-F238E27FC236}">
                <a16:creationId xmlns:a16="http://schemas.microsoft.com/office/drawing/2014/main" id="{84682B8D-85B6-083B-CD64-E380688E0601}"/>
              </a:ext>
            </a:extLst>
          </p:cNvPr>
          <p:cNvSpPr/>
          <p:nvPr/>
        </p:nvSpPr>
        <p:spPr>
          <a:xfrm>
            <a:off x="6299000" y="3835722"/>
            <a:ext cx="4527768" cy="102301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(b</a:t>
            </a:r>
            <a:r>
              <a:rPr lang="en-IN" sz="2800" b="1" dirty="0">
                <a:solidFill>
                  <a:srgbClr val="0070C0"/>
                </a:solidFill>
                <a:latin typeface="Arial Rounded MT Bold" panose="020F0704030504030204" pitchFamily="34" charset="0"/>
              </a:rPr>
              <a:t>)</a:t>
            </a:r>
            <a:r>
              <a:rPr lang="en-US" sz="2800" b="1" dirty="0">
                <a:solidFill>
                  <a:srgbClr val="0070C0"/>
                </a:solidFill>
                <a:latin typeface="Arial Rounded MT Bold" panose="020F0704030504030204" pitchFamily="34" charset="0"/>
              </a:rPr>
              <a:t> </a:t>
            </a:r>
            <a:r>
              <a:rPr lang="en-US" sz="2800" dirty="0">
                <a:solidFill>
                  <a:srgbClr val="0070C0"/>
                </a:solidFill>
                <a:latin typeface="Arial Rounded MT Bold" panose="020F0704030504030204" pitchFamily="34" charset="0"/>
              </a:rPr>
              <a:t>Start up India </a:t>
            </a:r>
          </a:p>
        </p:txBody>
      </p:sp>
      <p:sp>
        <p:nvSpPr>
          <p:cNvPr id="19" name="Rectangle 18">
            <a:extLst>
              <a:ext uri="{FF2B5EF4-FFF2-40B4-BE49-F238E27FC236}">
                <a16:creationId xmlns:a16="http://schemas.microsoft.com/office/drawing/2014/main" id="{6F128DC4-4912-84B8-D21F-EA384EF4B89A}"/>
              </a:ext>
            </a:extLst>
          </p:cNvPr>
          <p:cNvSpPr/>
          <p:nvPr/>
        </p:nvSpPr>
        <p:spPr>
          <a:xfrm>
            <a:off x="1004806" y="4949400"/>
            <a:ext cx="4994238" cy="106122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(c) </a:t>
            </a:r>
            <a:r>
              <a:rPr lang="en-US" sz="2800" dirty="0">
                <a:solidFill>
                  <a:srgbClr val="0070C0"/>
                </a:solidFill>
                <a:latin typeface="Arial Rounded MT Bold" panose="020F0704030504030204" pitchFamily="34" charset="0"/>
              </a:rPr>
              <a:t>Make in India</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A62915CD-DD98-F08A-E91E-CE97564A0FF5}"/>
              </a:ext>
            </a:extLst>
          </p:cNvPr>
          <p:cNvSpPr/>
          <p:nvPr/>
        </p:nvSpPr>
        <p:spPr>
          <a:xfrm>
            <a:off x="6299001" y="5178612"/>
            <a:ext cx="4527768" cy="7178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70C0"/>
                </a:solidFill>
                <a:latin typeface="Arial Rounded MT Bold" panose="020F0704030504030204" pitchFamily="34" charset="0"/>
              </a:rPr>
              <a:t>(d) </a:t>
            </a:r>
            <a:r>
              <a:rPr lang="en-US" sz="2800" dirty="0">
                <a:solidFill>
                  <a:srgbClr val="0070C0"/>
                </a:solidFill>
                <a:latin typeface="Arial Rounded MT Bold" panose="020F0704030504030204" pitchFamily="34" charset="0"/>
              </a:rPr>
              <a:t>Digital India </a:t>
            </a:r>
          </a:p>
        </p:txBody>
      </p:sp>
      <p:pic>
        <p:nvPicPr>
          <p:cNvPr id="3" name="Picture 2">
            <a:extLst>
              <a:ext uri="{FF2B5EF4-FFF2-40B4-BE49-F238E27FC236}">
                <a16:creationId xmlns:a16="http://schemas.microsoft.com/office/drawing/2014/main" id="{A3BD2F90-2B36-1DD4-300B-57F261E098D7}"/>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24109813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8A58A-2160-EC68-6A8B-BC64EEE4AFE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DF42EA9-8205-4298-CDD4-7B704BF63301}"/>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BC3112D4-5608-4A1F-C5E3-CE85D5545FAF}"/>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8FB85CF6-DDDC-E89F-6E15-7D34963F1DC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F478CE2-1BD9-8902-54D3-4921D96B8D0A}"/>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2261F34-3DFA-E109-EB7B-4A740378E213}"/>
              </a:ext>
            </a:extLst>
          </p:cNvPr>
          <p:cNvSpPr/>
          <p:nvPr/>
        </p:nvSpPr>
        <p:spPr>
          <a:xfrm>
            <a:off x="867904" y="1075786"/>
            <a:ext cx="10854139" cy="183687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Q60. Which of the following was not responsible for the launching of the radical economic reforms of 1991 in India?</a:t>
            </a:r>
          </a:p>
          <a:p>
            <a:pPr algn="r"/>
            <a:r>
              <a:rPr lang="en-US" sz="2800" dirty="0">
                <a:solidFill>
                  <a:srgbClr val="7030A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8ADB8817-7DA8-9D00-9C42-800AA233C5E7}"/>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8E007CCF-7D2F-31BC-6F5E-F34A60EA5D9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87FF2E2C-AC12-2ED1-5A3D-E3DC9750F5D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47B47A0F-4EDA-76D0-71D5-BC88D0C5F816}"/>
              </a:ext>
            </a:extLst>
          </p:cNvPr>
          <p:cNvSpPr/>
          <p:nvPr/>
        </p:nvSpPr>
        <p:spPr>
          <a:xfrm>
            <a:off x="1019143" y="3034244"/>
            <a:ext cx="8667297" cy="6683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Severe strain on balance of payments</a:t>
            </a:r>
            <a:r>
              <a:rPr lang="en-US" dirty="0"/>
              <a:t>.</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70A30E0D-5C63-1877-30BE-19D77A9DDD3C}"/>
              </a:ext>
            </a:extLst>
          </p:cNvPr>
          <p:cNvSpPr/>
          <p:nvPr/>
        </p:nvSpPr>
        <p:spPr>
          <a:xfrm>
            <a:off x="1019143" y="3823756"/>
            <a:ext cx="8667297" cy="78440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Heavy internal and external debt</a:t>
            </a:r>
          </a:p>
        </p:txBody>
      </p:sp>
      <p:sp>
        <p:nvSpPr>
          <p:cNvPr id="19" name="Rectangle 18">
            <a:extLst>
              <a:ext uri="{FF2B5EF4-FFF2-40B4-BE49-F238E27FC236}">
                <a16:creationId xmlns:a16="http://schemas.microsoft.com/office/drawing/2014/main" id="{CD6CE6A1-1CC1-EBA6-A383-1BBFB3848B3D}"/>
              </a:ext>
            </a:extLst>
          </p:cNvPr>
          <p:cNvSpPr/>
          <p:nvPr/>
        </p:nvSpPr>
        <p:spPr>
          <a:xfrm>
            <a:off x="1019143" y="4608161"/>
            <a:ext cx="8667297" cy="8196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High foreign exchange reserves</a:t>
            </a:r>
            <a:r>
              <a:rPr lang="en-US" sz="2800" dirty="0">
                <a:solidFill>
                  <a:srgbClr val="7030A0"/>
                </a:solidFill>
                <a:latin typeface="Arial Rounded MT Bold" panose="020F0704030504030204" pitchFamily="34" charset="0"/>
              </a:rPr>
              <a:t>	</a:t>
            </a:r>
          </a:p>
        </p:txBody>
      </p:sp>
      <p:sp>
        <p:nvSpPr>
          <p:cNvPr id="22" name="Rectangle 21">
            <a:extLst>
              <a:ext uri="{FF2B5EF4-FFF2-40B4-BE49-F238E27FC236}">
                <a16:creationId xmlns:a16="http://schemas.microsoft.com/office/drawing/2014/main" id="{C8759663-FA40-B24F-6F61-A6C465CBA9FE}"/>
              </a:ext>
            </a:extLst>
          </p:cNvPr>
          <p:cNvSpPr/>
          <p:nvPr/>
        </p:nvSpPr>
        <p:spPr>
          <a:xfrm>
            <a:off x="1019143" y="5542945"/>
            <a:ext cx="8667297" cy="8196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Stringent conditions of IMF for availing further loans .</a:t>
            </a:r>
          </a:p>
        </p:txBody>
      </p:sp>
      <p:pic>
        <p:nvPicPr>
          <p:cNvPr id="3" name="Picture 2">
            <a:extLst>
              <a:ext uri="{FF2B5EF4-FFF2-40B4-BE49-F238E27FC236}">
                <a16:creationId xmlns:a16="http://schemas.microsoft.com/office/drawing/2014/main" id="{F826BA93-8937-C7A0-E505-6529D43E2ACF}"/>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11243083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7A99E-D8D3-05DF-7983-5DA5A2C438F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3544FD1-D975-554C-A5A2-32F5DA07396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C05AF11B-BEC5-88A6-1758-947DC5BEABC9}"/>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9BB9CC9-B833-EA1A-5D97-37433B8810C0}"/>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F59562-054C-A8DD-F75B-521D1E8B25B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44CF4C2-1117-3742-6108-24FCBFA14FB5}"/>
              </a:ext>
            </a:extLst>
          </p:cNvPr>
          <p:cNvSpPr/>
          <p:nvPr/>
        </p:nvSpPr>
        <p:spPr>
          <a:xfrm>
            <a:off x="867904" y="1075786"/>
            <a:ext cx="10854139" cy="166524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Q61. What is the full form of ECLGS</a:t>
            </a:r>
          </a:p>
          <a:p>
            <a:pPr algn="r"/>
            <a:r>
              <a:rPr lang="en-US" sz="2800" dirty="0">
                <a:solidFill>
                  <a:srgbClr val="00B05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015C8778-10F5-A05B-ACEA-54DC1A48DB88}"/>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9F54C10A-84A5-8D62-8FC5-6E3F9A76AFC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F5C87C3F-DC2C-367D-F31E-D6302C16E54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9569D5B6-2C49-9716-C360-183D15CAFDFE}"/>
              </a:ext>
            </a:extLst>
          </p:cNvPr>
          <p:cNvSpPr/>
          <p:nvPr/>
        </p:nvSpPr>
        <p:spPr>
          <a:xfrm>
            <a:off x="990467" y="2769856"/>
            <a:ext cx="8695974" cy="65914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t>
            </a:r>
            <a:r>
              <a:rPr lang="en-IN" sz="2800" b="1"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Emergency Coporate Guarantee Scheme</a:t>
            </a:r>
            <a:endParaRPr lang="en-US" sz="2800" b="1" dirty="0">
              <a:solidFill>
                <a:srgbClr val="00B05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3106AD92-CDE4-FFA9-9B7A-EB0BB66532C1}"/>
              </a:ext>
            </a:extLst>
          </p:cNvPr>
          <p:cNvSpPr/>
          <p:nvPr/>
        </p:nvSpPr>
        <p:spPr>
          <a:xfrm>
            <a:off x="990466" y="3529176"/>
            <a:ext cx="8791284" cy="65914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a:t>
            </a:r>
            <a:r>
              <a:rPr lang="en-IN" sz="2800" b="1" dirty="0">
                <a:solidFill>
                  <a:srgbClr val="00B050"/>
                </a:solidFill>
                <a:latin typeface="Arial Rounded MT Bold" panose="020F0704030504030204" pitchFamily="34" charset="0"/>
              </a:rPr>
              <a:t>)</a:t>
            </a:r>
            <a:r>
              <a:rPr lang="en-US" sz="2800" b="1" dirty="0">
                <a:solidFill>
                  <a:srgbClr val="00B050"/>
                </a:solidFill>
                <a:latin typeface="Arial Rounded MT Bold" panose="020F0704030504030204" pitchFamily="34" charset="0"/>
              </a:rPr>
              <a:t> Emergency Credit Line Guarantee Scheme</a:t>
            </a:r>
            <a:endParaRPr lang="en-US" sz="2800" dirty="0">
              <a:solidFill>
                <a:srgbClr val="00B050"/>
              </a:solidFill>
              <a:latin typeface="Arial Rounded MT Bold" panose="020F0704030504030204" pitchFamily="34" charset="0"/>
            </a:endParaRPr>
          </a:p>
        </p:txBody>
      </p:sp>
      <p:sp>
        <p:nvSpPr>
          <p:cNvPr id="19" name="Rectangle 18">
            <a:extLst>
              <a:ext uri="{FF2B5EF4-FFF2-40B4-BE49-F238E27FC236}">
                <a16:creationId xmlns:a16="http://schemas.microsoft.com/office/drawing/2014/main" id="{01A09F77-A0C0-EA35-ED3C-794947FEEE9C}"/>
              </a:ext>
            </a:extLst>
          </p:cNvPr>
          <p:cNvSpPr/>
          <p:nvPr/>
        </p:nvSpPr>
        <p:spPr>
          <a:xfrm>
            <a:off x="1019143" y="4288497"/>
            <a:ext cx="8791284" cy="68796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Emergency Credit Line Guarantee Subsidy </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995B6265-64FB-1A52-BB0D-36C0AEE27543}"/>
              </a:ext>
            </a:extLst>
          </p:cNvPr>
          <p:cNvSpPr/>
          <p:nvPr/>
        </p:nvSpPr>
        <p:spPr>
          <a:xfrm>
            <a:off x="990466" y="5076640"/>
            <a:ext cx="8819961" cy="9199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Emergency Coporate Line Government Scheme</a:t>
            </a:r>
          </a:p>
        </p:txBody>
      </p:sp>
      <p:pic>
        <p:nvPicPr>
          <p:cNvPr id="3" name="Picture 2">
            <a:extLst>
              <a:ext uri="{FF2B5EF4-FFF2-40B4-BE49-F238E27FC236}">
                <a16:creationId xmlns:a16="http://schemas.microsoft.com/office/drawing/2014/main" id="{BF498689-DC09-8C31-D624-85178B2B5D6A}"/>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76328009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63FFE-170A-8977-410B-997BA958467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6FCE65D-987B-B4B5-6572-23F62A7495C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3CB11EA0-138F-95A2-E99B-24DCAC7EE6D8}"/>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38A3321-059E-40D1-C815-E971A539C0CC}"/>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26D31AB-E357-C464-3BED-97766DD9DADB}"/>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C9AEEB7-6F31-64C1-B31C-CBA52866A492}"/>
              </a:ext>
            </a:extLst>
          </p:cNvPr>
          <p:cNvSpPr/>
          <p:nvPr/>
        </p:nvSpPr>
        <p:spPr>
          <a:xfrm>
            <a:off x="867904" y="1075786"/>
            <a:ext cx="10854139" cy="1977380"/>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Q62. Which sector in India has the highest labour productivity ?</a:t>
            </a:r>
          </a:p>
          <a:p>
            <a:pPr algn="r"/>
            <a:r>
              <a:rPr lang="en-US" sz="2800" dirty="0">
                <a:solidFill>
                  <a:srgbClr val="00B05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D9A15EAB-226E-DA9E-D953-99A08B2E6138}"/>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C72C5F16-A893-93C0-E356-13FA2BD4617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0FAEB3C5-0048-002A-AACB-1FC6C20ADEB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43FAB641-F7BE-B0ED-B5C6-3BEF51CA5ADC}"/>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67F8DB5A-636C-48CE-9309-A3046574DD0D}"/>
              </a:ext>
            </a:extLst>
          </p:cNvPr>
          <p:cNvSpPr/>
          <p:nvPr/>
        </p:nvSpPr>
        <p:spPr>
          <a:xfrm>
            <a:off x="1115878" y="3279830"/>
            <a:ext cx="3378630" cy="10500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Primary</a:t>
            </a:r>
          </a:p>
        </p:txBody>
      </p:sp>
      <p:sp>
        <p:nvSpPr>
          <p:cNvPr id="6" name="Rectangle 5">
            <a:extLst>
              <a:ext uri="{FF2B5EF4-FFF2-40B4-BE49-F238E27FC236}">
                <a16:creationId xmlns:a16="http://schemas.microsoft.com/office/drawing/2014/main" id="{2C871A0C-29DA-25E5-DDF1-6486B1C21B50}"/>
              </a:ext>
            </a:extLst>
          </p:cNvPr>
          <p:cNvSpPr/>
          <p:nvPr/>
        </p:nvSpPr>
        <p:spPr>
          <a:xfrm>
            <a:off x="5421824" y="3279830"/>
            <a:ext cx="3378630" cy="10500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Service</a:t>
            </a:r>
            <a:endParaRPr lang="en-US" sz="2800" dirty="0">
              <a:solidFill>
                <a:srgbClr val="00B050"/>
              </a:solidFill>
              <a:latin typeface="Arial Rounded MT Bold" panose="020F0704030504030204" pitchFamily="34" charset="0"/>
            </a:endParaRPr>
          </a:p>
        </p:txBody>
      </p:sp>
      <p:sp>
        <p:nvSpPr>
          <p:cNvPr id="11" name="Rectangle 10">
            <a:extLst>
              <a:ext uri="{FF2B5EF4-FFF2-40B4-BE49-F238E27FC236}">
                <a16:creationId xmlns:a16="http://schemas.microsoft.com/office/drawing/2014/main" id="{EC56735C-E680-E2BB-2AA4-2C4340A28800}"/>
              </a:ext>
            </a:extLst>
          </p:cNvPr>
          <p:cNvSpPr/>
          <p:nvPr/>
        </p:nvSpPr>
        <p:spPr>
          <a:xfrm>
            <a:off x="1115878" y="4487325"/>
            <a:ext cx="3378630" cy="10500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Secondary</a:t>
            </a:r>
          </a:p>
        </p:txBody>
      </p:sp>
      <p:sp>
        <p:nvSpPr>
          <p:cNvPr id="16" name="Rectangle 15">
            <a:extLst>
              <a:ext uri="{FF2B5EF4-FFF2-40B4-BE49-F238E27FC236}">
                <a16:creationId xmlns:a16="http://schemas.microsoft.com/office/drawing/2014/main" id="{4BAA1CA8-30F3-4EF0-94D6-4D7ACF9FCCB2}"/>
              </a:ext>
            </a:extLst>
          </p:cNvPr>
          <p:cNvSpPr/>
          <p:nvPr/>
        </p:nvSpPr>
        <p:spPr>
          <a:xfrm>
            <a:off x="5411745" y="4434771"/>
            <a:ext cx="3378630" cy="10500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Manufacturing </a:t>
            </a:r>
          </a:p>
        </p:txBody>
      </p:sp>
    </p:spTree>
    <p:extLst>
      <p:ext uri="{BB962C8B-B14F-4D97-AF65-F5344CB8AC3E}">
        <p14:creationId xmlns:p14="http://schemas.microsoft.com/office/powerpoint/2010/main" val="38669197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220F0-C181-CACC-0764-F157ABB3D9D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9D62AF8-E95F-D179-DBCC-403BE5CCF9F3}"/>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2" y="-1391276"/>
            <a:ext cx="11811985" cy="6481819"/>
          </a:xfrm>
          <a:prstGeom prst="rect">
            <a:avLst/>
          </a:prstGeom>
        </p:spPr>
      </p:pic>
      <p:sp>
        <p:nvSpPr>
          <p:cNvPr id="4" name="Rectangle: Rounded Corners 3">
            <a:extLst>
              <a:ext uri="{FF2B5EF4-FFF2-40B4-BE49-F238E27FC236}">
                <a16:creationId xmlns:a16="http://schemas.microsoft.com/office/drawing/2014/main" id="{E12D62A6-9207-6DA7-6520-13B15BC5C254}"/>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EFCDE22-E875-A8B9-1536-7F246191D8FB}"/>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536199D-03F2-6548-44EE-FD6E21685F6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4195880-7B9C-0887-8DF5-982B3EE558A9}"/>
              </a:ext>
            </a:extLst>
          </p:cNvPr>
          <p:cNvSpPr/>
          <p:nvPr/>
        </p:nvSpPr>
        <p:spPr>
          <a:xfrm>
            <a:off x="867904" y="1075785"/>
            <a:ext cx="10854139" cy="217885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7030A0"/>
                </a:solidFill>
                <a:latin typeface="Arial Rounded MT Bold" panose="020F0704030504030204" pitchFamily="34" charset="0"/>
              </a:rPr>
              <a:t>Q63. What is the maximum limit of Foreign Direct Investment(FDI) permitted under the automatic route in the marketing of food products and food product e- commerce in India??[MAY-26]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5E855D5-C000-B349-4D57-D3E0B5437051}"/>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3347E332-DF95-14B5-23B7-331BB531B49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23AE4F58-2A1C-F133-A602-915D79D39886}"/>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B38E3B12-2358-A1ED-00F6-CFECD7706640}"/>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03BC4B22-7B97-9407-26C4-CD69A223A3B6}"/>
              </a:ext>
            </a:extLst>
          </p:cNvPr>
          <p:cNvSpPr/>
          <p:nvPr/>
        </p:nvSpPr>
        <p:spPr>
          <a:xfrm>
            <a:off x="991892" y="3385278"/>
            <a:ext cx="3735091" cy="90775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49% </a:t>
            </a:r>
          </a:p>
        </p:txBody>
      </p:sp>
      <p:sp>
        <p:nvSpPr>
          <p:cNvPr id="6" name="Rectangle 5">
            <a:extLst>
              <a:ext uri="{FF2B5EF4-FFF2-40B4-BE49-F238E27FC236}">
                <a16:creationId xmlns:a16="http://schemas.microsoft.com/office/drawing/2014/main" id="{42F3256A-7E0F-1F7B-A7F2-08761A407D71}"/>
              </a:ext>
            </a:extLst>
          </p:cNvPr>
          <p:cNvSpPr/>
          <p:nvPr/>
        </p:nvSpPr>
        <p:spPr>
          <a:xfrm>
            <a:off x="5597473" y="3429000"/>
            <a:ext cx="3735091" cy="90775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74%</a:t>
            </a:r>
          </a:p>
        </p:txBody>
      </p:sp>
      <p:sp>
        <p:nvSpPr>
          <p:cNvPr id="11" name="Rectangle 10">
            <a:extLst>
              <a:ext uri="{FF2B5EF4-FFF2-40B4-BE49-F238E27FC236}">
                <a16:creationId xmlns:a16="http://schemas.microsoft.com/office/drawing/2014/main" id="{A150E2E6-ACA6-8B6F-14D4-BA35CA839312}"/>
              </a:ext>
            </a:extLst>
          </p:cNvPr>
          <p:cNvSpPr/>
          <p:nvPr/>
        </p:nvSpPr>
        <p:spPr>
          <a:xfrm>
            <a:off x="991891" y="4434738"/>
            <a:ext cx="3735091" cy="90775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100%</a:t>
            </a:r>
            <a:r>
              <a:rPr lang="en-US" sz="2800" dirty="0">
                <a:solidFill>
                  <a:srgbClr val="7030A0"/>
                </a:solidFill>
                <a:latin typeface="Arial Rounded MT Bold" panose="020F0704030504030204" pitchFamily="34" charset="0"/>
              </a:rPr>
              <a:t> </a:t>
            </a:r>
          </a:p>
        </p:txBody>
      </p:sp>
      <p:sp>
        <p:nvSpPr>
          <p:cNvPr id="16" name="Rectangle 15">
            <a:extLst>
              <a:ext uri="{FF2B5EF4-FFF2-40B4-BE49-F238E27FC236}">
                <a16:creationId xmlns:a16="http://schemas.microsoft.com/office/drawing/2014/main" id="{34AB2B6F-A5C3-385D-FE50-E3AF782E410B}"/>
              </a:ext>
            </a:extLst>
          </p:cNvPr>
          <p:cNvSpPr/>
          <p:nvPr/>
        </p:nvSpPr>
        <p:spPr>
          <a:xfrm>
            <a:off x="5597472" y="4434738"/>
            <a:ext cx="3735091" cy="90775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51%</a:t>
            </a:r>
          </a:p>
        </p:txBody>
      </p:sp>
    </p:spTree>
    <p:extLst>
      <p:ext uri="{BB962C8B-B14F-4D97-AF65-F5344CB8AC3E}">
        <p14:creationId xmlns:p14="http://schemas.microsoft.com/office/powerpoint/2010/main" val="406745857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D235E-7984-B887-B372-5E06E5FEC03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CCFF1F9-E0E9-DC3E-65F7-40623B400AED}"/>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E691E023-85BE-0B88-1AF1-B8B74455196D}"/>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846EB8E-C76A-3656-58B7-F3FA7D25613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E707-9C07-BA7F-39F3-A454137F98D9}"/>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73F5CD2-5594-3346-65CD-53C4C0CC195F}"/>
              </a:ext>
            </a:extLst>
          </p:cNvPr>
          <p:cNvSpPr/>
          <p:nvPr/>
        </p:nvSpPr>
        <p:spPr>
          <a:xfrm>
            <a:off x="867904" y="1075786"/>
            <a:ext cx="10854139" cy="179966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US" sz="2800" dirty="0">
                <a:solidFill>
                  <a:srgbClr val="FF0000"/>
                </a:solidFill>
                <a:latin typeface="Arial Rounded MT Bold" panose="020F0704030504030204" pitchFamily="34" charset="0"/>
              </a:rPr>
              <a:t>Q64. Which of the following industries is not considered as a core industry of the ICI in the Indian economy??</a:t>
            </a:r>
          </a:p>
          <a:p>
            <a:pPr algn="r"/>
            <a:r>
              <a:rPr lang="en-US" sz="2800" dirty="0">
                <a:solidFill>
                  <a:srgbClr val="FF000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5D488158-34FC-7023-9B42-F91286FC63D5}"/>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A4252B7-C13A-4FB3-D7F5-21AEDE834F2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97A61E82-2337-319F-F482-C304789D180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C1CCE088-6A71-F1A3-F7CD-2F8A1083F5D4}"/>
              </a:ext>
            </a:extLst>
          </p:cNvPr>
          <p:cNvSpPr/>
          <p:nvPr/>
        </p:nvSpPr>
        <p:spPr>
          <a:xfrm>
            <a:off x="1019143" y="2875448"/>
            <a:ext cx="8667297" cy="553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Natural gas</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EEDAD284-7E98-7CE8-9BE6-AA8F008F8889}"/>
              </a:ext>
            </a:extLst>
          </p:cNvPr>
          <p:cNvSpPr/>
          <p:nvPr/>
        </p:nvSpPr>
        <p:spPr>
          <a:xfrm>
            <a:off x="1019143" y="3563413"/>
            <a:ext cx="8527813" cy="56228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Fertilizers</a:t>
            </a:r>
          </a:p>
        </p:txBody>
      </p:sp>
      <p:sp>
        <p:nvSpPr>
          <p:cNvPr id="19" name="Rectangle 18">
            <a:extLst>
              <a:ext uri="{FF2B5EF4-FFF2-40B4-BE49-F238E27FC236}">
                <a16:creationId xmlns:a16="http://schemas.microsoft.com/office/drawing/2014/main" id="{26B30194-9ADF-8388-843E-FCB4E2C57490}"/>
              </a:ext>
            </a:extLst>
          </p:cNvPr>
          <p:cNvSpPr/>
          <p:nvPr/>
        </p:nvSpPr>
        <p:spPr>
          <a:xfrm>
            <a:off x="1019143" y="4260117"/>
            <a:ext cx="8791284" cy="7191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Steel</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1F05A2E9-4461-7F42-8618-2DA3C88E0BF0}"/>
              </a:ext>
            </a:extLst>
          </p:cNvPr>
          <p:cNvSpPr/>
          <p:nvPr/>
        </p:nvSpPr>
        <p:spPr>
          <a:xfrm>
            <a:off x="1019143" y="5113722"/>
            <a:ext cx="8791284" cy="7191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Information and Communication</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047322DE-A5B5-A49C-38E1-FE460802DFAD}"/>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08603262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10FDE-7661-89B2-02D9-8987F40A5A1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2798750-2591-7368-3B9B-577D623B87D9}"/>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A095266C-C90C-611B-7203-3D810E7FCD1A}"/>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7F004B5-8D52-7517-A6D7-4BA67AEB080B}"/>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2D8EEBC-4B6B-BEEA-BC9B-C47F51034255}"/>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87FE018B-AB72-01FB-3130-2BFB0ABBEC91}"/>
              </a:ext>
            </a:extLst>
          </p:cNvPr>
          <p:cNvSpPr/>
          <p:nvPr/>
        </p:nvSpPr>
        <p:spPr>
          <a:xfrm>
            <a:off x="867904" y="1075786"/>
            <a:ext cx="10854139" cy="235321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50"/>
                </a:solidFill>
                <a:latin typeface="Arial Rounded MT Bold" panose="020F0704030504030204" pitchFamily="34" charset="0"/>
              </a:rPr>
              <a:t>Q65. Post- independence which philosophy in Indian economics is related to small scale and cottage industry and village republics?</a:t>
            </a:r>
          </a:p>
          <a:p>
            <a:pPr algn="r"/>
            <a:r>
              <a:rPr lang="en-US" sz="2800" dirty="0">
                <a:solidFill>
                  <a:srgbClr val="00B05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E2D9E446-A108-7C34-E985-78605F4E0AFD}"/>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C523AAE8-A1C2-4675-8550-974E4FC678F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53284ED6-CF75-DD1B-A657-CE58DA557BF5}"/>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98261B81-8ABD-C7B6-AA35-104151F9AF9F}"/>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BE863FAB-12CF-B319-ABAA-075AE4191313}"/>
              </a:ext>
            </a:extLst>
          </p:cNvPr>
          <p:cNvSpPr/>
          <p:nvPr/>
        </p:nvSpPr>
        <p:spPr>
          <a:xfrm>
            <a:off x="1131841" y="3752206"/>
            <a:ext cx="4013596" cy="679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(a) </a:t>
            </a:r>
            <a:r>
              <a:rPr lang="en-US" sz="2800" dirty="0">
                <a:solidFill>
                  <a:srgbClr val="00B050"/>
                </a:solidFill>
                <a:latin typeface="Arial Rounded MT Bold" panose="020F0704030504030204" pitchFamily="34" charset="0"/>
              </a:rPr>
              <a:t>British philosophy</a:t>
            </a:r>
          </a:p>
        </p:txBody>
      </p:sp>
      <p:sp>
        <p:nvSpPr>
          <p:cNvPr id="6" name="Rectangle 5">
            <a:extLst>
              <a:ext uri="{FF2B5EF4-FFF2-40B4-BE49-F238E27FC236}">
                <a16:creationId xmlns:a16="http://schemas.microsoft.com/office/drawing/2014/main" id="{2222CA05-46AF-A5CB-7D43-982AD1E8DA84}"/>
              </a:ext>
            </a:extLst>
          </p:cNvPr>
          <p:cNvSpPr/>
          <p:nvPr/>
        </p:nvSpPr>
        <p:spPr>
          <a:xfrm>
            <a:off x="5959047" y="3563414"/>
            <a:ext cx="4858770" cy="86790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(b) </a:t>
            </a:r>
            <a:r>
              <a:rPr lang="en-US" sz="2800" b="1" dirty="0">
                <a:solidFill>
                  <a:srgbClr val="00B050"/>
                </a:solidFill>
                <a:latin typeface="Arial Rounded MT Bold" panose="020F0704030504030204" pitchFamily="34" charset="0"/>
              </a:rPr>
              <a:t>Nehruvian philosophy</a:t>
            </a:r>
            <a:endParaRPr lang="en-US" sz="2800" dirty="0">
              <a:solidFill>
                <a:srgbClr val="00B050"/>
              </a:solidFill>
              <a:latin typeface="Arial Rounded MT Bold" panose="020F0704030504030204" pitchFamily="34" charset="0"/>
            </a:endParaRPr>
          </a:p>
        </p:txBody>
      </p:sp>
      <p:sp>
        <p:nvSpPr>
          <p:cNvPr id="11" name="Rectangle 10">
            <a:extLst>
              <a:ext uri="{FF2B5EF4-FFF2-40B4-BE49-F238E27FC236}">
                <a16:creationId xmlns:a16="http://schemas.microsoft.com/office/drawing/2014/main" id="{AA930D24-3DF9-0ECD-083A-86AF7B204CF9}"/>
              </a:ext>
            </a:extLst>
          </p:cNvPr>
          <p:cNvSpPr/>
          <p:nvPr/>
        </p:nvSpPr>
        <p:spPr>
          <a:xfrm>
            <a:off x="1131841" y="4685069"/>
            <a:ext cx="4013595" cy="8679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(c) </a:t>
            </a:r>
            <a:r>
              <a:rPr lang="en-US" sz="2800" dirty="0">
                <a:solidFill>
                  <a:srgbClr val="00B050"/>
                </a:solidFill>
                <a:latin typeface="Arial Rounded MT Bold" panose="020F0704030504030204" pitchFamily="34" charset="0"/>
              </a:rPr>
              <a:t>East India Company philosophy </a:t>
            </a:r>
          </a:p>
        </p:txBody>
      </p:sp>
      <p:sp>
        <p:nvSpPr>
          <p:cNvPr id="16" name="Rectangle 15">
            <a:extLst>
              <a:ext uri="{FF2B5EF4-FFF2-40B4-BE49-F238E27FC236}">
                <a16:creationId xmlns:a16="http://schemas.microsoft.com/office/drawing/2014/main" id="{23D7798A-89BE-6D9F-5223-6C2626DAEE6A}"/>
              </a:ext>
            </a:extLst>
          </p:cNvPr>
          <p:cNvSpPr/>
          <p:nvPr/>
        </p:nvSpPr>
        <p:spPr>
          <a:xfrm>
            <a:off x="6096000" y="4685069"/>
            <a:ext cx="4551336" cy="72383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IN" sz="2800" dirty="0">
                <a:solidFill>
                  <a:srgbClr val="00B050"/>
                </a:solidFill>
                <a:latin typeface="Arial Rounded MT Bold" panose="020F0704030504030204" pitchFamily="34" charset="0"/>
              </a:rPr>
              <a:t>(d) </a:t>
            </a:r>
            <a:r>
              <a:rPr lang="en-US" sz="2800" dirty="0">
                <a:solidFill>
                  <a:srgbClr val="00B050"/>
                </a:solidFill>
                <a:latin typeface="Arial Rounded MT Bold" panose="020F0704030504030204" pitchFamily="34" charset="0"/>
              </a:rPr>
              <a:t>Gandhain Philosophy </a:t>
            </a:r>
          </a:p>
        </p:txBody>
      </p:sp>
    </p:spTree>
    <p:extLst>
      <p:ext uri="{BB962C8B-B14F-4D97-AF65-F5344CB8AC3E}">
        <p14:creationId xmlns:p14="http://schemas.microsoft.com/office/powerpoint/2010/main" val="351409792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39953-FFC6-6FFE-CA61-CFCA1F25A47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60C7F7B-4EA5-E68E-C158-31C548B2D84E}"/>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09D5691E-0FDB-7551-C69D-C5F957B0928A}"/>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3785826-0A96-4677-9C44-F9B76634FFB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B6A2DAA-A13D-6F61-63CF-BA1BDAAD58F7}"/>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6251AC3-CB8A-7045-BD39-45B6011862DD}"/>
              </a:ext>
            </a:extLst>
          </p:cNvPr>
          <p:cNvSpPr/>
          <p:nvPr/>
        </p:nvSpPr>
        <p:spPr>
          <a:xfrm>
            <a:off x="867904" y="1075785"/>
            <a:ext cx="10854139" cy="1728115"/>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Q66. Which of the following is pan India electronic trading portal network existing APMC mandis to create an integrated national market for agricultural commodities ?[MAY-26]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F75A3A3B-65F2-5E63-E81F-9321AF53DA0A}"/>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A3E56B8D-B92C-8B04-510F-6A2FA6B5C8C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F97327E-08D1-34C0-E722-C140386D2BD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C4BA8BEA-70BD-1A3F-39E0-36F1D4DC24B2}"/>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4AC90EC8-1D54-7B0E-7492-74EDBA2A8FB3}"/>
              </a:ext>
            </a:extLst>
          </p:cNvPr>
          <p:cNvSpPr/>
          <p:nvPr/>
        </p:nvSpPr>
        <p:spPr>
          <a:xfrm>
            <a:off x="1069383" y="3006671"/>
            <a:ext cx="3580109" cy="945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E Amrit </a:t>
            </a:r>
          </a:p>
        </p:txBody>
      </p:sp>
      <p:sp>
        <p:nvSpPr>
          <p:cNvPr id="6" name="Rectangle 5">
            <a:extLst>
              <a:ext uri="{FF2B5EF4-FFF2-40B4-BE49-F238E27FC236}">
                <a16:creationId xmlns:a16="http://schemas.microsoft.com/office/drawing/2014/main" id="{DD41BC40-0FCF-33C6-438A-F34A30948D22}"/>
              </a:ext>
            </a:extLst>
          </p:cNvPr>
          <p:cNvSpPr/>
          <p:nvPr/>
        </p:nvSpPr>
        <p:spPr>
          <a:xfrm>
            <a:off x="5359830" y="2956301"/>
            <a:ext cx="3580109" cy="945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NDAP </a:t>
            </a:r>
          </a:p>
        </p:txBody>
      </p:sp>
      <p:sp>
        <p:nvSpPr>
          <p:cNvPr id="11" name="Rectangle 10">
            <a:extLst>
              <a:ext uri="{FF2B5EF4-FFF2-40B4-BE49-F238E27FC236}">
                <a16:creationId xmlns:a16="http://schemas.microsoft.com/office/drawing/2014/main" id="{72EF9111-B51C-D1A9-0CD2-B4C6D525A26F}"/>
              </a:ext>
            </a:extLst>
          </p:cNvPr>
          <p:cNvSpPr/>
          <p:nvPr/>
        </p:nvSpPr>
        <p:spPr>
          <a:xfrm>
            <a:off x="1069382" y="4217705"/>
            <a:ext cx="3580109" cy="945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b="1" dirty="0">
                <a:solidFill>
                  <a:srgbClr val="7030A0"/>
                </a:solidFill>
                <a:latin typeface="Arial Rounded MT Bold" panose="020F0704030504030204" pitchFamily="34" charset="0"/>
              </a:rPr>
              <a:t>E NAM</a:t>
            </a:r>
            <a:endParaRPr lang="en-US" sz="2800" dirty="0">
              <a:solidFill>
                <a:srgbClr val="7030A0"/>
              </a:solidFill>
              <a:latin typeface="Arial Rounded MT Bold" panose="020F0704030504030204" pitchFamily="34" charset="0"/>
            </a:endParaRPr>
          </a:p>
        </p:txBody>
      </p:sp>
      <p:sp>
        <p:nvSpPr>
          <p:cNvPr id="16" name="Rectangle 15">
            <a:extLst>
              <a:ext uri="{FF2B5EF4-FFF2-40B4-BE49-F238E27FC236}">
                <a16:creationId xmlns:a16="http://schemas.microsoft.com/office/drawing/2014/main" id="{2EC2994D-02BD-59BA-0946-D2C8E28E27A9}"/>
              </a:ext>
            </a:extLst>
          </p:cNvPr>
          <p:cNvSpPr/>
          <p:nvPr/>
        </p:nvSpPr>
        <p:spPr>
          <a:xfrm>
            <a:off x="5359829" y="4064887"/>
            <a:ext cx="3580109" cy="945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Niti Aayog</a:t>
            </a:r>
          </a:p>
        </p:txBody>
      </p:sp>
    </p:spTree>
    <p:extLst>
      <p:ext uri="{BB962C8B-B14F-4D97-AF65-F5344CB8AC3E}">
        <p14:creationId xmlns:p14="http://schemas.microsoft.com/office/powerpoint/2010/main" val="395996555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5A72F-C5B5-3282-45DD-8C018F0280D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3A0E6B0-20F7-3E0C-2641-01E9A8A89DE2}"/>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0" y="-1205297"/>
            <a:ext cx="11811985" cy="6481819"/>
          </a:xfrm>
          <a:prstGeom prst="rect">
            <a:avLst/>
          </a:prstGeom>
        </p:spPr>
      </p:pic>
      <p:sp>
        <p:nvSpPr>
          <p:cNvPr id="4" name="Rectangle: Rounded Corners 3">
            <a:extLst>
              <a:ext uri="{FF2B5EF4-FFF2-40B4-BE49-F238E27FC236}">
                <a16:creationId xmlns:a16="http://schemas.microsoft.com/office/drawing/2014/main" id="{966F7349-6677-1245-AB43-20D3F4976861}"/>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3B5F40D-5A45-C6DF-7FF9-90EA7F7ECF0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74044B2-C94D-32E4-C192-696B1070359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B4AEC3F-03D0-9A85-D729-53E1767D8D62}"/>
              </a:ext>
            </a:extLst>
          </p:cNvPr>
          <p:cNvSpPr/>
          <p:nvPr/>
        </p:nvSpPr>
        <p:spPr>
          <a:xfrm>
            <a:off x="867904" y="1075786"/>
            <a:ext cx="10854139" cy="287628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dirty="0">
                <a:solidFill>
                  <a:srgbClr val="FF0000"/>
                </a:solidFill>
                <a:latin typeface="Arial Rounded MT Bold" panose="020F0704030504030204" pitchFamily="34" charset="0"/>
              </a:rPr>
              <a:t>Q67. </a:t>
            </a:r>
            <a:r>
              <a:rPr lang="en-US" dirty="0">
                <a:solidFill>
                  <a:srgbClr val="FF0000"/>
                </a:solidFill>
              </a:rPr>
              <a:t>Interest rate liberalization and reduction in controls on banks of India by the Reserve Bank of India with regards to interest rates chargeable on loans and payable on deposits are closely associated with which of the following economic reforms :</a:t>
            </a:r>
          </a:p>
          <a:p>
            <a:r>
              <a:rPr lang="en-US" dirty="0">
                <a:solidFill>
                  <a:srgbClr val="FF0000"/>
                </a:solidFill>
              </a:rPr>
              <a:t>(I) Fiscal reforms</a:t>
            </a:r>
          </a:p>
          <a:p>
            <a:r>
              <a:rPr lang="en-US" dirty="0">
                <a:solidFill>
                  <a:srgbClr val="FF0000"/>
                </a:solidFill>
              </a:rPr>
              <a:t>(II) Monetary reforms </a:t>
            </a:r>
          </a:p>
          <a:p>
            <a:r>
              <a:rPr lang="en-US" dirty="0">
                <a:solidFill>
                  <a:srgbClr val="FF0000"/>
                </a:solidFill>
              </a:rPr>
              <a:t>(III) Capital market reforms</a:t>
            </a:r>
          </a:p>
          <a:p>
            <a:r>
              <a:rPr lang="en-US" dirty="0">
                <a:solidFill>
                  <a:srgbClr val="FF0000"/>
                </a:solidFill>
              </a:rPr>
              <a:t>(IV) Financial sector reforms </a:t>
            </a:r>
          </a:p>
          <a:p>
            <a:pPr algn="r"/>
            <a:r>
              <a:rPr lang="en-US" dirty="0">
                <a:solidFill>
                  <a:srgbClr val="FF000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0E955E3E-6BEC-E1B9-35A7-8A9DF44EAF89}"/>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0CAD2AFE-E503-252B-FD08-1ED4802FFFF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9C0387AF-725D-0AA2-9778-AF06A9F02F0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36D98C97-CE48-2163-EAAA-48D5F92FD5BB}"/>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BBDE8211-346B-67E1-559E-327305A05610}"/>
              </a:ext>
            </a:extLst>
          </p:cNvPr>
          <p:cNvSpPr/>
          <p:nvPr/>
        </p:nvSpPr>
        <p:spPr>
          <a:xfrm>
            <a:off x="1115878" y="4246536"/>
            <a:ext cx="3654103" cy="812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Both (II) and (IV)</a:t>
            </a:r>
          </a:p>
        </p:txBody>
      </p:sp>
      <p:sp>
        <p:nvSpPr>
          <p:cNvPr id="6" name="Rectangle 5">
            <a:extLst>
              <a:ext uri="{FF2B5EF4-FFF2-40B4-BE49-F238E27FC236}">
                <a16:creationId xmlns:a16="http://schemas.microsoft.com/office/drawing/2014/main" id="{BA0FF646-7EBB-FDA4-733B-1FF60616751B}"/>
              </a:ext>
            </a:extLst>
          </p:cNvPr>
          <p:cNvSpPr/>
          <p:nvPr/>
        </p:nvSpPr>
        <p:spPr>
          <a:xfrm>
            <a:off x="5149996" y="4221775"/>
            <a:ext cx="2978815" cy="83690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Only (II)</a:t>
            </a:r>
          </a:p>
        </p:txBody>
      </p:sp>
      <p:sp>
        <p:nvSpPr>
          <p:cNvPr id="11" name="Rectangle 10">
            <a:extLst>
              <a:ext uri="{FF2B5EF4-FFF2-40B4-BE49-F238E27FC236}">
                <a16:creationId xmlns:a16="http://schemas.microsoft.com/office/drawing/2014/main" id="{78BAF32D-4850-3493-FA2F-A97C4A633E49}"/>
              </a:ext>
            </a:extLst>
          </p:cNvPr>
          <p:cNvSpPr/>
          <p:nvPr/>
        </p:nvSpPr>
        <p:spPr>
          <a:xfrm>
            <a:off x="1115877" y="5148401"/>
            <a:ext cx="3654103" cy="63381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Only (I) </a:t>
            </a:r>
          </a:p>
        </p:txBody>
      </p:sp>
      <p:sp>
        <p:nvSpPr>
          <p:cNvPr id="16" name="Rectangle 15">
            <a:extLst>
              <a:ext uri="{FF2B5EF4-FFF2-40B4-BE49-F238E27FC236}">
                <a16:creationId xmlns:a16="http://schemas.microsoft.com/office/drawing/2014/main" id="{EEB78B3F-9BF2-8A09-DE03-8F355794876B}"/>
              </a:ext>
            </a:extLst>
          </p:cNvPr>
          <p:cNvSpPr/>
          <p:nvPr/>
        </p:nvSpPr>
        <p:spPr>
          <a:xfrm>
            <a:off x="5149996" y="5148401"/>
            <a:ext cx="3415310" cy="83690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Both (I) and (III)</a:t>
            </a:r>
            <a:endParaRPr lang="en-US" sz="28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405085725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CFCB2-D5A5-F561-221D-E57FEE123EB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6727477-643E-16F3-4E83-E9C3BEA2E69C}"/>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7A78C3C8-1886-C9BB-35C5-037777C88826}"/>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4F1305B-3A28-E4CE-513F-C1C405A049D8}"/>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1712BBC-C65D-1A19-4165-CFD41D5582BF}"/>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92CDE8ED-C198-E598-5184-768DF4D0821A}"/>
              </a:ext>
            </a:extLst>
          </p:cNvPr>
          <p:cNvSpPr/>
          <p:nvPr/>
        </p:nvSpPr>
        <p:spPr>
          <a:xfrm>
            <a:off x="867904" y="1075786"/>
            <a:ext cx="10854139" cy="166524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F0"/>
                </a:solidFill>
                <a:latin typeface="Arial Rounded MT Bold" panose="020F0704030504030204" pitchFamily="34" charset="0"/>
              </a:rPr>
              <a:t>Q68. Which measure of the primary sector designed to provide income support to farmers in India </a:t>
            </a:r>
          </a:p>
          <a:p>
            <a:pPr algn="r"/>
            <a:r>
              <a:rPr lang="en-US" sz="2800" dirty="0">
                <a:solidFill>
                  <a:srgbClr val="00B0F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99B776C8-EF99-1C34-5B6F-247FBBE36A96}"/>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48AEA60E-2578-96D7-88B8-F1D26FA4D13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A4CF3B3-480D-9770-8D17-0305F34789C3}"/>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31F44920-39F6-7FE5-9E3C-5AEC56B0342F}"/>
              </a:ext>
            </a:extLst>
          </p:cNvPr>
          <p:cNvSpPr/>
          <p:nvPr/>
        </p:nvSpPr>
        <p:spPr>
          <a:xfrm>
            <a:off x="1019143" y="2805990"/>
            <a:ext cx="8667297" cy="6230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a:t>
            </a:r>
            <a:r>
              <a:rPr lang="en-IN" sz="2800" b="1" dirty="0">
                <a:solidFill>
                  <a:srgbClr val="00B0F0"/>
                </a:solidFill>
                <a:latin typeface="Arial Rounded MT Bold" panose="020F0704030504030204" pitchFamily="34" charset="0"/>
              </a:rPr>
              <a:t>a) </a:t>
            </a:r>
            <a:r>
              <a:rPr lang="en-US" sz="2800" b="1" dirty="0">
                <a:solidFill>
                  <a:srgbClr val="00B0F0"/>
                </a:solidFill>
                <a:latin typeface="Arial Rounded MT Bold" panose="020F0704030504030204" pitchFamily="34" charset="0"/>
              </a:rPr>
              <a:t>PM KISAN</a:t>
            </a:r>
          </a:p>
        </p:txBody>
      </p:sp>
      <p:sp>
        <p:nvSpPr>
          <p:cNvPr id="14" name="Rectangle 13">
            <a:extLst>
              <a:ext uri="{FF2B5EF4-FFF2-40B4-BE49-F238E27FC236}">
                <a16:creationId xmlns:a16="http://schemas.microsoft.com/office/drawing/2014/main" id="{5A61BC98-0FAB-E4F0-12AA-4BA8B20547DD}"/>
              </a:ext>
            </a:extLst>
          </p:cNvPr>
          <p:cNvSpPr/>
          <p:nvPr/>
        </p:nvSpPr>
        <p:spPr>
          <a:xfrm>
            <a:off x="1019144" y="3493958"/>
            <a:ext cx="8527812" cy="69436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(b</a:t>
            </a:r>
            <a:r>
              <a:rPr lang="en-IN" sz="2800" b="1" dirty="0">
                <a:solidFill>
                  <a:srgbClr val="00B0F0"/>
                </a:solidFill>
                <a:latin typeface="Arial Rounded MT Bold" panose="020F0704030504030204" pitchFamily="34" charset="0"/>
              </a:rPr>
              <a:t>)</a:t>
            </a:r>
            <a:r>
              <a:rPr lang="en-US" sz="2800" b="1" dirty="0">
                <a:solidFill>
                  <a:srgbClr val="00B0F0"/>
                </a:solidFill>
                <a:latin typeface="Arial Rounded MT Bold" panose="020F0704030504030204" pitchFamily="34" charset="0"/>
              </a:rPr>
              <a:t> </a:t>
            </a:r>
            <a:r>
              <a:rPr lang="en-US" sz="2800" dirty="0">
                <a:solidFill>
                  <a:srgbClr val="00B0F0"/>
                </a:solidFill>
                <a:latin typeface="Arial Rounded MT Bold" panose="020F0704030504030204" pitchFamily="34" charset="0"/>
              </a:rPr>
              <a:t>Parampararat Kisan Vikas Yojana </a:t>
            </a:r>
          </a:p>
        </p:txBody>
      </p:sp>
      <p:sp>
        <p:nvSpPr>
          <p:cNvPr id="19" name="Rectangle 18">
            <a:extLst>
              <a:ext uri="{FF2B5EF4-FFF2-40B4-BE49-F238E27FC236}">
                <a16:creationId xmlns:a16="http://schemas.microsoft.com/office/drawing/2014/main" id="{8F53CBE5-8BAF-5A8E-B965-879C5C3FE836}"/>
              </a:ext>
            </a:extLst>
          </p:cNvPr>
          <p:cNvSpPr/>
          <p:nvPr/>
        </p:nvSpPr>
        <p:spPr>
          <a:xfrm>
            <a:off x="1019143" y="4386020"/>
            <a:ext cx="8791284" cy="945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(c) </a:t>
            </a:r>
            <a:r>
              <a:rPr lang="en-US" sz="2800" dirty="0">
                <a:solidFill>
                  <a:srgbClr val="00B0F0"/>
                </a:solidFill>
                <a:latin typeface="Arial Rounded MT Bold" panose="020F0704030504030204" pitchFamily="34" charset="0"/>
              </a:rPr>
              <a:t>Fixation of minimum support price </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B2CF015E-396C-F1F6-099C-74F9916B00E9}"/>
              </a:ext>
            </a:extLst>
          </p:cNvPr>
          <p:cNvSpPr/>
          <p:nvPr/>
        </p:nvSpPr>
        <p:spPr>
          <a:xfrm>
            <a:off x="1019143" y="5470902"/>
            <a:ext cx="8791284" cy="11784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(d) </a:t>
            </a:r>
            <a:r>
              <a:rPr lang="en-US" sz="2800" dirty="0">
                <a:solidFill>
                  <a:srgbClr val="00B0F0"/>
                </a:solidFill>
                <a:latin typeface="Arial Rounded MT Bold" panose="020F0704030504030204" pitchFamily="34" charset="0"/>
              </a:rPr>
              <a:t>Pradhan Mantri Fasal Bima Yojana </a:t>
            </a:r>
          </a:p>
        </p:txBody>
      </p:sp>
      <p:pic>
        <p:nvPicPr>
          <p:cNvPr id="3" name="Picture 2">
            <a:extLst>
              <a:ext uri="{FF2B5EF4-FFF2-40B4-BE49-F238E27FC236}">
                <a16:creationId xmlns:a16="http://schemas.microsoft.com/office/drawing/2014/main" id="{DC1F7B6F-15BA-64C4-9165-43B43316BF0F}"/>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72937942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DC0E8-D6DD-3C98-0FEF-F6C6505BB8A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99DB212-21F0-7D13-25D0-B5B76974A51C}"/>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69628DCF-CFC2-66A3-291C-B71DB6DFF57C}"/>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7C6262F7-7DB3-7C17-A906-50A481FA5013}"/>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A3F835F-3D3F-E254-4890-DBADC4A5640A}"/>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D5BE31A-6617-CC0D-60CB-9FB218B78F06}"/>
              </a:ext>
            </a:extLst>
          </p:cNvPr>
          <p:cNvSpPr/>
          <p:nvPr/>
        </p:nvSpPr>
        <p:spPr>
          <a:xfrm>
            <a:off x="867904" y="1075785"/>
            <a:ext cx="10854139" cy="1734927"/>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Q69. Which of the following is focused at the empowerment of Micro, Small and Medium enterprises ?</a:t>
            </a:r>
          </a:p>
          <a:p>
            <a:pPr algn="r"/>
            <a:r>
              <a:rPr lang="en-US" sz="2800" dirty="0">
                <a:solidFill>
                  <a:srgbClr val="FF000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6695D8C1-4C7C-7A5E-3198-3AA6C9B17D1D}"/>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C46ECD18-540E-BF1F-61F1-DD82EFB7483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1D06D196-E3F2-B9E3-24D6-5B07FD34E21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7CD2D26A-11A4-61F4-7F76-8CAD03A7ED0F}"/>
              </a:ext>
            </a:extLst>
          </p:cNvPr>
          <p:cNvSpPr/>
          <p:nvPr/>
        </p:nvSpPr>
        <p:spPr>
          <a:xfrm>
            <a:off x="1019143" y="2880171"/>
            <a:ext cx="8667297" cy="5488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FAME India</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963AD981-C81B-191E-C8AE-E8BF50CB9985}"/>
              </a:ext>
            </a:extLst>
          </p:cNvPr>
          <p:cNvSpPr/>
          <p:nvPr/>
        </p:nvSpPr>
        <p:spPr>
          <a:xfrm>
            <a:off x="1019143" y="3633095"/>
            <a:ext cx="8527813" cy="61343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PM Gati Shakti National Master Plan </a:t>
            </a:r>
          </a:p>
        </p:txBody>
      </p:sp>
      <p:sp>
        <p:nvSpPr>
          <p:cNvPr id="19" name="Rectangle 18">
            <a:extLst>
              <a:ext uri="{FF2B5EF4-FFF2-40B4-BE49-F238E27FC236}">
                <a16:creationId xmlns:a16="http://schemas.microsoft.com/office/drawing/2014/main" id="{204D4151-C45F-D871-8B6E-C1A6DF684590}"/>
              </a:ext>
            </a:extLst>
          </p:cNvPr>
          <p:cNvSpPr/>
          <p:nvPr/>
        </p:nvSpPr>
        <p:spPr>
          <a:xfrm>
            <a:off x="1019144" y="4386020"/>
            <a:ext cx="8791284" cy="945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Industrial Corridor Development Plan</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7BA490D5-64C3-7393-DA3C-EF4B72AF53E8}"/>
              </a:ext>
            </a:extLst>
          </p:cNvPr>
          <p:cNvSpPr/>
          <p:nvPr/>
        </p:nvSpPr>
        <p:spPr>
          <a:xfrm>
            <a:off x="1019143" y="5470902"/>
            <a:ext cx="8791284" cy="945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Udayami Bharat </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2DD599EF-9982-06A6-9469-E6DDCDD0A4D5}"/>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25018256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CBB2-B83A-B292-B2C3-5288C17FFDB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0EE7F4FA-A6EA-5710-09DF-768FF358114B}"/>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073D5857-64EB-06DA-950C-4BFB9BA710C9}"/>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9E2E710-77FB-0B6F-C1BE-5B1CEC4A857E}"/>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A44033E-CB5F-3B49-6B4B-6D623029444A}"/>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B0A7209D-2171-23AC-620C-FECE7B59C8EC}"/>
              </a:ext>
            </a:extLst>
          </p:cNvPr>
          <p:cNvSpPr/>
          <p:nvPr/>
        </p:nvSpPr>
        <p:spPr>
          <a:xfrm>
            <a:off x="867904" y="1246587"/>
            <a:ext cx="10854139" cy="1770734"/>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Q7 The India Development Update (IDU) report published in November 2022 is published by : </a:t>
            </a:r>
          </a:p>
          <a:p>
            <a:pPr algn="r"/>
            <a:r>
              <a:rPr lang="en-US" sz="2800" dirty="0">
                <a:solidFill>
                  <a:srgbClr val="7030A0"/>
                </a:solidFill>
                <a:latin typeface="Arial Rounded MT Bold" panose="020F0704030504030204" pitchFamily="34" charset="0"/>
              </a:rPr>
              <a:t>[Sept-24]</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562C8DAF-D93E-2A48-1BE8-56BAC4B432E2}"/>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76CFC1A4-ECBA-86B9-1BE4-0B9A0A3FCD6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D0D82EEA-B8DB-6B01-082D-89AE00B7079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9008F455-238D-80D2-7EF5-077602A662E2}"/>
              </a:ext>
            </a:extLst>
          </p:cNvPr>
          <p:cNvSpPr/>
          <p:nvPr/>
        </p:nvSpPr>
        <p:spPr>
          <a:xfrm>
            <a:off x="1022886" y="3065744"/>
            <a:ext cx="7826646" cy="90646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United Nations Development Programme (UNDP)</a:t>
            </a:r>
          </a:p>
        </p:txBody>
      </p:sp>
      <p:sp>
        <p:nvSpPr>
          <p:cNvPr id="5" name="Rectangle 4">
            <a:extLst>
              <a:ext uri="{FF2B5EF4-FFF2-40B4-BE49-F238E27FC236}">
                <a16:creationId xmlns:a16="http://schemas.microsoft.com/office/drawing/2014/main" id="{F0B2267B-6924-DF90-8717-5390EC065B20}"/>
              </a:ext>
            </a:extLst>
          </p:cNvPr>
          <p:cNvSpPr/>
          <p:nvPr/>
        </p:nvSpPr>
        <p:spPr>
          <a:xfrm>
            <a:off x="1084873" y="5712853"/>
            <a:ext cx="5982348" cy="928963"/>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Asian Development Bank (ADB)</a:t>
            </a:r>
          </a:p>
        </p:txBody>
      </p:sp>
      <p:sp>
        <p:nvSpPr>
          <p:cNvPr id="6" name="Rectangle 5">
            <a:extLst>
              <a:ext uri="{FF2B5EF4-FFF2-40B4-BE49-F238E27FC236}">
                <a16:creationId xmlns:a16="http://schemas.microsoft.com/office/drawing/2014/main" id="{065DE15F-C597-A025-16A9-D2DD10483AEF}"/>
              </a:ext>
            </a:extLst>
          </p:cNvPr>
          <p:cNvSpPr/>
          <p:nvPr/>
        </p:nvSpPr>
        <p:spPr>
          <a:xfrm>
            <a:off x="1084877" y="4068612"/>
            <a:ext cx="7826646" cy="68130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 </a:t>
            </a:r>
            <a:r>
              <a:rPr lang="en-US" sz="2800" dirty="0">
                <a:solidFill>
                  <a:srgbClr val="7030A0"/>
                </a:solidFill>
                <a:latin typeface="Arial Rounded MT Bold" panose="020F0704030504030204" pitchFamily="34" charset="0"/>
              </a:rPr>
              <a:t>International Monetary Fund (IMF)</a:t>
            </a:r>
          </a:p>
        </p:txBody>
      </p:sp>
      <p:sp>
        <p:nvSpPr>
          <p:cNvPr id="11" name="Rectangle 10">
            <a:extLst>
              <a:ext uri="{FF2B5EF4-FFF2-40B4-BE49-F238E27FC236}">
                <a16:creationId xmlns:a16="http://schemas.microsoft.com/office/drawing/2014/main" id="{C0FA7A6F-11EE-5497-F5F4-FBFA3D56B101}"/>
              </a:ext>
            </a:extLst>
          </p:cNvPr>
          <p:cNvSpPr/>
          <p:nvPr/>
        </p:nvSpPr>
        <p:spPr>
          <a:xfrm>
            <a:off x="1084877" y="4773605"/>
            <a:ext cx="5625887" cy="96089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World Bank</a:t>
            </a:r>
          </a:p>
        </p:txBody>
      </p:sp>
      <p:pic>
        <p:nvPicPr>
          <p:cNvPr id="13" name="Picture 12">
            <a:extLst>
              <a:ext uri="{FF2B5EF4-FFF2-40B4-BE49-F238E27FC236}">
                <a16:creationId xmlns:a16="http://schemas.microsoft.com/office/drawing/2014/main" id="{13194F74-A04D-288D-5669-1B3CB157C723}"/>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04890962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4F3EA-F3ED-5BDA-109F-D2DFB9AD0FB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6629A3E-53B5-64F4-0487-155443F5E417}"/>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89DC6686-B3B3-1EDB-ED02-ABEFF841C678}"/>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4A54653-8CCD-420B-CEFA-F1429E46E452}"/>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08E83BB-E31D-9465-DBB2-54C3AAD0A88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CEC4CA81-6E86-C259-380C-34290E37DB1A}"/>
              </a:ext>
            </a:extLst>
          </p:cNvPr>
          <p:cNvSpPr/>
          <p:nvPr/>
        </p:nvSpPr>
        <p:spPr>
          <a:xfrm>
            <a:off x="867904" y="1075786"/>
            <a:ext cx="10854139" cy="1992878"/>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Q70. Which of the following is not a non -tax revenue under public finance?[MAY-26]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7BA9B218-ACF2-03BC-E3C0-FB3FCEA54AD3}"/>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FDCEF39F-4271-1782-2F2D-491A5D49872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AFFEDE84-EBBA-D037-A50A-D204564354E2}"/>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F1572510-91E5-EC53-F971-CEAF2F495F42}"/>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6" name="Rectangle 5">
            <a:extLst>
              <a:ext uri="{FF2B5EF4-FFF2-40B4-BE49-F238E27FC236}">
                <a16:creationId xmlns:a16="http://schemas.microsoft.com/office/drawing/2014/main" id="{6817BC3C-E8A5-9092-4461-2AEE61D7A353}"/>
              </a:ext>
            </a:extLst>
          </p:cNvPr>
          <p:cNvSpPr/>
          <p:nvPr/>
        </p:nvSpPr>
        <p:spPr>
          <a:xfrm>
            <a:off x="1115878" y="3429001"/>
            <a:ext cx="3661275" cy="10810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Interest receipts</a:t>
            </a:r>
          </a:p>
        </p:txBody>
      </p:sp>
      <p:sp>
        <p:nvSpPr>
          <p:cNvPr id="11" name="Rectangle 10">
            <a:extLst>
              <a:ext uri="{FF2B5EF4-FFF2-40B4-BE49-F238E27FC236}">
                <a16:creationId xmlns:a16="http://schemas.microsoft.com/office/drawing/2014/main" id="{F583033E-5C57-F3E2-A2FA-1F936CBA6410}"/>
              </a:ext>
            </a:extLst>
          </p:cNvPr>
          <p:cNvSpPr/>
          <p:nvPr/>
        </p:nvSpPr>
        <p:spPr>
          <a:xfrm>
            <a:off x="5238426" y="3428999"/>
            <a:ext cx="5517397" cy="11145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Receipts of union territories</a:t>
            </a:r>
          </a:p>
        </p:txBody>
      </p:sp>
      <p:sp>
        <p:nvSpPr>
          <p:cNvPr id="16" name="Rectangle 15">
            <a:extLst>
              <a:ext uri="{FF2B5EF4-FFF2-40B4-BE49-F238E27FC236}">
                <a16:creationId xmlns:a16="http://schemas.microsoft.com/office/drawing/2014/main" id="{3944BF72-2DC8-E203-1CDF-52A2DFEE1513}"/>
              </a:ext>
            </a:extLst>
          </p:cNvPr>
          <p:cNvSpPr/>
          <p:nvPr/>
        </p:nvSpPr>
        <p:spPr>
          <a:xfrm>
            <a:off x="1117448" y="4701207"/>
            <a:ext cx="3659705" cy="92467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Dividend and profits from PSUs</a:t>
            </a:r>
          </a:p>
        </p:txBody>
      </p:sp>
      <p:sp>
        <p:nvSpPr>
          <p:cNvPr id="17" name="Rectangle 16">
            <a:extLst>
              <a:ext uri="{FF2B5EF4-FFF2-40B4-BE49-F238E27FC236}">
                <a16:creationId xmlns:a16="http://schemas.microsoft.com/office/drawing/2014/main" id="{80BC6521-73F0-A71F-513D-BAEAEB2DC2E5}"/>
              </a:ext>
            </a:extLst>
          </p:cNvPr>
          <p:cNvSpPr/>
          <p:nvPr/>
        </p:nvSpPr>
        <p:spPr>
          <a:xfrm>
            <a:off x="5238425" y="4679518"/>
            <a:ext cx="5517397" cy="9463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GST compensation cess</a:t>
            </a:r>
            <a:r>
              <a:rPr lang="en-US" sz="2800" dirty="0">
                <a:solidFill>
                  <a:srgbClr val="FF0000"/>
                </a:solidFill>
                <a:latin typeface="Arial Rounded MT Bold" panose="020F0704030504030204" pitchFamily="34" charset="0"/>
              </a:rPr>
              <a:t> </a:t>
            </a:r>
          </a:p>
        </p:txBody>
      </p:sp>
    </p:spTree>
    <p:extLst>
      <p:ext uri="{BB962C8B-B14F-4D97-AF65-F5344CB8AC3E}">
        <p14:creationId xmlns:p14="http://schemas.microsoft.com/office/powerpoint/2010/main" val="106773546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3E091-B7DE-ACFF-588A-784F5013F49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B3791A4-670C-5099-E3FB-440D22B1D6DB}"/>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62459" y="-1215181"/>
            <a:ext cx="11811985" cy="6481819"/>
          </a:xfrm>
          <a:prstGeom prst="rect">
            <a:avLst/>
          </a:prstGeom>
        </p:spPr>
      </p:pic>
      <p:sp>
        <p:nvSpPr>
          <p:cNvPr id="4" name="Rectangle: Rounded Corners 3">
            <a:extLst>
              <a:ext uri="{FF2B5EF4-FFF2-40B4-BE49-F238E27FC236}">
                <a16:creationId xmlns:a16="http://schemas.microsoft.com/office/drawing/2014/main" id="{1F106214-D87B-E4AA-54CD-DEF30F902D67}"/>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A68CB4B-AC85-57A0-DEB3-1AD5F4DFFB27}"/>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B38E115-3835-D491-5A25-7D2F0B6917DC}"/>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39B28813-7E1D-D30B-28E6-64AF5093A748}"/>
              </a:ext>
            </a:extLst>
          </p:cNvPr>
          <p:cNvSpPr/>
          <p:nvPr/>
        </p:nvSpPr>
        <p:spPr>
          <a:xfrm>
            <a:off x="867904" y="1075785"/>
            <a:ext cx="10854139" cy="1899889"/>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F0"/>
                </a:solidFill>
                <a:latin typeface="Arial Rounded MT Bold" panose="020F0704030504030204" pitchFamily="34" charset="0"/>
              </a:rPr>
              <a:t>Q71. Which of the following taxes does the State Government levy ?</a:t>
            </a:r>
          </a:p>
          <a:p>
            <a:pPr algn="r"/>
            <a:r>
              <a:rPr lang="en-US" sz="2800" dirty="0">
                <a:solidFill>
                  <a:srgbClr val="00B0F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E24EC76A-2158-AD68-E68B-A9C07ABB752D}"/>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6BF62870-709F-AE2A-C3C9-C7DC2649BC9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49E57A9C-BD96-F45D-044F-C56F7814FD1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5FF89609-E3BE-0DDA-5C0A-1E9EC34703D4}"/>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0506081D-BC34-234D-8C27-F8BE0DC8E788}"/>
              </a:ext>
            </a:extLst>
          </p:cNvPr>
          <p:cNvSpPr/>
          <p:nvPr/>
        </p:nvSpPr>
        <p:spPr>
          <a:xfrm>
            <a:off x="1115878" y="3254644"/>
            <a:ext cx="3508875" cy="8601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(a) </a:t>
            </a:r>
            <a:r>
              <a:rPr lang="en-US" sz="2800" b="1" dirty="0">
                <a:solidFill>
                  <a:srgbClr val="00B0F0"/>
                </a:solidFill>
                <a:latin typeface="Arial Rounded MT Bold" panose="020F0704030504030204" pitchFamily="34" charset="0"/>
              </a:rPr>
              <a:t>Taxes on income</a:t>
            </a:r>
            <a:endParaRPr lang="en-US" sz="2800" dirty="0">
              <a:solidFill>
                <a:srgbClr val="00B0F0"/>
              </a:solidFill>
              <a:latin typeface="Arial Rounded MT Bold" panose="020F0704030504030204" pitchFamily="34" charset="0"/>
            </a:endParaRPr>
          </a:p>
        </p:txBody>
      </p:sp>
      <p:sp>
        <p:nvSpPr>
          <p:cNvPr id="6" name="Rectangle 5">
            <a:extLst>
              <a:ext uri="{FF2B5EF4-FFF2-40B4-BE49-F238E27FC236}">
                <a16:creationId xmlns:a16="http://schemas.microsoft.com/office/drawing/2014/main" id="{1FEED569-7502-73C9-4DB4-CC93E8E88D7B}"/>
              </a:ext>
            </a:extLst>
          </p:cNvPr>
          <p:cNvSpPr/>
          <p:nvPr/>
        </p:nvSpPr>
        <p:spPr>
          <a:xfrm>
            <a:off x="4929553" y="3200400"/>
            <a:ext cx="5020359" cy="8601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(b) </a:t>
            </a:r>
            <a:r>
              <a:rPr lang="en-US" sz="2800" dirty="0">
                <a:solidFill>
                  <a:srgbClr val="00B0F0"/>
                </a:solidFill>
                <a:latin typeface="Arial Rounded MT Bold" panose="020F0704030504030204" pitchFamily="34" charset="0"/>
              </a:rPr>
              <a:t>Taxes on vehicles</a:t>
            </a:r>
          </a:p>
        </p:txBody>
      </p:sp>
      <p:sp>
        <p:nvSpPr>
          <p:cNvPr id="11" name="Rectangle 10">
            <a:extLst>
              <a:ext uri="{FF2B5EF4-FFF2-40B4-BE49-F238E27FC236}">
                <a16:creationId xmlns:a16="http://schemas.microsoft.com/office/drawing/2014/main" id="{F9AE6035-5D1A-D226-7CC3-7E3CF17B9128}"/>
              </a:ext>
            </a:extLst>
          </p:cNvPr>
          <p:cNvSpPr/>
          <p:nvPr/>
        </p:nvSpPr>
        <p:spPr>
          <a:xfrm>
            <a:off x="1115878" y="4295994"/>
            <a:ext cx="3496119" cy="71770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(c) </a:t>
            </a:r>
            <a:r>
              <a:rPr lang="en-US" sz="2800" dirty="0">
                <a:solidFill>
                  <a:srgbClr val="00B0F0"/>
                </a:solidFill>
                <a:latin typeface="Arial Rounded MT Bold" panose="020F0704030504030204" pitchFamily="34" charset="0"/>
              </a:rPr>
              <a:t>Custom duty</a:t>
            </a:r>
          </a:p>
        </p:txBody>
      </p:sp>
      <p:sp>
        <p:nvSpPr>
          <p:cNvPr id="16" name="Rectangle 15">
            <a:extLst>
              <a:ext uri="{FF2B5EF4-FFF2-40B4-BE49-F238E27FC236}">
                <a16:creationId xmlns:a16="http://schemas.microsoft.com/office/drawing/2014/main" id="{437D87CF-C1EF-DFF5-0117-6DDCBD3CE45B}"/>
              </a:ext>
            </a:extLst>
          </p:cNvPr>
          <p:cNvSpPr/>
          <p:nvPr/>
        </p:nvSpPr>
        <p:spPr>
          <a:xfrm>
            <a:off x="4929553" y="4226252"/>
            <a:ext cx="5020359" cy="71770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(d) </a:t>
            </a:r>
            <a:r>
              <a:rPr lang="en-US" sz="2800" dirty="0">
                <a:solidFill>
                  <a:srgbClr val="00B0F0"/>
                </a:solidFill>
                <a:latin typeface="Arial Rounded MT Bold" panose="020F0704030504030204" pitchFamily="34" charset="0"/>
              </a:rPr>
              <a:t>Security transaction tax</a:t>
            </a:r>
          </a:p>
        </p:txBody>
      </p:sp>
    </p:spTree>
    <p:extLst>
      <p:ext uri="{BB962C8B-B14F-4D97-AF65-F5344CB8AC3E}">
        <p14:creationId xmlns:p14="http://schemas.microsoft.com/office/powerpoint/2010/main" val="83585653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74F6D-8012-B508-D43F-F171F7CB80D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1CD0ECA-E2DE-3915-A279-9A3C0C1F660F}"/>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85C80E3A-49C6-2EE7-37A3-10F9AD72D9B7}"/>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D8EC4A4-CA6D-80A8-FC8E-193739C8BF04}"/>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E308A7A-D3B7-8279-45F4-C39D9E26A71E}"/>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51B33653-C67F-FCFE-AFD5-14982052C6CC}"/>
              </a:ext>
            </a:extLst>
          </p:cNvPr>
          <p:cNvSpPr/>
          <p:nvPr/>
        </p:nvSpPr>
        <p:spPr>
          <a:xfrm>
            <a:off x="867904" y="1075785"/>
            <a:ext cx="10854139" cy="2240852"/>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00B0F0"/>
                </a:solidFill>
                <a:latin typeface="Arial Rounded MT Bold" panose="020F0704030504030204" pitchFamily="34" charset="0"/>
              </a:rPr>
              <a:t>Q72. Surcharge on certain duties and taxes for purchase of the Union , are based on which of the following Articles of the Constitution ?</a:t>
            </a:r>
          </a:p>
          <a:p>
            <a:pPr algn="r"/>
            <a:r>
              <a:rPr lang="en-US" sz="2800" dirty="0">
                <a:solidFill>
                  <a:srgbClr val="00B0F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28B99248-E6D4-684D-6DC7-30266F0AA364}"/>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259389CA-1E3C-A249-6CA9-DE0CCB3139F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626A93C6-6DA1-C340-46A9-EE588B6ED58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49758A88-B988-3E4E-D4B0-B6F6AC975AEF}"/>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
        <p:nvSpPr>
          <p:cNvPr id="5" name="Rectangle 4">
            <a:extLst>
              <a:ext uri="{FF2B5EF4-FFF2-40B4-BE49-F238E27FC236}">
                <a16:creationId xmlns:a16="http://schemas.microsoft.com/office/drawing/2014/main" id="{C3508C83-2848-EEC1-A098-2631923FE0E2}"/>
              </a:ext>
            </a:extLst>
          </p:cNvPr>
          <p:cNvSpPr/>
          <p:nvPr/>
        </p:nvSpPr>
        <p:spPr>
          <a:xfrm>
            <a:off x="1353752" y="3580108"/>
            <a:ext cx="2820692" cy="89890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(a) </a:t>
            </a:r>
            <a:r>
              <a:rPr lang="en-US" sz="2800" b="1" dirty="0">
                <a:solidFill>
                  <a:srgbClr val="00B0F0"/>
                </a:solidFill>
                <a:latin typeface="Arial Rounded MT Bold" panose="020F0704030504030204" pitchFamily="34" charset="0"/>
              </a:rPr>
              <a:t>271</a:t>
            </a:r>
            <a:endParaRPr lang="en-US" sz="2800" dirty="0">
              <a:solidFill>
                <a:srgbClr val="00B0F0"/>
              </a:solidFill>
              <a:latin typeface="Arial Rounded MT Bold" panose="020F0704030504030204" pitchFamily="34" charset="0"/>
            </a:endParaRPr>
          </a:p>
        </p:txBody>
      </p:sp>
      <p:sp>
        <p:nvSpPr>
          <p:cNvPr id="6" name="Rectangle 5">
            <a:extLst>
              <a:ext uri="{FF2B5EF4-FFF2-40B4-BE49-F238E27FC236}">
                <a16:creationId xmlns:a16="http://schemas.microsoft.com/office/drawing/2014/main" id="{5CFB5439-7364-172E-31F4-77523EE46A91}"/>
              </a:ext>
            </a:extLst>
          </p:cNvPr>
          <p:cNvSpPr/>
          <p:nvPr/>
        </p:nvSpPr>
        <p:spPr>
          <a:xfrm>
            <a:off x="5465737" y="3580108"/>
            <a:ext cx="2820692" cy="89890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(b) </a:t>
            </a:r>
            <a:r>
              <a:rPr lang="en-US" sz="2800" dirty="0">
                <a:solidFill>
                  <a:srgbClr val="00B0F0"/>
                </a:solidFill>
                <a:latin typeface="Arial Rounded MT Bold" panose="020F0704030504030204" pitchFamily="34" charset="0"/>
              </a:rPr>
              <a:t>269 </a:t>
            </a:r>
          </a:p>
        </p:txBody>
      </p:sp>
      <p:sp>
        <p:nvSpPr>
          <p:cNvPr id="11" name="Rectangle 10">
            <a:extLst>
              <a:ext uri="{FF2B5EF4-FFF2-40B4-BE49-F238E27FC236}">
                <a16:creationId xmlns:a16="http://schemas.microsoft.com/office/drawing/2014/main" id="{2234BFE4-54DB-F356-DE59-F2E7E9956F4D}"/>
              </a:ext>
            </a:extLst>
          </p:cNvPr>
          <p:cNvSpPr/>
          <p:nvPr/>
        </p:nvSpPr>
        <p:spPr>
          <a:xfrm>
            <a:off x="1353752" y="4580579"/>
            <a:ext cx="2820692" cy="89890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(c) </a:t>
            </a:r>
            <a:r>
              <a:rPr lang="en-US" sz="2800" dirty="0">
                <a:solidFill>
                  <a:srgbClr val="00B0F0"/>
                </a:solidFill>
                <a:latin typeface="Arial Rounded MT Bold" panose="020F0704030504030204" pitchFamily="34" charset="0"/>
              </a:rPr>
              <a:t>293</a:t>
            </a:r>
          </a:p>
        </p:txBody>
      </p:sp>
      <p:sp>
        <p:nvSpPr>
          <p:cNvPr id="16" name="Rectangle 15">
            <a:extLst>
              <a:ext uri="{FF2B5EF4-FFF2-40B4-BE49-F238E27FC236}">
                <a16:creationId xmlns:a16="http://schemas.microsoft.com/office/drawing/2014/main" id="{53B5290B-6252-F3FF-6A4C-821BCA44A9AA}"/>
              </a:ext>
            </a:extLst>
          </p:cNvPr>
          <p:cNvSpPr/>
          <p:nvPr/>
        </p:nvSpPr>
        <p:spPr>
          <a:xfrm>
            <a:off x="5452822" y="4580579"/>
            <a:ext cx="2820692" cy="89890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00B0F0"/>
                </a:solidFill>
                <a:latin typeface="Arial Rounded MT Bold" panose="020F0704030504030204" pitchFamily="34" charset="0"/>
              </a:rPr>
              <a:t>(d) </a:t>
            </a:r>
            <a:r>
              <a:rPr lang="en-US" sz="2800" dirty="0">
                <a:solidFill>
                  <a:srgbClr val="00B0F0"/>
                </a:solidFill>
                <a:latin typeface="Arial Rounded MT Bold" panose="020F0704030504030204" pitchFamily="34" charset="0"/>
              </a:rPr>
              <a:t>268</a:t>
            </a:r>
          </a:p>
        </p:txBody>
      </p:sp>
    </p:spTree>
    <p:extLst>
      <p:ext uri="{BB962C8B-B14F-4D97-AF65-F5344CB8AC3E}">
        <p14:creationId xmlns:p14="http://schemas.microsoft.com/office/powerpoint/2010/main" val="426670868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7F2BD-C7C1-8618-B62C-593AB2D9B27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96F9DFF-A32D-B4C7-2123-C77F51580F30}"/>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89941" y="-585365"/>
            <a:ext cx="11811985" cy="6481819"/>
          </a:xfrm>
          <a:prstGeom prst="rect">
            <a:avLst/>
          </a:prstGeom>
        </p:spPr>
      </p:pic>
      <p:sp>
        <p:nvSpPr>
          <p:cNvPr id="4" name="Rectangle: Rounded Corners 3">
            <a:extLst>
              <a:ext uri="{FF2B5EF4-FFF2-40B4-BE49-F238E27FC236}">
                <a16:creationId xmlns:a16="http://schemas.microsoft.com/office/drawing/2014/main" id="{483B5E0C-2610-33EE-91D2-3713C890CF3E}"/>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684A593-144A-D4AE-6D09-656E2D4C25E2}"/>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06ED9FB-2909-72CA-B0D7-4A368CEC1F53}"/>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5408487-4FFB-824C-63FE-10F54A22BBB6}"/>
              </a:ext>
            </a:extLst>
          </p:cNvPr>
          <p:cNvSpPr/>
          <p:nvPr/>
        </p:nvSpPr>
        <p:spPr>
          <a:xfrm>
            <a:off x="867904" y="1075785"/>
            <a:ext cx="10854139" cy="168506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Q73. Which of the following is not a criteria for distribution of central taxes amongst states for the period 2021 to 2026?</a:t>
            </a:r>
          </a:p>
          <a:p>
            <a:pPr algn="r"/>
            <a:r>
              <a:rPr lang="en-US" sz="2800" dirty="0">
                <a:solidFill>
                  <a:srgbClr val="FF0000"/>
                </a:solidFill>
                <a:latin typeface="Arial Rounded MT Bold" panose="020F0704030504030204" pitchFamily="34" charset="0"/>
              </a:rPr>
              <a:t>[MAY-26]</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60E9FBEB-514B-8BFA-E668-9BAC048CC2F7}"/>
              </a:ext>
            </a:extLst>
          </p:cNvPr>
          <p:cNvSpPr txBox="1"/>
          <p:nvPr/>
        </p:nvSpPr>
        <p:spPr>
          <a:xfrm>
            <a:off x="469956" y="231881"/>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3CAD8BD4-BEC9-E48A-7801-36A2D1B4889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CE2B43E0-0BB6-F34A-8D0F-B9D34AB96AB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B0FFEA10-827D-1643-A3E9-382650244C67}"/>
              </a:ext>
            </a:extLst>
          </p:cNvPr>
          <p:cNvSpPr/>
          <p:nvPr/>
        </p:nvSpPr>
        <p:spPr>
          <a:xfrm>
            <a:off x="1019143" y="2875448"/>
            <a:ext cx="8667297" cy="5535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t>
            </a:r>
            <a:r>
              <a:rPr lang="en-IN" sz="2800" b="1"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Area</a:t>
            </a:r>
            <a:endParaRPr lang="en-US" sz="2800" b="1" dirty="0">
              <a:solidFill>
                <a:srgbClr val="FF000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DD6AF5CC-2F28-E4BF-BDA8-E7F9462E72DE}"/>
              </a:ext>
            </a:extLst>
          </p:cNvPr>
          <p:cNvSpPr/>
          <p:nvPr/>
        </p:nvSpPr>
        <p:spPr>
          <a:xfrm>
            <a:off x="1019143" y="3568484"/>
            <a:ext cx="8527813" cy="7811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a:t>
            </a:r>
            <a:r>
              <a:rPr lang="en-IN" sz="2800" b="1" dirty="0">
                <a:solidFill>
                  <a:srgbClr val="FF0000"/>
                </a:solidFill>
                <a:latin typeface="Arial Rounded MT Bold" panose="020F0704030504030204" pitchFamily="34" charset="0"/>
              </a:rPr>
              <a:t>)</a:t>
            </a:r>
            <a:r>
              <a:rPr lang="en-US" sz="2800" b="1" dirty="0">
                <a:solidFill>
                  <a:srgbClr val="FF0000"/>
                </a:solidFill>
                <a:latin typeface="Arial Rounded MT Bold" panose="020F0704030504030204" pitchFamily="34" charset="0"/>
              </a:rPr>
              <a:t> </a:t>
            </a:r>
            <a:r>
              <a:rPr lang="en-US" sz="2800" dirty="0">
                <a:solidFill>
                  <a:srgbClr val="FF0000"/>
                </a:solidFill>
                <a:latin typeface="Arial Rounded MT Bold" panose="020F0704030504030204" pitchFamily="34" charset="0"/>
              </a:rPr>
              <a:t>population (2011)</a:t>
            </a:r>
          </a:p>
        </p:txBody>
      </p:sp>
      <p:sp>
        <p:nvSpPr>
          <p:cNvPr id="19" name="Rectangle 18">
            <a:extLst>
              <a:ext uri="{FF2B5EF4-FFF2-40B4-BE49-F238E27FC236}">
                <a16:creationId xmlns:a16="http://schemas.microsoft.com/office/drawing/2014/main" id="{8A7EE5F7-8D67-36A5-AF00-620841AFD5FD}"/>
              </a:ext>
            </a:extLst>
          </p:cNvPr>
          <p:cNvSpPr/>
          <p:nvPr/>
        </p:nvSpPr>
        <p:spPr>
          <a:xfrm>
            <a:off x="1019143" y="4464254"/>
            <a:ext cx="8791284" cy="10066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Forest &amp; ecology </a:t>
            </a:r>
            <a:r>
              <a:rPr lang="en-US" sz="2800" dirty="0">
                <a:solidFill>
                  <a:srgbClr val="00B050"/>
                </a:solidFill>
              </a:rPr>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BAD93F70-C112-D755-FE94-295563557BD9}"/>
              </a:ext>
            </a:extLst>
          </p:cNvPr>
          <p:cNvSpPr/>
          <p:nvPr/>
        </p:nvSpPr>
        <p:spPr>
          <a:xfrm>
            <a:off x="1019143" y="5531344"/>
            <a:ext cx="8663552" cy="86716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b="1" dirty="0">
                <a:solidFill>
                  <a:srgbClr val="FF0000"/>
                </a:solidFill>
                <a:latin typeface="Arial Rounded MT Bold" panose="020F0704030504030204" pitchFamily="34" charset="0"/>
              </a:rPr>
              <a:t>Adult Literacy</a:t>
            </a:r>
            <a:endParaRPr lang="en-US" sz="2800" dirty="0">
              <a:solidFill>
                <a:srgbClr val="FF0000"/>
              </a:solidFill>
              <a:latin typeface="Arial Rounded MT Bold" panose="020F0704030504030204" pitchFamily="34" charset="0"/>
            </a:endParaRPr>
          </a:p>
        </p:txBody>
      </p:sp>
      <p:pic>
        <p:nvPicPr>
          <p:cNvPr id="3" name="Picture 2">
            <a:extLst>
              <a:ext uri="{FF2B5EF4-FFF2-40B4-BE49-F238E27FC236}">
                <a16:creationId xmlns:a16="http://schemas.microsoft.com/office/drawing/2014/main" id="{920C6CC9-4216-4638-0E25-34BCD97C54B8}"/>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3341662956"/>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E09C47-520B-4651-BFA6-ED33CEDABC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08446" y="-2552320"/>
            <a:ext cx="6610665" cy="11859882"/>
          </a:xfrm>
          <a:prstGeom prst="rect">
            <a:avLst/>
          </a:prstGeom>
        </p:spPr>
      </p:pic>
      <p:sp>
        <p:nvSpPr>
          <p:cNvPr id="4" name="Rectangle: Rounded Corners 3">
            <a:extLst>
              <a:ext uri="{FF2B5EF4-FFF2-40B4-BE49-F238E27FC236}">
                <a16:creationId xmlns:a16="http://schemas.microsoft.com/office/drawing/2014/main" id="{B206E4DC-84B6-44CD-B0D0-738AC8E73F05}"/>
              </a:ext>
            </a:extLst>
          </p:cNvPr>
          <p:cNvSpPr/>
          <p:nvPr/>
        </p:nvSpPr>
        <p:spPr>
          <a:xfrm>
            <a:off x="166578" y="82451"/>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FEFD7BC-5209-410D-8DE7-05B4E9E6AE2D}"/>
              </a:ext>
            </a:extLst>
          </p:cNvPr>
          <p:cNvSpPr/>
          <p:nvPr/>
        </p:nvSpPr>
        <p:spPr>
          <a:xfrm>
            <a:off x="3631688" y="286720"/>
            <a:ext cx="4938613" cy="724109"/>
          </a:xfrm>
          <a:prstGeom prst="roundRect">
            <a:avLst>
              <a:gd name="adj" fmla="val 2670"/>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FA4DFA-507C-4CC5-B2B8-399AB9B9B538}"/>
              </a:ext>
            </a:extLst>
          </p:cNvPr>
          <p:cNvSpPr txBox="1"/>
          <p:nvPr/>
        </p:nvSpPr>
        <p:spPr>
          <a:xfrm>
            <a:off x="4094693" y="676338"/>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A810E6E4-AC11-4D04-86F8-EF79A2284550}"/>
              </a:ext>
            </a:extLst>
          </p:cNvPr>
          <p:cNvSpPr/>
          <p:nvPr/>
        </p:nvSpPr>
        <p:spPr>
          <a:xfrm>
            <a:off x="2561459" y="1215099"/>
            <a:ext cx="6908005" cy="422314"/>
          </a:xfrm>
          <a:prstGeom prst="roundRect">
            <a:avLst>
              <a:gd name="adj" fmla="val 0"/>
            </a:avLst>
          </a:prstGeom>
          <a:solidFill>
            <a:schemeClr val="bg1"/>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scene3d>
              <a:camera prst="orthographicFront"/>
              <a:lightRig rig="threePt" dir="t"/>
            </a:scene3d>
            <a:sp3d extrusionH="57150">
              <a:bevelT w="38100" h="38100"/>
            </a:sp3d>
          </a:bodyPr>
          <a:lstStyle/>
          <a:p>
            <a:pPr algn="ctr"/>
            <a:r>
              <a:rPr lang="en-US" sz="2800" dirty="0">
                <a:solidFill>
                  <a:srgbClr val="0000FF"/>
                </a:solidFill>
                <a:latin typeface="Arial Rounded MT Bold" panose="020F0704030504030204" pitchFamily="34" charset="0"/>
              </a:rPr>
              <a:t>Answer Key </a:t>
            </a:r>
            <a:endParaRPr lang="en-US" sz="2400" dirty="0">
              <a:solidFill>
                <a:srgbClr val="0000FF"/>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13DC85CB-B419-4B56-81E3-2ADB17F0D38C}"/>
              </a:ext>
            </a:extLst>
          </p:cNvPr>
          <p:cNvSpPr txBox="1"/>
          <p:nvPr/>
        </p:nvSpPr>
        <p:spPr>
          <a:xfrm>
            <a:off x="659528" y="438644"/>
            <a:ext cx="297216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p:txBody>
      </p:sp>
      <p:graphicFrame>
        <p:nvGraphicFramePr>
          <p:cNvPr id="14" name="Table 13"/>
          <p:cNvGraphicFramePr>
            <a:graphicFrameLocks noGrp="1"/>
          </p:cNvGraphicFramePr>
          <p:nvPr>
            <p:extLst>
              <p:ext uri="{D42A27DB-BD31-4B8C-83A1-F6EECF244321}">
                <p14:modId xmlns:p14="http://schemas.microsoft.com/office/powerpoint/2010/main" val="1191063877"/>
              </p:ext>
            </p:extLst>
          </p:nvPr>
        </p:nvGraphicFramePr>
        <p:xfrm>
          <a:off x="1875295" y="1841683"/>
          <a:ext cx="8663552" cy="4577669"/>
        </p:xfrm>
        <a:graphic>
          <a:graphicData uri="http://schemas.openxmlformats.org/drawingml/2006/table">
            <a:tbl>
              <a:tblPr firstRow="1" bandRow="1">
                <a:tableStyleId>{5C22544A-7EE6-4342-B048-85BDC9FD1C3A}</a:tableStyleId>
              </a:tblPr>
              <a:tblGrid>
                <a:gridCol w="2165888">
                  <a:extLst>
                    <a:ext uri="{9D8B030D-6E8A-4147-A177-3AD203B41FA5}">
                      <a16:colId xmlns:a16="http://schemas.microsoft.com/office/drawing/2014/main" val="20000"/>
                    </a:ext>
                  </a:extLst>
                </a:gridCol>
                <a:gridCol w="2048259">
                  <a:extLst>
                    <a:ext uri="{9D8B030D-6E8A-4147-A177-3AD203B41FA5}">
                      <a16:colId xmlns:a16="http://schemas.microsoft.com/office/drawing/2014/main" val="20001"/>
                    </a:ext>
                  </a:extLst>
                </a:gridCol>
                <a:gridCol w="2283517">
                  <a:extLst>
                    <a:ext uri="{9D8B030D-6E8A-4147-A177-3AD203B41FA5}">
                      <a16:colId xmlns:a16="http://schemas.microsoft.com/office/drawing/2014/main" val="20002"/>
                    </a:ext>
                  </a:extLst>
                </a:gridCol>
                <a:gridCol w="2165888">
                  <a:extLst>
                    <a:ext uri="{9D8B030D-6E8A-4147-A177-3AD203B41FA5}">
                      <a16:colId xmlns:a16="http://schemas.microsoft.com/office/drawing/2014/main" val="20003"/>
                    </a:ext>
                  </a:extLst>
                </a:gridCol>
              </a:tblGrid>
              <a:tr h="307260">
                <a:tc>
                  <a:txBody>
                    <a:bodyPr/>
                    <a:lstStyle/>
                    <a:p>
                      <a:r>
                        <a:rPr lang="en-US" sz="1200" dirty="0"/>
                        <a:t>Ans.</a:t>
                      </a:r>
                      <a:r>
                        <a:rPr lang="en-US" sz="1200" baseline="0" dirty="0"/>
                        <a:t> 1 (c)</a:t>
                      </a:r>
                      <a:endParaRPr lang="en-US" sz="1200" dirty="0"/>
                    </a:p>
                  </a:txBody>
                  <a:tcPr/>
                </a:tc>
                <a:tc>
                  <a:txBody>
                    <a:bodyPr/>
                    <a:lstStyle/>
                    <a:p>
                      <a:r>
                        <a:rPr lang="en-US" sz="1200" dirty="0"/>
                        <a:t>Ans.</a:t>
                      </a:r>
                      <a:r>
                        <a:rPr lang="en-US" sz="1200" baseline="0" dirty="0"/>
                        <a:t> 2 (d)</a:t>
                      </a:r>
                      <a:endParaRPr lang="en-US" sz="1200" dirty="0"/>
                    </a:p>
                  </a:txBody>
                  <a:tcPr/>
                </a:tc>
                <a:tc>
                  <a:txBody>
                    <a:bodyPr/>
                    <a:lstStyle/>
                    <a:p>
                      <a:r>
                        <a:rPr lang="en-US" sz="1200" dirty="0"/>
                        <a:t>Ans.</a:t>
                      </a:r>
                      <a:r>
                        <a:rPr lang="en-US" sz="1200" baseline="0" dirty="0"/>
                        <a:t> 3 (b)</a:t>
                      </a:r>
                      <a:endParaRPr lang="en-US" sz="1200" dirty="0"/>
                    </a:p>
                  </a:txBody>
                  <a:tcPr/>
                </a:tc>
                <a:tc>
                  <a:txBody>
                    <a:bodyPr/>
                    <a:lstStyle/>
                    <a:p>
                      <a:r>
                        <a:rPr lang="en-US" sz="1200" dirty="0"/>
                        <a:t>Ans.</a:t>
                      </a:r>
                      <a:r>
                        <a:rPr lang="en-US" sz="1200" baseline="0" dirty="0"/>
                        <a:t> 4 (c)</a:t>
                      </a:r>
                      <a:endParaRPr lang="en-US" sz="1200" dirty="0"/>
                    </a:p>
                  </a:txBody>
                  <a:tcPr/>
                </a:tc>
                <a:extLst>
                  <a:ext uri="{0D108BD9-81ED-4DB2-BD59-A6C34878D82A}">
                    <a16:rowId xmlns:a16="http://schemas.microsoft.com/office/drawing/2014/main" val="10000"/>
                  </a:ext>
                </a:extLst>
              </a:tr>
              <a:tr h="388219">
                <a:tc>
                  <a:txBody>
                    <a:bodyPr/>
                    <a:lstStyle/>
                    <a:p>
                      <a:r>
                        <a:rPr lang="en-US" sz="1200" dirty="0"/>
                        <a:t>Ans.</a:t>
                      </a:r>
                      <a:r>
                        <a:rPr lang="en-US" sz="1200" baseline="0" dirty="0"/>
                        <a:t> 5 (d)</a:t>
                      </a:r>
                      <a:endParaRPr lang="en-US" sz="1200" dirty="0"/>
                    </a:p>
                  </a:txBody>
                  <a:tcPr/>
                </a:tc>
                <a:tc>
                  <a:txBody>
                    <a:bodyPr/>
                    <a:lstStyle/>
                    <a:p>
                      <a:r>
                        <a:rPr lang="en-IN" sz="1200" dirty="0"/>
                        <a:t>Ans.6(a) </a:t>
                      </a:r>
                      <a:endParaRPr lang="en-US" sz="1200" dirty="0"/>
                    </a:p>
                  </a:txBody>
                  <a:tcPr/>
                </a:tc>
                <a:tc>
                  <a:txBody>
                    <a:bodyPr/>
                    <a:lstStyle/>
                    <a:p>
                      <a:r>
                        <a:rPr lang="en-IN" sz="1200" dirty="0"/>
                        <a:t>Ans. 7(c) </a:t>
                      </a:r>
                      <a:endParaRPr lang="en-US" sz="1200" dirty="0"/>
                    </a:p>
                  </a:txBody>
                  <a:tcPr/>
                </a:tc>
                <a:tc>
                  <a:txBody>
                    <a:bodyPr/>
                    <a:lstStyle/>
                    <a:p>
                      <a:r>
                        <a:rPr lang="en-IN" sz="1200" dirty="0"/>
                        <a:t>Ans.8(c) </a:t>
                      </a:r>
                      <a:endParaRPr lang="en-US" sz="1200" dirty="0"/>
                    </a:p>
                  </a:txBody>
                  <a:tcPr/>
                </a:tc>
                <a:extLst>
                  <a:ext uri="{0D108BD9-81ED-4DB2-BD59-A6C34878D82A}">
                    <a16:rowId xmlns:a16="http://schemas.microsoft.com/office/drawing/2014/main" val="10001"/>
                  </a:ext>
                </a:extLst>
              </a:tr>
              <a:tr h="388219">
                <a:tc>
                  <a:txBody>
                    <a:bodyPr/>
                    <a:lstStyle/>
                    <a:p>
                      <a:r>
                        <a:rPr lang="en-IN" sz="1200" dirty="0"/>
                        <a:t>Ans. 9(d)</a:t>
                      </a:r>
                      <a:endParaRPr lang="en-US" sz="1200" dirty="0"/>
                    </a:p>
                  </a:txBody>
                  <a:tcPr/>
                </a:tc>
                <a:tc>
                  <a:txBody>
                    <a:bodyPr/>
                    <a:lstStyle/>
                    <a:p>
                      <a:r>
                        <a:rPr lang="en-IN" sz="1200" dirty="0"/>
                        <a:t>Ans.10(b) </a:t>
                      </a:r>
                      <a:endParaRPr lang="en-US" sz="1200" dirty="0"/>
                    </a:p>
                  </a:txBody>
                  <a:tcPr/>
                </a:tc>
                <a:tc>
                  <a:txBody>
                    <a:bodyPr/>
                    <a:lstStyle/>
                    <a:p>
                      <a:r>
                        <a:rPr lang="en-IN" sz="1200" dirty="0"/>
                        <a:t>Ans.11(d) </a:t>
                      </a:r>
                      <a:endParaRPr lang="en-US" sz="1200" dirty="0"/>
                    </a:p>
                  </a:txBody>
                  <a:tcPr/>
                </a:tc>
                <a:tc>
                  <a:txBody>
                    <a:bodyPr/>
                    <a:lstStyle/>
                    <a:p>
                      <a:r>
                        <a:rPr lang="en-IN" sz="1200" dirty="0"/>
                        <a:t>Ans.12(b) </a:t>
                      </a:r>
                      <a:endParaRPr lang="en-US" sz="1200" dirty="0"/>
                    </a:p>
                  </a:txBody>
                  <a:tcPr/>
                </a:tc>
                <a:extLst>
                  <a:ext uri="{0D108BD9-81ED-4DB2-BD59-A6C34878D82A}">
                    <a16:rowId xmlns:a16="http://schemas.microsoft.com/office/drawing/2014/main" val="2855826837"/>
                  </a:ext>
                </a:extLst>
              </a:tr>
              <a:tr h="388219">
                <a:tc>
                  <a:txBody>
                    <a:bodyPr/>
                    <a:lstStyle/>
                    <a:p>
                      <a:r>
                        <a:rPr lang="en-IN" sz="1200" dirty="0"/>
                        <a:t>Ans. 13(c) </a:t>
                      </a:r>
                      <a:endParaRPr lang="en-US" sz="1200" dirty="0"/>
                    </a:p>
                  </a:txBody>
                  <a:tcPr/>
                </a:tc>
                <a:tc>
                  <a:txBody>
                    <a:bodyPr/>
                    <a:lstStyle/>
                    <a:p>
                      <a:r>
                        <a:rPr lang="en-IN" sz="1200" dirty="0"/>
                        <a:t>Ans. 14(c) </a:t>
                      </a:r>
                      <a:endParaRPr lang="en-US" sz="1200" dirty="0"/>
                    </a:p>
                  </a:txBody>
                  <a:tcPr/>
                </a:tc>
                <a:tc>
                  <a:txBody>
                    <a:bodyPr/>
                    <a:lstStyle/>
                    <a:p>
                      <a:r>
                        <a:rPr lang="en-IN" sz="1200" dirty="0"/>
                        <a:t>Ans. 15(a) </a:t>
                      </a:r>
                      <a:endParaRPr lang="en-US" sz="1200" dirty="0"/>
                    </a:p>
                  </a:txBody>
                  <a:tcPr/>
                </a:tc>
                <a:tc>
                  <a:txBody>
                    <a:bodyPr/>
                    <a:lstStyle/>
                    <a:p>
                      <a:r>
                        <a:rPr lang="en-IN" sz="1200" dirty="0"/>
                        <a:t>Ans. 16(d) </a:t>
                      </a:r>
                      <a:endParaRPr lang="en-US" sz="1200" dirty="0"/>
                    </a:p>
                  </a:txBody>
                  <a:tcPr/>
                </a:tc>
                <a:extLst>
                  <a:ext uri="{0D108BD9-81ED-4DB2-BD59-A6C34878D82A}">
                    <a16:rowId xmlns:a16="http://schemas.microsoft.com/office/drawing/2014/main" val="419013802"/>
                  </a:ext>
                </a:extLst>
              </a:tr>
              <a:tr h="388219">
                <a:tc>
                  <a:txBody>
                    <a:bodyPr/>
                    <a:lstStyle/>
                    <a:p>
                      <a:r>
                        <a:rPr lang="en-IN" sz="1200" dirty="0"/>
                        <a:t>Ans. 17 (d) </a:t>
                      </a:r>
                      <a:endParaRPr lang="en-US" sz="1200" dirty="0"/>
                    </a:p>
                  </a:txBody>
                  <a:tcPr/>
                </a:tc>
                <a:tc>
                  <a:txBody>
                    <a:bodyPr/>
                    <a:lstStyle/>
                    <a:p>
                      <a:r>
                        <a:rPr lang="en-IN" sz="1200" dirty="0"/>
                        <a:t>Ans .18(c) </a:t>
                      </a:r>
                      <a:endParaRPr lang="en-US" sz="1200" dirty="0"/>
                    </a:p>
                  </a:txBody>
                  <a:tcPr/>
                </a:tc>
                <a:tc>
                  <a:txBody>
                    <a:bodyPr/>
                    <a:lstStyle/>
                    <a:p>
                      <a:r>
                        <a:rPr lang="en-IN" sz="1200" dirty="0"/>
                        <a:t>Ans. 19(a) </a:t>
                      </a:r>
                      <a:endParaRPr lang="en-US" sz="1200" dirty="0"/>
                    </a:p>
                  </a:txBody>
                  <a:tcPr/>
                </a:tc>
                <a:tc>
                  <a:txBody>
                    <a:bodyPr/>
                    <a:lstStyle/>
                    <a:p>
                      <a:r>
                        <a:rPr lang="en-IN" sz="1200" dirty="0"/>
                        <a:t>Ans. 20(c) </a:t>
                      </a:r>
                      <a:endParaRPr lang="en-US" sz="1200" dirty="0"/>
                    </a:p>
                  </a:txBody>
                  <a:tcPr/>
                </a:tc>
                <a:extLst>
                  <a:ext uri="{0D108BD9-81ED-4DB2-BD59-A6C34878D82A}">
                    <a16:rowId xmlns:a16="http://schemas.microsoft.com/office/drawing/2014/main" val="1950600477"/>
                  </a:ext>
                </a:extLst>
              </a:tr>
              <a:tr h="388219">
                <a:tc>
                  <a:txBody>
                    <a:bodyPr/>
                    <a:lstStyle/>
                    <a:p>
                      <a:r>
                        <a:rPr lang="en-IN" sz="1200" dirty="0"/>
                        <a:t>Ans. 21(c) </a:t>
                      </a:r>
                      <a:endParaRPr lang="en-US" sz="1200" dirty="0"/>
                    </a:p>
                  </a:txBody>
                  <a:tcPr/>
                </a:tc>
                <a:tc>
                  <a:txBody>
                    <a:bodyPr/>
                    <a:lstStyle/>
                    <a:p>
                      <a:r>
                        <a:rPr lang="en-IN" sz="1200" dirty="0"/>
                        <a:t>Ans .22 (c) </a:t>
                      </a:r>
                      <a:endParaRPr lang="en-US" sz="1200" dirty="0"/>
                    </a:p>
                  </a:txBody>
                  <a:tcPr/>
                </a:tc>
                <a:tc>
                  <a:txBody>
                    <a:bodyPr/>
                    <a:lstStyle/>
                    <a:p>
                      <a:r>
                        <a:rPr lang="en-IN" sz="1200" dirty="0"/>
                        <a:t>Ans.23(c) </a:t>
                      </a:r>
                      <a:endParaRPr lang="en-US" sz="1200" dirty="0"/>
                    </a:p>
                  </a:txBody>
                  <a:tcPr/>
                </a:tc>
                <a:tc>
                  <a:txBody>
                    <a:bodyPr/>
                    <a:lstStyle/>
                    <a:p>
                      <a:r>
                        <a:rPr lang="en-IN" sz="1200" dirty="0"/>
                        <a:t>Ans.24(b) </a:t>
                      </a:r>
                      <a:endParaRPr lang="en-US" sz="1200" dirty="0"/>
                    </a:p>
                  </a:txBody>
                  <a:tcPr/>
                </a:tc>
                <a:extLst>
                  <a:ext uri="{0D108BD9-81ED-4DB2-BD59-A6C34878D82A}">
                    <a16:rowId xmlns:a16="http://schemas.microsoft.com/office/drawing/2014/main" val="1879022414"/>
                  </a:ext>
                </a:extLst>
              </a:tr>
              <a:tr h="388219">
                <a:tc>
                  <a:txBody>
                    <a:bodyPr/>
                    <a:lstStyle/>
                    <a:p>
                      <a:r>
                        <a:rPr lang="en-IN" sz="1200" dirty="0"/>
                        <a:t>Ans. 25(d) </a:t>
                      </a:r>
                      <a:endParaRPr lang="en-US" sz="1200" dirty="0"/>
                    </a:p>
                  </a:txBody>
                  <a:tcPr/>
                </a:tc>
                <a:tc>
                  <a:txBody>
                    <a:bodyPr/>
                    <a:lstStyle/>
                    <a:p>
                      <a:r>
                        <a:rPr lang="en-IN" sz="1200" dirty="0"/>
                        <a:t>Ans . 26(a) </a:t>
                      </a:r>
                      <a:endParaRPr lang="en-US" sz="1200" dirty="0"/>
                    </a:p>
                  </a:txBody>
                  <a:tcPr/>
                </a:tc>
                <a:tc>
                  <a:txBody>
                    <a:bodyPr/>
                    <a:lstStyle/>
                    <a:p>
                      <a:r>
                        <a:rPr lang="en-IN" sz="1200" dirty="0"/>
                        <a:t>Ans.27(a) </a:t>
                      </a:r>
                      <a:endParaRPr lang="en-US" sz="1200" dirty="0"/>
                    </a:p>
                  </a:txBody>
                  <a:tcPr/>
                </a:tc>
                <a:tc>
                  <a:txBody>
                    <a:bodyPr/>
                    <a:lstStyle/>
                    <a:p>
                      <a:r>
                        <a:rPr lang="en-IN" sz="1200" dirty="0"/>
                        <a:t>Ans. 28(c) </a:t>
                      </a:r>
                      <a:endParaRPr lang="en-US" sz="1200" dirty="0"/>
                    </a:p>
                  </a:txBody>
                  <a:tcPr/>
                </a:tc>
                <a:extLst>
                  <a:ext uri="{0D108BD9-81ED-4DB2-BD59-A6C34878D82A}">
                    <a16:rowId xmlns:a16="http://schemas.microsoft.com/office/drawing/2014/main" val="3318205985"/>
                  </a:ext>
                </a:extLst>
              </a:tr>
              <a:tr h="388219">
                <a:tc>
                  <a:txBody>
                    <a:bodyPr/>
                    <a:lstStyle/>
                    <a:p>
                      <a:r>
                        <a:rPr lang="en-IN" sz="1200" dirty="0"/>
                        <a:t>Ans.29(a) </a:t>
                      </a:r>
                      <a:endParaRPr lang="en-US" sz="1200" dirty="0"/>
                    </a:p>
                  </a:txBody>
                  <a:tcPr/>
                </a:tc>
                <a:tc>
                  <a:txBody>
                    <a:bodyPr/>
                    <a:lstStyle/>
                    <a:p>
                      <a:r>
                        <a:rPr lang="en-IN" sz="1200" dirty="0"/>
                        <a:t>Ans.30(a) </a:t>
                      </a:r>
                      <a:endParaRPr lang="en-US" sz="1200" dirty="0"/>
                    </a:p>
                  </a:txBody>
                  <a:tcPr/>
                </a:tc>
                <a:tc>
                  <a:txBody>
                    <a:bodyPr/>
                    <a:lstStyle/>
                    <a:p>
                      <a:r>
                        <a:rPr lang="en-IN" sz="1200" dirty="0"/>
                        <a:t>Ans. 31 (a) </a:t>
                      </a:r>
                      <a:endParaRPr lang="en-US" sz="1200" dirty="0"/>
                    </a:p>
                  </a:txBody>
                  <a:tcPr/>
                </a:tc>
                <a:tc>
                  <a:txBody>
                    <a:bodyPr/>
                    <a:lstStyle/>
                    <a:p>
                      <a:r>
                        <a:rPr lang="en-IN" sz="1200" dirty="0"/>
                        <a:t>Ans. 32(d) </a:t>
                      </a:r>
                      <a:endParaRPr lang="en-US" sz="1200" dirty="0"/>
                    </a:p>
                  </a:txBody>
                  <a:tcPr/>
                </a:tc>
                <a:extLst>
                  <a:ext uri="{0D108BD9-81ED-4DB2-BD59-A6C34878D82A}">
                    <a16:rowId xmlns:a16="http://schemas.microsoft.com/office/drawing/2014/main" val="658429652"/>
                  </a:ext>
                </a:extLst>
              </a:tr>
              <a:tr h="388219">
                <a:tc>
                  <a:txBody>
                    <a:bodyPr/>
                    <a:lstStyle/>
                    <a:p>
                      <a:r>
                        <a:rPr lang="en-IN" sz="1200" dirty="0"/>
                        <a:t>Ans.33(b) </a:t>
                      </a:r>
                      <a:endParaRPr lang="en-US" sz="1200" dirty="0"/>
                    </a:p>
                  </a:txBody>
                  <a:tcPr/>
                </a:tc>
                <a:tc>
                  <a:txBody>
                    <a:bodyPr/>
                    <a:lstStyle/>
                    <a:p>
                      <a:r>
                        <a:rPr lang="en-IN" sz="1200" dirty="0"/>
                        <a:t>Ans. 34(c) </a:t>
                      </a:r>
                      <a:endParaRPr lang="en-US" sz="1200" dirty="0"/>
                    </a:p>
                  </a:txBody>
                  <a:tcPr/>
                </a:tc>
                <a:tc>
                  <a:txBody>
                    <a:bodyPr/>
                    <a:lstStyle/>
                    <a:p>
                      <a:r>
                        <a:rPr lang="en-IN" sz="1200" dirty="0"/>
                        <a:t>Ans. 35(a) </a:t>
                      </a:r>
                      <a:endParaRPr lang="en-US" sz="1200" dirty="0"/>
                    </a:p>
                  </a:txBody>
                  <a:tcPr/>
                </a:tc>
                <a:tc>
                  <a:txBody>
                    <a:bodyPr/>
                    <a:lstStyle/>
                    <a:p>
                      <a:r>
                        <a:rPr lang="en-IN" sz="1200" dirty="0"/>
                        <a:t>Ans </a:t>
                      </a:r>
                      <a:r>
                        <a:rPr lang="en-IN" sz="1200"/>
                        <a:t>36 (a) </a:t>
                      </a:r>
                      <a:endParaRPr lang="en-US" sz="1200" dirty="0"/>
                    </a:p>
                  </a:txBody>
                  <a:tcPr/>
                </a:tc>
                <a:extLst>
                  <a:ext uri="{0D108BD9-81ED-4DB2-BD59-A6C34878D82A}">
                    <a16:rowId xmlns:a16="http://schemas.microsoft.com/office/drawing/2014/main" val="1671416626"/>
                  </a:ext>
                </a:extLst>
              </a:tr>
              <a:tr h="388219">
                <a:tc>
                  <a:txBody>
                    <a:bodyPr/>
                    <a:lstStyle/>
                    <a:p>
                      <a:r>
                        <a:rPr lang="en-IN" sz="1200" dirty="0"/>
                        <a:t>Ans.37 (c) </a:t>
                      </a:r>
                      <a:endParaRPr lang="en-US" sz="1200" dirty="0"/>
                    </a:p>
                  </a:txBody>
                  <a:tcPr/>
                </a:tc>
                <a:tc>
                  <a:txBody>
                    <a:bodyPr/>
                    <a:lstStyle/>
                    <a:p>
                      <a:r>
                        <a:rPr lang="en-IN" sz="1200" dirty="0"/>
                        <a:t>Ans.38(c) </a:t>
                      </a:r>
                      <a:endParaRPr lang="en-US" sz="1200" dirty="0"/>
                    </a:p>
                  </a:txBody>
                  <a:tcPr/>
                </a:tc>
                <a:tc>
                  <a:txBody>
                    <a:bodyPr/>
                    <a:lstStyle/>
                    <a:p>
                      <a:r>
                        <a:rPr lang="en-IN" sz="1200" dirty="0"/>
                        <a:t>Ans.39(b)</a:t>
                      </a:r>
                      <a:endParaRPr lang="en-US" sz="1200" dirty="0"/>
                    </a:p>
                  </a:txBody>
                  <a:tcPr/>
                </a:tc>
                <a:tc>
                  <a:txBody>
                    <a:bodyPr/>
                    <a:lstStyle/>
                    <a:p>
                      <a:r>
                        <a:rPr lang="en-IN" sz="1200" dirty="0"/>
                        <a:t>Ans.40(b) </a:t>
                      </a:r>
                      <a:endParaRPr lang="en-US" sz="1200" dirty="0"/>
                    </a:p>
                  </a:txBody>
                  <a:tcPr/>
                </a:tc>
                <a:extLst>
                  <a:ext uri="{0D108BD9-81ED-4DB2-BD59-A6C34878D82A}">
                    <a16:rowId xmlns:a16="http://schemas.microsoft.com/office/drawing/2014/main" val="3674007839"/>
                  </a:ext>
                </a:extLst>
              </a:tr>
              <a:tr h="388219">
                <a:tc>
                  <a:txBody>
                    <a:bodyPr/>
                    <a:lstStyle/>
                    <a:p>
                      <a:r>
                        <a:rPr lang="en-IN" sz="1200" dirty="0"/>
                        <a:t>Ans.41 (a) </a:t>
                      </a:r>
                      <a:endParaRPr lang="en-US" sz="1200" dirty="0"/>
                    </a:p>
                  </a:txBody>
                  <a:tcPr/>
                </a:tc>
                <a:tc>
                  <a:txBody>
                    <a:bodyPr/>
                    <a:lstStyle/>
                    <a:p>
                      <a:r>
                        <a:rPr lang="en-IN" sz="1200" dirty="0"/>
                        <a:t>Ans .42(c) </a:t>
                      </a:r>
                      <a:endParaRPr lang="en-US" sz="1200" dirty="0"/>
                    </a:p>
                  </a:txBody>
                  <a:tcPr/>
                </a:tc>
                <a:tc>
                  <a:txBody>
                    <a:bodyPr/>
                    <a:lstStyle/>
                    <a:p>
                      <a:r>
                        <a:rPr lang="en-IN" sz="1200" dirty="0"/>
                        <a:t>Ans .43 (b) </a:t>
                      </a:r>
                      <a:endParaRPr lang="en-US" sz="1200" dirty="0"/>
                    </a:p>
                  </a:txBody>
                  <a:tcPr/>
                </a:tc>
                <a:tc>
                  <a:txBody>
                    <a:bodyPr/>
                    <a:lstStyle/>
                    <a:p>
                      <a:r>
                        <a:rPr lang="en-IN" sz="1200" dirty="0"/>
                        <a:t>Ans. 44(c) </a:t>
                      </a:r>
                      <a:endParaRPr lang="en-US" sz="1200" dirty="0"/>
                    </a:p>
                  </a:txBody>
                  <a:tcPr/>
                </a:tc>
                <a:extLst>
                  <a:ext uri="{0D108BD9-81ED-4DB2-BD59-A6C34878D82A}">
                    <a16:rowId xmlns:a16="http://schemas.microsoft.com/office/drawing/2014/main" val="2107107817"/>
                  </a:ext>
                </a:extLst>
              </a:tr>
              <a:tr h="388219">
                <a:tc>
                  <a:txBody>
                    <a:bodyPr/>
                    <a:lstStyle/>
                    <a:p>
                      <a:r>
                        <a:rPr lang="en-IN" sz="1200" dirty="0"/>
                        <a:t>Ans.45 (c) </a:t>
                      </a:r>
                      <a:endParaRPr lang="en-US" sz="1200" dirty="0"/>
                    </a:p>
                  </a:txBody>
                  <a:tcPr/>
                </a:tc>
                <a:tc>
                  <a:txBody>
                    <a:bodyPr/>
                    <a:lstStyle/>
                    <a:p>
                      <a:r>
                        <a:rPr lang="en-IN" sz="1200" dirty="0"/>
                        <a:t>Ans.46(d) </a:t>
                      </a:r>
                      <a:endParaRPr lang="en-US" sz="1200" dirty="0"/>
                    </a:p>
                  </a:txBody>
                  <a:tcPr/>
                </a:tc>
                <a:tc>
                  <a:txBody>
                    <a:bodyPr/>
                    <a:lstStyle/>
                    <a:p>
                      <a:r>
                        <a:rPr lang="en-IN" sz="1200" dirty="0"/>
                        <a:t>Ans. 47(b) </a:t>
                      </a:r>
                      <a:endParaRPr lang="en-US" sz="1200" dirty="0"/>
                    </a:p>
                  </a:txBody>
                  <a:tcPr/>
                </a:tc>
                <a:tc>
                  <a:txBody>
                    <a:bodyPr/>
                    <a:lstStyle/>
                    <a:p>
                      <a:r>
                        <a:rPr lang="en-IN" sz="1200" dirty="0"/>
                        <a:t>Ans. 48(b) </a:t>
                      </a:r>
                      <a:endParaRPr lang="en-US" sz="1200" dirty="0"/>
                    </a:p>
                  </a:txBody>
                  <a:tcPr/>
                </a:tc>
                <a:extLst>
                  <a:ext uri="{0D108BD9-81ED-4DB2-BD59-A6C34878D82A}">
                    <a16:rowId xmlns:a16="http://schemas.microsoft.com/office/drawing/2014/main" val="812447481"/>
                  </a:ext>
                </a:extLst>
              </a:tr>
            </a:tbl>
          </a:graphicData>
        </a:graphic>
      </p:graphicFrame>
      <p:pic>
        <p:nvPicPr>
          <p:cNvPr id="2" name="Picture 1">
            <a:extLst>
              <a:ext uri="{FF2B5EF4-FFF2-40B4-BE49-F238E27FC236}">
                <a16:creationId xmlns:a16="http://schemas.microsoft.com/office/drawing/2014/main" id="{AA65E57A-DEB8-B985-49F6-0D85D63A8450}"/>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37677622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8EE9D-2F49-1729-CECC-8767B17F9E1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9F0682C-FA1B-E91F-A79F-321C98793B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08446" y="-2552320"/>
            <a:ext cx="6610665" cy="11859882"/>
          </a:xfrm>
          <a:prstGeom prst="rect">
            <a:avLst/>
          </a:prstGeom>
        </p:spPr>
      </p:pic>
      <p:sp>
        <p:nvSpPr>
          <p:cNvPr id="4" name="Rectangle: Rounded Corners 3">
            <a:extLst>
              <a:ext uri="{FF2B5EF4-FFF2-40B4-BE49-F238E27FC236}">
                <a16:creationId xmlns:a16="http://schemas.microsoft.com/office/drawing/2014/main" id="{D0868FCD-2634-6140-AAB6-010C6066A569}"/>
              </a:ext>
            </a:extLst>
          </p:cNvPr>
          <p:cNvSpPr/>
          <p:nvPr/>
        </p:nvSpPr>
        <p:spPr>
          <a:xfrm>
            <a:off x="166578" y="82451"/>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7DEAAA8-3C16-3C76-3E2B-72F3C072BEBC}"/>
              </a:ext>
            </a:extLst>
          </p:cNvPr>
          <p:cNvSpPr/>
          <p:nvPr/>
        </p:nvSpPr>
        <p:spPr>
          <a:xfrm>
            <a:off x="3631688" y="286720"/>
            <a:ext cx="4938613" cy="724109"/>
          </a:xfrm>
          <a:prstGeom prst="roundRect">
            <a:avLst>
              <a:gd name="adj" fmla="val 2670"/>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2B73C27-1976-EE1D-BC40-CC6E70F7B32C}"/>
              </a:ext>
            </a:extLst>
          </p:cNvPr>
          <p:cNvSpPr txBox="1"/>
          <p:nvPr/>
        </p:nvSpPr>
        <p:spPr>
          <a:xfrm>
            <a:off x="4094693" y="676338"/>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6021C4F8-A6DA-C2AE-E372-CE8C3D0C349A}"/>
              </a:ext>
            </a:extLst>
          </p:cNvPr>
          <p:cNvSpPr/>
          <p:nvPr/>
        </p:nvSpPr>
        <p:spPr>
          <a:xfrm>
            <a:off x="2561459" y="1215099"/>
            <a:ext cx="6908005" cy="422314"/>
          </a:xfrm>
          <a:prstGeom prst="roundRect">
            <a:avLst>
              <a:gd name="adj" fmla="val 0"/>
            </a:avLst>
          </a:prstGeom>
          <a:solidFill>
            <a:schemeClr val="bg1"/>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scene3d>
              <a:camera prst="orthographicFront"/>
              <a:lightRig rig="threePt" dir="t"/>
            </a:scene3d>
            <a:sp3d extrusionH="57150">
              <a:bevelT w="38100" h="38100"/>
            </a:sp3d>
          </a:bodyPr>
          <a:lstStyle/>
          <a:p>
            <a:pPr algn="ctr"/>
            <a:r>
              <a:rPr lang="en-US" sz="2800" dirty="0">
                <a:solidFill>
                  <a:srgbClr val="0000FF"/>
                </a:solidFill>
                <a:latin typeface="Arial Rounded MT Bold" panose="020F0704030504030204" pitchFamily="34" charset="0"/>
              </a:rPr>
              <a:t>Answer Key </a:t>
            </a:r>
            <a:endParaRPr lang="en-US" sz="2400" dirty="0">
              <a:solidFill>
                <a:srgbClr val="0000FF"/>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7BF9DFED-F470-8D34-B148-1652A7ACF654}"/>
              </a:ext>
            </a:extLst>
          </p:cNvPr>
          <p:cNvSpPr txBox="1"/>
          <p:nvPr/>
        </p:nvSpPr>
        <p:spPr>
          <a:xfrm>
            <a:off x="659528" y="438644"/>
            <a:ext cx="2972160" cy="388889"/>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p:txBody>
      </p:sp>
      <p:graphicFrame>
        <p:nvGraphicFramePr>
          <p:cNvPr id="14" name="Table 13">
            <a:extLst>
              <a:ext uri="{FF2B5EF4-FFF2-40B4-BE49-F238E27FC236}">
                <a16:creationId xmlns:a16="http://schemas.microsoft.com/office/drawing/2014/main" id="{161E9431-DAAF-8488-F776-5689167AAED4}"/>
              </a:ext>
            </a:extLst>
          </p:cNvPr>
          <p:cNvGraphicFramePr>
            <a:graphicFrameLocks noGrp="1"/>
          </p:cNvGraphicFramePr>
          <p:nvPr>
            <p:extLst>
              <p:ext uri="{D42A27DB-BD31-4B8C-83A1-F6EECF244321}">
                <p14:modId xmlns:p14="http://schemas.microsoft.com/office/powerpoint/2010/main" val="589645536"/>
              </p:ext>
            </p:extLst>
          </p:nvPr>
        </p:nvGraphicFramePr>
        <p:xfrm>
          <a:off x="1890793" y="1680911"/>
          <a:ext cx="8648055" cy="4749242"/>
        </p:xfrm>
        <a:graphic>
          <a:graphicData uri="http://schemas.openxmlformats.org/drawingml/2006/table">
            <a:tbl>
              <a:tblPr firstRow="1" bandRow="1">
                <a:tableStyleId>{5C22544A-7EE6-4342-B048-85BDC9FD1C3A}</a:tableStyleId>
              </a:tblPr>
              <a:tblGrid>
                <a:gridCol w="2162014">
                  <a:extLst>
                    <a:ext uri="{9D8B030D-6E8A-4147-A177-3AD203B41FA5}">
                      <a16:colId xmlns:a16="http://schemas.microsoft.com/office/drawing/2014/main" val="20000"/>
                    </a:ext>
                  </a:extLst>
                </a:gridCol>
                <a:gridCol w="2044595">
                  <a:extLst>
                    <a:ext uri="{9D8B030D-6E8A-4147-A177-3AD203B41FA5}">
                      <a16:colId xmlns:a16="http://schemas.microsoft.com/office/drawing/2014/main" val="20001"/>
                    </a:ext>
                  </a:extLst>
                </a:gridCol>
                <a:gridCol w="2279432">
                  <a:extLst>
                    <a:ext uri="{9D8B030D-6E8A-4147-A177-3AD203B41FA5}">
                      <a16:colId xmlns:a16="http://schemas.microsoft.com/office/drawing/2014/main" val="20002"/>
                    </a:ext>
                  </a:extLst>
                </a:gridCol>
                <a:gridCol w="2162014">
                  <a:extLst>
                    <a:ext uri="{9D8B030D-6E8A-4147-A177-3AD203B41FA5}">
                      <a16:colId xmlns:a16="http://schemas.microsoft.com/office/drawing/2014/main" val="20003"/>
                    </a:ext>
                  </a:extLst>
                </a:gridCol>
              </a:tblGrid>
              <a:tr h="354961">
                <a:tc>
                  <a:txBody>
                    <a:bodyPr/>
                    <a:lstStyle/>
                    <a:p>
                      <a:r>
                        <a:rPr lang="en-IN" sz="1800" dirty="0"/>
                        <a:t>Ans.49 (c)</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Ans.50(b)</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Ans.51(a)</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Ans.52(a)</a:t>
                      </a:r>
                      <a:endParaRPr lang="en-US" sz="1800" dirty="0"/>
                    </a:p>
                  </a:txBody>
                  <a:tcPr/>
                </a:tc>
                <a:extLst>
                  <a:ext uri="{0D108BD9-81ED-4DB2-BD59-A6C34878D82A}">
                    <a16:rowId xmlns:a16="http://schemas.microsoft.com/office/drawing/2014/main" val="10000"/>
                  </a:ext>
                </a:extLst>
              </a:tr>
              <a:tr h="376756">
                <a:tc>
                  <a:txBody>
                    <a:bodyPr/>
                    <a:lstStyle/>
                    <a:p>
                      <a:r>
                        <a:rPr lang="en-IN" sz="1800" dirty="0"/>
                        <a:t>Ans.</a:t>
                      </a:r>
                      <a:r>
                        <a:rPr lang="en-IN" sz="1800"/>
                        <a:t>53(d)</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Ans.54(b)</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Ans.55(b)</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Ans.56(d)</a:t>
                      </a:r>
                      <a:endParaRPr lang="en-US" sz="1800" dirty="0"/>
                    </a:p>
                  </a:txBody>
                  <a:tcPr/>
                </a:tc>
                <a:extLst>
                  <a:ext uri="{0D108BD9-81ED-4DB2-BD59-A6C34878D82A}">
                    <a16:rowId xmlns:a16="http://schemas.microsoft.com/office/drawing/2014/main" val="10001"/>
                  </a:ext>
                </a:extLst>
              </a:tr>
              <a:tr h="376756">
                <a:tc>
                  <a:txBody>
                    <a:bodyPr/>
                    <a:lstStyle/>
                    <a:p>
                      <a:r>
                        <a:rPr lang="en-IN" sz="1800" dirty="0"/>
                        <a:t>Ans.57 (b)</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Ans.58(c)</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Ans.59(d)</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Ans.60(c)</a:t>
                      </a:r>
                      <a:endParaRPr lang="en-US" sz="1800" dirty="0"/>
                    </a:p>
                  </a:txBody>
                  <a:tcPr/>
                </a:tc>
                <a:extLst>
                  <a:ext uri="{0D108BD9-81ED-4DB2-BD59-A6C34878D82A}">
                    <a16:rowId xmlns:a16="http://schemas.microsoft.com/office/drawing/2014/main" val="2855826837"/>
                  </a:ext>
                </a:extLst>
              </a:tr>
              <a:tr h="376756">
                <a:tc>
                  <a:txBody>
                    <a:bodyPr/>
                    <a:lstStyle/>
                    <a:p>
                      <a:r>
                        <a:rPr lang="en-IN" sz="1800" dirty="0"/>
                        <a:t>Ans.61 (b)</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Ans.62(b)</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Ans.63(c)</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Ans.64(d)</a:t>
                      </a:r>
                      <a:endParaRPr lang="en-US" sz="1800" dirty="0"/>
                    </a:p>
                  </a:txBody>
                  <a:tcPr/>
                </a:tc>
                <a:extLst>
                  <a:ext uri="{0D108BD9-81ED-4DB2-BD59-A6C34878D82A}">
                    <a16:rowId xmlns:a16="http://schemas.microsoft.com/office/drawing/2014/main" val="419013802"/>
                  </a:ext>
                </a:extLst>
              </a:tr>
              <a:tr h="376756">
                <a:tc>
                  <a:txBody>
                    <a:bodyPr/>
                    <a:lstStyle/>
                    <a:p>
                      <a:r>
                        <a:rPr lang="en-IN" sz="1800" dirty="0"/>
                        <a:t>Ans.65 (b)</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Ans.66(c)</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Ans.67(d)</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Ans.68(a)</a:t>
                      </a:r>
                      <a:endParaRPr lang="en-US" sz="1800" dirty="0"/>
                    </a:p>
                  </a:txBody>
                  <a:tcPr/>
                </a:tc>
                <a:extLst>
                  <a:ext uri="{0D108BD9-81ED-4DB2-BD59-A6C34878D82A}">
                    <a16:rowId xmlns:a16="http://schemas.microsoft.com/office/drawing/2014/main" val="1950600477"/>
                  </a:ext>
                </a:extLst>
              </a:tr>
              <a:tr h="376756">
                <a:tc>
                  <a:txBody>
                    <a:bodyPr/>
                    <a:lstStyle/>
                    <a:p>
                      <a:r>
                        <a:rPr lang="en-IN" sz="1800" dirty="0"/>
                        <a:t>Ans.69 (d)</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Ans.70(d)</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Ans.71(a)</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Ans.72(a)</a:t>
                      </a:r>
                      <a:endParaRPr lang="en-US" sz="1800" dirty="0"/>
                    </a:p>
                  </a:txBody>
                  <a:tcPr/>
                </a:tc>
                <a:extLst>
                  <a:ext uri="{0D108BD9-81ED-4DB2-BD59-A6C34878D82A}">
                    <a16:rowId xmlns:a16="http://schemas.microsoft.com/office/drawing/2014/main" val="1879022414"/>
                  </a:ext>
                </a:extLst>
              </a:tr>
              <a:tr h="376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Ans.</a:t>
                      </a:r>
                      <a:r>
                        <a:rPr lang="en-IN" sz="1800"/>
                        <a:t>73(d)</a:t>
                      </a:r>
                      <a:endParaRPr lang="en-US" sz="18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extLst>
                  <a:ext uri="{0D108BD9-81ED-4DB2-BD59-A6C34878D82A}">
                    <a16:rowId xmlns:a16="http://schemas.microsoft.com/office/drawing/2014/main" val="3318205985"/>
                  </a:ext>
                </a:extLst>
              </a:tr>
              <a:tr h="497073">
                <a:tc>
                  <a:txBody>
                    <a:bodyPr/>
                    <a:lstStyle/>
                    <a:p>
                      <a:endParaRPr lang="en-US" sz="18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extLst>
                  <a:ext uri="{0D108BD9-81ED-4DB2-BD59-A6C34878D82A}">
                    <a16:rowId xmlns:a16="http://schemas.microsoft.com/office/drawing/2014/main" val="658429652"/>
                  </a:ext>
                </a:extLst>
              </a:tr>
              <a:tr h="376756">
                <a:tc>
                  <a:txBody>
                    <a:bodyPr/>
                    <a:lstStyle/>
                    <a:p>
                      <a:endParaRPr lang="en-US" sz="18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extLst>
                  <a:ext uri="{0D108BD9-81ED-4DB2-BD59-A6C34878D82A}">
                    <a16:rowId xmlns:a16="http://schemas.microsoft.com/office/drawing/2014/main" val="1671416626"/>
                  </a:ext>
                </a:extLst>
              </a:tr>
              <a:tr h="495605">
                <a:tc>
                  <a:txBody>
                    <a:bodyPr/>
                    <a:lstStyle/>
                    <a:p>
                      <a:endParaRPr lang="en-US" sz="18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extLst>
                  <a:ext uri="{0D108BD9-81ED-4DB2-BD59-A6C34878D82A}">
                    <a16:rowId xmlns:a16="http://schemas.microsoft.com/office/drawing/2014/main" val="3674007839"/>
                  </a:ext>
                </a:extLst>
              </a:tr>
              <a:tr h="376756">
                <a:tc>
                  <a:txBody>
                    <a:bodyPr/>
                    <a:lstStyle/>
                    <a:p>
                      <a:endParaRPr lang="en-US" sz="18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extLst>
                  <a:ext uri="{0D108BD9-81ED-4DB2-BD59-A6C34878D82A}">
                    <a16:rowId xmlns:a16="http://schemas.microsoft.com/office/drawing/2014/main" val="2107107817"/>
                  </a:ext>
                </a:extLst>
              </a:tr>
              <a:tr h="376756">
                <a:tc>
                  <a:txBody>
                    <a:bodyPr/>
                    <a:lstStyle/>
                    <a:p>
                      <a:endParaRPr lang="en-US" sz="18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extLst>
                  <a:ext uri="{0D108BD9-81ED-4DB2-BD59-A6C34878D82A}">
                    <a16:rowId xmlns:a16="http://schemas.microsoft.com/office/drawing/2014/main" val="812447481"/>
                  </a:ext>
                </a:extLst>
              </a:tr>
            </a:tbl>
          </a:graphicData>
        </a:graphic>
      </p:graphicFrame>
      <p:pic>
        <p:nvPicPr>
          <p:cNvPr id="2" name="Picture 1">
            <a:extLst>
              <a:ext uri="{FF2B5EF4-FFF2-40B4-BE49-F238E27FC236}">
                <a16:creationId xmlns:a16="http://schemas.microsoft.com/office/drawing/2014/main" id="{32270385-D18D-4A13-0897-B66FEBD272C0}"/>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269988090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948CE-66F9-04A1-EEE4-88ED121243C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34121CE-3C9B-8DD8-2662-40042032143A}"/>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136901" y="-1364803"/>
            <a:ext cx="11811985" cy="6481819"/>
          </a:xfrm>
          <a:prstGeom prst="rect">
            <a:avLst/>
          </a:prstGeom>
        </p:spPr>
      </p:pic>
      <p:sp>
        <p:nvSpPr>
          <p:cNvPr id="4" name="Rectangle: Rounded Corners 3">
            <a:extLst>
              <a:ext uri="{FF2B5EF4-FFF2-40B4-BE49-F238E27FC236}">
                <a16:creationId xmlns:a16="http://schemas.microsoft.com/office/drawing/2014/main" id="{B1E7BA72-E7D9-4B9E-1536-985D5E2D6E90}"/>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0CB869E-EE0B-379D-8238-C163B6D221D9}"/>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B879F06-7045-9CA8-64F6-C0D93A8C4CB4}"/>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ED539AFE-ACD4-CCDD-65F1-F67046E7FE06}"/>
              </a:ext>
            </a:extLst>
          </p:cNvPr>
          <p:cNvSpPr/>
          <p:nvPr/>
        </p:nvSpPr>
        <p:spPr>
          <a:xfrm>
            <a:off x="867904" y="1246587"/>
            <a:ext cx="10854139" cy="1812373"/>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7030A0"/>
                </a:solidFill>
                <a:latin typeface="Arial Rounded MT Bold" panose="020F0704030504030204" pitchFamily="34" charset="0"/>
              </a:rPr>
              <a:t>Q8 What is the full form of DPIIT ? [Sept-24]</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ACB4FAD3-72A9-7C47-3383-1664704878B6}"/>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B4FF29A7-9C53-0324-5A96-C7D7EB0F50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3E91D5BA-D5D0-5E3F-13AE-02876F9278FC}"/>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a:extLst>
              <a:ext uri="{FF2B5EF4-FFF2-40B4-BE49-F238E27FC236}">
                <a16:creationId xmlns:a16="http://schemas.microsoft.com/office/drawing/2014/main" id="{DC6A83F0-6A65-D543-2AD2-7B35A2A61878}"/>
              </a:ext>
            </a:extLst>
          </p:cNvPr>
          <p:cNvSpPr/>
          <p:nvPr/>
        </p:nvSpPr>
        <p:spPr>
          <a:xfrm>
            <a:off x="1004805" y="3123917"/>
            <a:ext cx="8697134" cy="9252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a:t>
            </a:r>
            <a:r>
              <a:rPr lang="en-IN" sz="2800" b="1" dirty="0">
                <a:solidFill>
                  <a:srgbClr val="7030A0"/>
                </a:solidFill>
                <a:latin typeface="Arial Rounded MT Bold" panose="020F0704030504030204" pitchFamily="34" charset="0"/>
              </a:rPr>
              <a:t>a) </a:t>
            </a:r>
            <a:r>
              <a:rPr lang="en-US" sz="2800" dirty="0">
                <a:solidFill>
                  <a:srgbClr val="7030A0"/>
                </a:solidFill>
                <a:latin typeface="Arial Rounded MT Bold" panose="020F0704030504030204" pitchFamily="34" charset="0"/>
              </a:rPr>
              <a:t>Department for Promotion of Industry and International Trade</a:t>
            </a:r>
            <a:endParaRPr lang="en-US" sz="2800" b="1" dirty="0">
              <a:solidFill>
                <a:srgbClr val="7030A0"/>
              </a:solidFill>
              <a:latin typeface="Arial Rounded MT Bold" panose="020F0704030504030204" pitchFamily="34" charset="0"/>
            </a:endParaRPr>
          </a:p>
        </p:txBody>
      </p:sp>
      <p:sp>
        <p:nvSpPr>
          <p:cNvPr id="14" name="Rectangle 13">
            <a:extLst>
              <a:ext uri="{FF2B5EF4-FFF2-40B4-BE49-F238E27FC236}">
                <a16:creationId xmlns:a16="http://schemas.microsoft.com/office/drawing/2014/main" id="{835E5480-8739-C557-A2C2-A5A0ACF0AD61}"/>
              </a:ext>
            </a:extLst>
          </p:cNvPr>
          <p:cNvSpPr/>
          <p:nvPr/>
        </p:nvSpPr>
        <p:spPr>
          <a:xfrm>
            <a:off x="1004804" y="4109726"/>
            <a:ext cx="8697134" cy="70958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(b</a:t>
            </a:r>
            <a:r>
              <a:rPr lang="en-IN" sz="2800" b="1" dirty="0">
                <a:solidFill>
                  <a:srgbClr val="7030A0"/>
                </a:solidFill>
                <a:latin typeface="Arial Rounded MT Bold" panose="020F0704030504030204" pitchFamily="34" charset="0"/>
              </a:rPr>
              <a:t>)</a:t>
            </a:r>
            <a:r>
              <a:rPr lang="en-US" sz="2800" b="1" dirty="0">
                <a:solidFill>
                  <a:srgbClr val="7030A0"/>
                </a:solidFill>
                <a:latin typeface="Arial Rounded MT Bold" panose="020F0704030504030204" pitchFamily="34" charset="0"/>
              </a:rPr>
              <a:t> </a:t>
            </a:r>
            <a:r>
              <a:rPr lang="en-US" sz="2800" dirty="0">
                <a:solidFill>
                  <a:srgbClr val="7030A0"/>
                </a:solidFill>
                <a:latin typeface="Arial Rounded MT Bold" panose="020F0704030504030204" pitchFamily="34" charset="0"/>
              </a:rPr>
              <a:t>Department for Promotion of Industrial and Internal Trade</a:t>
            </a:r>
          </a:p>
        </p:txBody>
      </p:sp>
      <p:sp>
        <p:nvSpPr>
          <p:cNvPr id="19" name="Rectangle 18">
            <a:extLst>
              <a:ext uri="{FF2B5EF4-FFF2-40B4-BE49-F238E27FC236}">
                <a16:creationId xmlns:a16="http://schemas.microsoft.com/office/drawing/2014/main" id="{3270F7BA-20AE-5BE2-3BD7-0CE5BC282803}"/>
              </a:ext>
            </a:extLst>
          </p:cNvPr>
          <p:cNvSpPr/>
          <p:nvPr/>
        </p:nvSpPr>
        <p:spPr>
          <a:xfrm>
            <a:off x="1004804" y="4910048"/>
            <a:ext cx="8867616" cy="78263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(c) </a:t>
            </a:r>
            <a:r>
              <a:rPr lang="en-US" sz="2800" dirty="0">
                <a:solidFill>
                  <a:srgbClr val="7030A0"/>
                </a:solidFill>
                <a:latin typeface="Arial Rounded MT Bold" panose="020F0704030504030204" pitchFamily="34" charset="0"/>
              </a:rPr>
              <a:t>Directorate for Promotion of Industry and Internal Trade</a:t>
            </a:r>
            <a:r>
              <a:rPr lang="en-US" dirty="0"/>
              <a:t>	</a:t>
            </a:r>
            <a:endParaRPr lang="en-US" sz="2800" dirty="0">
              <a:solidFill>
                <a:srgbClr val="00B050"/>
              </a:solidFill>
              <a:latin typeface="Arial Rounded MT Bold" panose="020F0704030504030204" pitchFamily="34" charset="0"/>
            </a:endParaRPr>
          </a:p>
        </p:txBody>
      </p:sp>
      <p:sp>
        <p:nvSpPr>
          <p:cNvPr id="22" name="Rectangle 21">
            <a:extLst>
              <a:ext uri="{FF2B5EF4-FFF2-40B4-BE49-F238E27FC236}">
                <a16:creationId xmlns:a16="http://schemas.microsoft.com/office/drawing/2014/main" id="{D86DAD1D-2332-4890-E563-3DAE203113C0}"/>
              </a:ext>
            </a:extLst>
          </p:cNvPr>
          <p:cNvSpPr/>
          <p:nvPr/>
        </p:nvSpPr>
        <p:spPr>
          <a:xfrm>
            <a:off x="1004804" y="5783421"/>
            <a:ext cx="8697134" cy="78263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IN" sz="2800" dirty="0">
                <a:solidFill>
                  <a:srgbClr val="7030A0"/>
                </a:solidFill>
                <a:latin typeface="Arial Rounded MT Bold" panose="020F0704030504030204" pitchFamily="34" charset="0"/>
              </a:rPr>
              <a:t>(d) </a:t>
            </a:r>
            <a:r>
              <a:rPr lang="en-US" sz="2800" dirty="0">
                <a:solidFill>
                  <a:srgbClr val="7030A0"/>
                </a:solidFill>
                <a:latin typeface="Arial Rounded MT Bold" panose="020F0704030504030204" pitchFamily="34" charset="0"/>
              </a:rPr>
              <a:t>Department for Promotion of Industry and Internal Trade</a:t>
            </a:r>
          </a:p>
        </p:txBody>
      </p:sp>
      <p:pic>
        <p:nvPicPr>
          <p:cNvPr id="3" name="Picture 2">
            <a:extLst>
              <a:ext uri="{FF2B5EF4-FFF2-40B4-BE49-F238E27FC236}">
                <a16:creationId xmlns:a16="http://schemas.microsoft.com/office/drawing/2014/main" id="{CA494C6F-ADAA-01CA-84AC-C1472C21C7FD}"/>
              </a:ext>
            </a:extLst>
          </p:cNvPr>
          <p:cNvPicPr>
            <a:picLocks noChangeAspect="1"/>
          </p:cNvPicPr>
          <p:nvPr/>
        </p:nvPicPr>
        <p:blipFill>
          <a:blip r:embed="rId3"/>
          <a:srcRect l="5635" t="12069" r="3584" b="7177"/>
          <a:stretch>
            <a:fillRect/>
          </a:stretch>
        </p:blipFill>
        <p:spPr>
          <a:xfrm>
            <a:off x="9365359" y="416755"/>
            <a:ext cx="2064281" cy="630209"/>
          </a:xfrm>
          <a:prstGeom prst="rect">
            <a:avLst/>
          </a:prstGeom>
        </p:spPr>
      </p:pic>
    </p:spTree>
    <p:extLst>
      <p:ext uri="{BB962C8B-B14F-4D97-AF65-F5344CB8AC3E}">
        <p14:creationId xmlns:p14="http://schemas.microsoft.com/office/powerpoint/2010/main" val="167295545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6E818-7952-F9F1-3B5D-57D7CB09DA6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F3C62D3-09DF-4F5E-D21D-3734F67F8F1C}"/>
              </a:ext>
            </a:extLst>
          </p:cNvPr>
          <p:cNvPicPr>
            <a:picLocks noChangeAspect="1"/>
          </p:cNvPicPr>
          <p:nvPr/>
        </p:nvPicPr>
        <p:blipFill>
          <a:blip r:embed="rId2" cstate="print">
            <a:alphaModFix amt="51000"/>
            <a:extLst>
              <a:ext uri="{28A0092B-C50C-407E-A947-70E740481C1C}">
                <a14:useLocalDpi xmlns:a14="http://schemas.microsoft.com/office/drawing/2010/main" val="0"/>
              </a:ext>
            </a:extLst>
          </a:blip>
          <a:stretch>
            <a:fillRect/>
          </a:stretch>
        </p:blipFill>
        <p:spPr>
          <a:xfrm>
            <a:off x="227615" y="-1236294"/>
            <a:ext cx="11811985" cy="6481819"/>
          </a:xfrm>
          <a:prstGeom prst="rect">
            <a:avLst/>
          </a:prstGeom>
        </p:spPr>
      </p:pic>
      <p:sp>
        <p:nvSpPr>
          <p:cNvPr id="4" name="Rectangle: Rounded Corners 3">
            <a:extLst>
              <a:ext uri="{FF2B5EF4-FFF2-40B4-BE49-F238E27FC236}">
                <a16:creationId xmlns:a16="http://schemas.microsoft.com/office/drawing/2014/main" id="{5EB9CB2F-B450-2EE6-C0B5-4B2AC38A97FA}"/>
              </a:ext>
            </a:extLst>
          </p:cNvPr>
          <p:cNvSpPr/>
          <p:nvPr/>
        </p:nvSpPr>
        <p:spPr>
          <a:xfrm>
            <a:off x="62459" y="64957"/>
            <a:ext cx="11977141" cy="6640643"/>
          </a:xfrm>
          <a:prstGeom prst="roundRect">
            <a:avLst>
              <a:gd name="adj" fmla="val 7265"/>
            </a:avLst>
          </a:prstGeom>
          <a:noFill/>
          <a:ln w="190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4D1AFB0-358A-D14F-8FF4-92C4E2CB4D55}"/>
              </a:ext>
            </a:extLst>
          </p:cNvPr>
          <p:cNvSpPr/>
          <p:nvPr/>
        </p:nvSpPr>
        <p:spPr>
          <a:xfrm>
            <a:off x="3626693" y="336286"/>
            <a:ext cx="4938613" cy="674543"/>
          </a:xfrm>
          <a:prstGeom prst="roundRect">
            <a:avLst>
              <a:gd name="adj" fmla="val 7265"/>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B7F31E2-E9FB-5C3E-C9E8-9394A2EE5431}"/>
              </a:ext>
            </a:extLst>
          </p:cNvPr>
          <p:cNvSpPr txBox="1"/>
          <p:nvPr/>
        </p:nvSpPr>
        <p:spPr>
          <a:xfrm>
            <a:off x="4094693" y="637149"/>
            <a:ext cx="4034118" cy="495264"/>
          </a:xfrm>
          <a:prstGeom prst="rect">
            <a:avLst/>
          </a:prstGeom>
          <a:noFill/>
        </p:spPr>
        <p:txBody>
          <a:bodyPr wrap="square" rtlCol="0">
            <a:spAutoFit/>
          </a:bodyPr>
          <a:lstStyle/>
          <a:p>
            <a:pPr algn="ctr">
              <a:lnSpc>
                <a:spcPts val="2500"/>
              </a:lnSpc>
            </a:pPr>
            <a:r>
              <a:rPr lang="en-GB" sz="4800" b="1" dirty="0">
                <a:solidFill>
                  <a:srgbClr val="FF0000"/>
                </a:solidFill>
              </a:rPr>
              <a:t>CA-Foundation</a:t>
            </a:r>
          </a:p>
        </p:txBody>
      </p:sp>
      <p:sp>
        <p:nvSpPr>
          <p:cNvPr id="10" name="Rectangle: Rounded Corners 9">
            <a:extLst>
              <a:ext uri="{FF2B5EF4-FFF2-40B4-BE49-F238E27FC236}">
                <a16:creationId xmlns:a16="http://schemas.microsoft.com/office/drawing/2014/main" id="{4CBC4862-BFDA-0D5B-E011-52FBBD5C6F4A}"/>
              </a:ext>
            </a:extLst>
          </p:cNvPr>
          <p:cNvSpPr/>
          <p:nvPr/>
        </p:nvSpPr>
        <p:spPr>
          <a:xfrm>
            <a:off x="821330" y="1058001"/>
            <a:ext cx="10854139" cy="1817391"/>
          </a:xfrm>
          <a:prstGeom prst="roundRect">
            <a:avLst>
              <a:gd name="adj" fmla="val 5644"/>
            </a:avLst>
          </a:prstGeom>
          <a:no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rgbClr val="FF0000"/>
                </a:solidFill>
                <a:latin typeface="Arial Rounded MT Bold" panose="020F0704030504030204" pitchFamily="34" charset="0"/>
              </a:rPr>
              <a:t>Q9 Which of the following is not the aim of 'Methanol Economy' programme? [Sept-24]</a:t>
            </a:r>
          </a:p>
          <a:p>
            <a:r>
              <a:rPr lang="en-US" dirty="0">
                <a:solidFill>
                  <a:srgbClr val="0070C0"/>
                </a:solidFill>
                <a:latin typeface="Arial Rounded MT Bold" panose="020F0704030504030204" pitchFamily="34" charset="0"/>
              </a:rPr>
              <a:t>        </a:t>
            </a:r>
            <a:endParaRPr lang="en-US" dirty="0">
              <a:solidFill>
                <a:srgbClr val="0070C0"/>
              </a:solidFill>
            </a:endParaRPr>
          </a:p>
          <a:p>
            <a:endParaRPr lang="en-US" dirty="0">
              <a:solidFill>
                <a:srgbClr val="0070C0"/>
              </a:solidFill>
              <a:latin typeface="Arial Rounded MT Bold" panose="020F0704030504030204" pitchFamily="34" charset="0"/>
            </a:endParaRPr>
          </a:p>
        </p:txBody>
      </p:sp>
      <p:sp>
        <p:nvSpPr>
          <p:cNvPr id="15" name="TextBox 14">
            <a:extLst>
              <a:ext uri="{FF2B5EF4-FFF2-40B4-BE49-F238E27FC236}">
                <a16:creationId xmlns:a16="http://schemas.microsoft.com/office/drawing/2014/main" id="{BE3923F2-E5DC-708A-D913-93872D1816DF}"/>
              </a:ext>
            </a:extLst>
          </p:cNvPr>
          <p:cNvSpPr txBox="1"/>
          <p:nvPr/>
        </p:nvSpPr>
        <p:spPr>
          <a:xfrm>
            <a:off x="441279" y="231923"/>
            <a:ext cx="3085480" cy="709490"/>
          </a:xfrm>
          <a:prstGeom prst="rect">
            <a:avLst/>
          </a:prstGeom>
          <a:noFill/>
        </p:spPr>
        <p:txBody>
          <a:bodyPr wrap="square" rtlCol="0">
            <a:spAutoFit/>
          </a:bodyPr>
          <a:lstStyle/>
          <a:p>
            <a:pPr algn="ctr">
              <a:lnSpc>
                <a:spcPts val="2500"/>
              </a:lnSpc>
            </a:pPr>
            <a:r>
              <a:rPr lang="en-GB" sz="2000" b="1" dirty="0">
                <a:solidFill>
                  <a:srgbClr val="002060"/>
                </a:solidFill>
                <a:latin typeface="Arial Rounded MT Bold" panose="020F0704030504030204" pitchFamily="34" charset="0"/>
              </a:rPr>
              <a:t>Indian Economy  </a:t>
            </a:r>
          </a:p>
          <a:p>
            <a:pPr algn="ctr">
              <a:lnSpc>
                <a:spcPts val="2500"/>
              </a:lnSpc>
            </a:pPr>
            <a:endParaRPr lang="en-GB" sz="2000" b="1" dirty="0">
              <a:solidFill>
                <a:srgbClr val="002060"/>
              </a:solidFill>
              <a:latin typeface="Arial Rounded MT Bold" panose="020F0704030504030204" pitchFamily="34" charset="0"/>
            </a:endParaRPr>
          </a:p>
        </p:txBody>
      </p:sp>
      <p:sp>
        <p:nvSpPr>
          <p:cNvPr id="2" name="Rectangle 2">
            <a:extLst>
              <a:ext uri="{FF2B5EF4-FFF2-40B4-BE49-F238E27FC236}">
                <a16:creationId xmlns:a16="http://schemas.microsoft.com/office/drawing/2014/main" id="{CC96F197-9892-ED0D-23F4-35365D9D2B8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DBBE8A24-BDFA-ADE7-9F45-625D245ACC1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4B8F9639-2E61-0FA0-7D80-9E1A00710F12}"/>
              </a:ext>
            </a:extLst>
          </p:cNvPr>
          <p:cNvSpPr/>
          <p:nvPr/>
        </p:nvSpPr>
        <p:spPr>
          <a:xfrm>
            <a:off x="1242441" y="2965126"/>
            <a:ext cx="8149532" cy="75751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(a) </a:t>
            </a:r>
            <a:r>
              <a:rPr lang="en-US" sz="2800" dirty="0">
                <a:solidFill>
                  <a:srgbClr val="FF0000"/>
                </a:solidFill>
                <a:latin typeface="Arial Rounded MT Bold" panose="020F0704030504030204" pitchFamily="34" charset="0"/>
              </a:rPr>
              <a:t>Converting coal reserves and municipal solid waste into methanol.</a:t>
            </a:r>
          </a:p>
        </p:txBody>
      </p:sp>
      <p:sp>
        <p:nvSpPr>
          <p:cNvPr id="5" name="Rectangle 4">
            <a:extLst>
              <a:ext uri="{FF2B5EF4-FFF2-40B4-BE49-F238E27FC236}">
                <a16:creationId xmlns:a16="http://schemas.microsoft.com/office/drawing/2014/main" id="{1A0F74FF-498C-46C5-41EB-86C1602B84E5}"/>
              </a:ext>
            </a:extLst>
          </p:cNvPr>
          <p:cNvSpPr/>
          <p:nvPr/>
        </p:nvSpPr>
        <p:spPr>
          <a:xfrm>
            <a:off x="1242440" y="4764670"/>
            <a:ext cx="7948055" cy="7575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(c) </a:t>
            </a:r>
            <a:r>
              <a:rPr lang="en-US" sz="2800" dirty="0">
                <a:solidFill>
                  <a:srgbClr val="FF0000"/>
                </a:solidFill>
                <a:latin typeface="Arial Rounded MT Bold" panose="020F0704030504030204" pitchFamily="34" charset="0"/>
              </a:rPr>
              <a:t>Reducing India's oil import bill</a:t>
            </a:r>
          </a:p>
        </p:txBody>
      </p:sp>
      <p:sp>
        <p:nvSpPr>
          <p:cNvPr id="6" name="Rectangle 5">
            <a:extLst>
              <a:ext uri="{FF2B5EF4-FFF2-40B4-BE49-F238E27FC236}">
                <a16:creationId xmlns:a16="http://schemas.microsoft.com/office/drawing/2014/main" id="{10CAB2F9-F40E-9CE8-1B6E-CB456420A468}"/>
              </a:ext>
            </a:extLst>
          </p:cNvPr>
          <p:cNvSpPr/>
          <p:nvPr/>
        </p:nvSpPr>
        <p:spPr>
          <a:xfrm>
            <a:off x="1242440" y="3865769"/>
            <a:ext cx="8149531" cy="75751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(b) </a:t>
            </a:r>
            <a:r>
              <a:rPr lang="en-US" sz="2800" dirty="0">
                <a:solidFill>
                  <a:srgbClr val="FF0000"/>
                </a:solidFill>
                <a:latin typeface="Arial Rounded MT Bold" panose="020F0704030504030204" pitchFamily="34" charset="0"/>
              </a:rPr>
              <a:t>Reducing Greenhouse gas (GHG) emissions.</a:t>
            </a:r>
          </a:p>
        </p:txBody>
      </p:sp>
      <p:sp>
        <p:nvSpPr>
          <p:cNvPr id="11" name="Rectangle 10">
            <a:extLst>
              <a:ext uri="{FF2B5EF4-FFF2-40B4-BE49-F238E27FC236}">
                <a16:creationId xmlns:a16="http://schemas.microsoft.com/office/drawing/2014/main" id="{C4D6F233-5198-56D9-8717-7909DAEB3B59}"/>
              </a:ext>
            </a:extLst>
          </p:cNvPr>
          <p:cNvSpPr/>
          <p:nvPr/>
        </p:nvSpPr>
        <p:spPr>
          <a:xfrm>
            <a:off x="1242440" y="5663572"/>
            <a:ext cx="7173140" cy="8182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IN" sz="2800" dirty="0">
                <a:solidFill>
                  <a:srgbClr val="FF0000"/>
                </a:solidFill>
                <a:latin typeface="Arial Rounded MT Bold" panose="020F0704030504030204" pitchFamily="34" charset="0"/>
              </a:rPr>
              <a:t>(d) </a:t>
            </a:r>
            <a:r>
              <a:rPr lang="en-US" sz="2800" dirty="0">
                <a:solidFill>
                  <a:srgbClr val="FF0000"/>
                </a:solidFill>
                <a:latin typeface="Arial Rounded MT Bold" panose="020F0704030504030204" pitchFamily="34" charset="0"/>
              </a:rPr>
              <a:t>Converting industrial waste into methanol.</a:t>
            </a:r>
          </a:p>
        </p:txBody>
      </p:sp>
      <p:pic>
        <p:nvPicPr>
          <p:cNvPr id="13" name="Picture 12">
            <a:extLst>
              <a:ext uri="{FF2B5EF4-FFF2-40B4-BE49-F238E27FC236}">
                <a16:creationId xmlns:a16="http://schemas.microsoft.com/office/drawing/2014/main" id="{6E19F0AA-CC40-9F83-C179-1D88FD2857A6}"/>
              </a:ext>
            </a:extLst>
          </p:cNvPr>
          <p:cNvPicPr>
            <a:picLocks noChangeAspect="1"/>
          </p:cNvPicPr>
          <p:nvPr/>
        </p:nvPicPr>
        <p:blipFill>
          <a:blip r:embed="rId3"/>
          <a:srcRect l="5635" t="12069" r="3584" b="7177"/>
          <a:stretch>
            <a:fillRect/>
          </a:stretch>
        </p:blipFill>
        <p:spPr>
          <a:xfrm>
            <a:off x="9400379" y="308002"/>
            <a:ext cx="2064281" cy="630209"/>
          </a:xfrm>
          <a:prstGeom prst="rect">
            <a:avLst/>
          </a:prstGeom>
        </p:spPr>
      </p:pic>
    </p:spTree>
    <p:extLst>
      <p:ext uri="{BB962C8B-B14F-4D97-AF65-F5344CB8AC3E}">
        <p14:creationId xmlns:p14="http://schemas.microsoft.com/office/powerpoint/2010/main" val="194646369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4067</TotalTime>
  <Words>4392</Words>
  <Application>Microsoft Office PowerPoint</Application>
  <PresentationFormat>Widescreen</PresentationFormat>
  <Paragraphs>726</Paragraphs>
  <Slides>75</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81" baseType="lpstr">
      <vt:lpstr>Arial</vt:lpstr>
      <vt:lpstr>Arial Rounded MT Bold</vt:lpstr>
      <vt:lpstr>Calibri</vt:lpstr>
      <vt:lpstr>Calibri Light</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RAVINDER GOTHWALL</dc:creator>
  <cp:lastModifiedBy>Administrator</cp:lastModifiedBy>
  <cp:revision>155</cp:revision>
  <dcterms:created xsi:type="dcterms:W3CDTF">2025-08-02T04:28:01Z</dcterms:created>
  <dcterms:modified xsi:type="dcterms:W3CDTF">2026-06-23T05:32:53Z</dcterms:modified>
</cp:coreProperties>
</file>