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99" r:id="rId3"/>
    <p:sldId id="300" r:id="rId4"/>
    <p:sldId id="301" r:id="rId5"/>
    <p:sldId id="302" r:id="rId6"/>
    <p:sldId id="317" r:id="rId7"/>
    <p:sldId id="318" r:id="rId8"/>
    <p:sldId id="316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29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93" autoAdjust="0"/>
    <p:restoredTop sz="87071" autoAdjust="0"/>
  </p:normalViewPr>
  <p:slideViewPr>
    <p:cSldViewPr snapToGrid="0">
      <p:cViewPr varScale="1">
        <p:scale>
          <a:sx n="61" d="100"/>
          <a:sy n="61" d="100"/>
        </p:scale>
        <p:origin x="132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3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4000" y="1122501"/>
            <a:ext cx="11557985" cy="250815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Mr. X and Mr. Y are rich rivals and, in a party, Mr. X wears an expensive dress and on seeing it Mr. Y who also has the same dress decided to reject the use of the same dress further. Rather Mr. Y will try to use an even more expensive one. Which effect affects Mr. Y?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                         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0" y="284599"/>
            <a:ext cx="3719676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747261"/>
            <a:ext cx="4649480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Snob Effect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3733015"/>
            <a:ext cx="4649480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Bandwagon Effect</a:t>
            </a:r>
            <a:r>
              <a:rPr lang="en-US" dirty="0">
                <a:solidFill>
                  <a:srgbClr val="7030A0"/>
                </a:solidFill>
              </a:rPr>
              <a:t>	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383" y="4736754"/>
            <a:ext cx="481764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Veblen Effect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65535" y="3733015"/>
            <a:ext cx="4733389" cy="539434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Demonstration Effect</a:t>
            </a:r>
            <a:endParaRPr lang="en-US" sz="2800" b="1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0519F1-EE61-26E4-43A5-55872A15A3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CE321-9FB3-92D4-3473-889241A8B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503907F-CEDF-4EA4-9F92-479E985C05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8A7511-93AF-0B9A-18BE-DA3B11BD121A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8EDB70-0649-30D7-EF80-B536AAF6D8D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F9666-44C2-50F0-8286-3F883350AEB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D150551-0CF0-5B09-A404-8F1ED3C21CAC}"/>
              </a:ext>
            </a:extLst>
          </p:cNvPr>
          <p:cNvSpPr/>
          <p:nvPr/>
        </p:nvSpPr>
        <p:spPr>
          <a:xfrm>
            <a:off x="408791" y="1259589"/>
            <a:ext cx="11341930" cy="165851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Q10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What will happen to demand when a larger proportion of people belong to older age groups relative to younger age groups ?                               </a:t>
            </a:r>
          </a:p>
          <a:p>
            <a:pPr algn="r"/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E90CD7-B7E3-AA67-AF1F-03A00A3BA692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C457D999-7290-C3E2-F019-44292D2BCEBE}"/>
              </a:ext>
            </a:extLst>
          </p:cNvPr>
          <p:cNvSpPr/>
          <p:nvPr/>
        </p:nvSpPr>
        <p:spPr>
          <a:xfrm>
            <a:off x="441278" y="3045275"/>
            <a:ext cx="10023522" cy="70327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There will be increased demand for children’s books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0ABF5750-7FE9-756B-07C2-B699E301B04B}"/>
              </a:ext>
            </a:extLst>
          </p:cNvPr>
          <p:cNvSpPr/>
          <p:nvPr/>
        </p:nvSpPr>
        <p:spPr>
          <a:xfrm>
            <a:off x="441278" y="3862555"/>
            <a:ext cx="10819389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There will be increased demand for generatic care services , spectacles and walking sticks etc.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85D4D23F-68B8-B2E4-4FD6-20827F567D66}"/>
              </a:ext>
            </a:extLst>
          </p:cNvPr>
          <p:cNvSpPr/>
          <p:nvPr/>
        </p:nvSpPr>
        <p:spPr>
          <a:xfrm>
            <a:off x="408790" y="4860024"/>
            <a:ext cx="9695237" cy="73838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There will be increased demand for normal goods and services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b="1" dirty="0"/>
              <a:t>n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B6D614B7-FB13-C01C-8CFB-092D4D980E2F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There will be decreased demand for goods and services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3A63BA-207C-8B8A-0766-D962AA4208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3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E31AD-2020-07EA-D161-01382A894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9DC8960-7981-BEC3-EABA-E5BF81633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18600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BE48EC-8F26-0295-84F9-CF5A8C168BA8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37D5D93-745C-C519-AED4-15C6AF514A5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BC0689-4E06-0880-D0BD-06F60CDD3A6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F52AEF5-3F93-942C-23AD-7FC1BF47BE79}"/>
              </a:ext>
            </a:extLst>
          </p:cNvPr>
          <p:cNvSpPr/>
          <p:nvPr/>
        </p:nvSpPr>
        <p:spPr>
          <a:xfrm>
            <a:off x="408791" y="1259589"/>
            <a:ext cx="11341930" cy="15505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Q11.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Which of the following statements is true about Giffen goods                              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03BF3D-94DA-2975-6BC4-1F66E2D64528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EDB655D2-5454-83D3-BB4A-946E643BF2D8}"/>
              </a:ext>
            </a:extLst>
          </p:cNvPr>
          <p:cNvSpPr/>
          <p:nvPr/>
        </p:nvSpPr>
        <p:spPr>
          <a:xfrm>
            <a:off x="441279" y="2937326"/>
            <a:ext cx="8533388" cy="7094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All</a:t>
            </a:r>
            <a:r>
              <a:rPr lang="en-U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Giffen goods are inferior goods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41C70CA6-4CA0-A71E-18F0-59CD102F6715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All inferior goods are Giffen Goods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827BC0F9-90C0-2687-7EF4-89FFF6825D43}"/>
              </a:ext>
            </a:extLst>
          </p:cNvPr>
          <p:cNvSpPr/>
          <p:nvPr/>
        </p:nvSpPr>
        <p:spPr>
          <a:xfrm>
            <a:off x="408790" y="4745230"/>
            <a:ext cx="10411610" cy="8318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Giffen goods are inferior goods with close substitutes </a:t>
            </a:r>
          </a:p>
          <a:p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50584602-B7B6-4E3C-B098-0C9856356E53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Giffen goods follow the law of demand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B30DB5-02EB-934F-1115-6AF3EA7E0C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757CC-9066-4058-BC3E-3A0AB5B51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6377E72-20B8-10CA-3C24-963CA8B0D6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928E26-3AE4-3CFA-3399-6B91B18C90CE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926CF43-04E6-F38E-B8D2-9884C55B076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1DE6F0-D935-5F91-C4B9-7AD0C90A4FB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418E085-6E07-B6DE-014E-539D01944E99}"/>
              </a:ext>
            </a:extLst>
          </p:cNvPr>
          <p:cNvSpPr/>
          <p:nvPr/>
        </p:nvSpPr>
        <p:spPr>
          <a:xfrm>
            <a:off x="408791" y="1259589"/>
            <a:ext cx="11341930" cy="15505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Q12. How does an increase in the income of consumers generally affect the demand for normal goods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         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2597D1-8064-1CE5-8AF1-32E52712DA79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61C455CD-12DC-44EF-256D-D6B1ADC27190}"/>
              </a:ext>
            </a:extLst>
          </p:cNvPr>
          <p:cNvSpPr/>
          <p:nvPr/>
        </p:nvSpPr>
        <p:spPr>
          <a:xfrm>
            <a:off x="441279" y="2937326"/>
            <a:ext cx="8533388" cy="7094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It decreases the demand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084596FF-A4F6-40CE-BF5B-29CA5D7585E9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It has no effect on the demand.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03C20E52-DB53-6F9C-300D-30E7F08B86A2}"/>
              </a:ext>
            </a:extLst>
          </p:cNvPr>
          <p:cNvSpPr/>
          <p:nvPr/>
        </p:nvSpPr>
        <p:spPr>
          <a:xfrm>
            <a:off x="408790" y="4745230"/>
            <a:ext cx="9695237" cy="85318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increases the demand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b="1" dirty="0"/>
              <a:t>n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0E91C500-C5C8-A2B5-F18D-21B6FD5F43EF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makes the demand more elastic.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B06701-12D6-07AD-DDD8-B50268281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3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3CB89-669E-946C-CAB3-845BF888F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B9E98C1-8230-A4CC-8805-6AC853D378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7F0A72-C871-1AD0-2D2E-31E46A41AAED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194AD2E-E0D1-36DD-A543-171ECD5CA1A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04D4E4-5825-E181-7718-1D173B7AFE2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00AB155-1ED4-85F0-170B-8CC91E0140B5}"/>
              </a:ext>
            </a:extLst>
          </p:cNvPr>
          <p:cNvSpPr/>
          <p:nvPr/>
        </p:nvSpPr>
        <p:spPr>
          <a:xfrm>
            <a:off x="408791" y="1259589"/>
            <a:ext cx="11341930" cy="15505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Q13. Which of the following is the effect of non – price determinants on the leftward Shift in Demand Curve ?               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37433-A2FA-F314-CD35-F45B5FE9D113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2A73A8A7-B676-BB84-A905-6EF7E64050BF}"/>
              </a:ext>
            </a:extLst>
          </p:cNvPr>
          <p:cNvSpPr/>
          <p:nvPr/>
        </p:nvSpPr>
        <p:spPr>
          <a:xfrm>
            <a:off x="441279" y="2937326"/>
            <a:ext cx="8533388" cy="7094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Rise in the price of a substitute good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E5AA759C-646B-7D4B-3696-0F29B046702E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Rise in price of a complement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D34743B7-22F5-D75C-A287-C935DC3F2DB6}"/>
              </a:ext>
            </a:extLst>
          </p:cNvPr>
          <p:cNvSpPr/>
          <p:nvPr/>
        </p:nvSpPr>
        <p:spPr>
          <a:xfrm>
            <a:off x="408790" y="4745230"/>
            <a:ext cx="9695237" cy="85318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An increase in number of buyers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3722F5CF-BD11-1662-E701-91E43857AEE7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An expectation that the price will rise in future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398610-732C-19B7-37FD-24BB5316AB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33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0C32A-51F5-0098-E39E-11EDF9EA4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08CF0AC-FD85-FA7C-19F6-7F7EA50C8A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25530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099E27-FEFE-786D-0596-4EACE0B71F43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483962-6677-E75A-D9C4-0DD5587DDFA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3F7210-F25B-E1E7-3A28-CC28AAFAF2A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6A636E-56AC-B3DD-1E76-F462740B509D}"/>
              </a:ext>
            </a:extLst>
          </p:cNvPr>
          <p:cNvSpPr/>
          <p:nvPr/>
        </p:nvSpPr>
        <p:spPr>
          <a:xfrm>
            <a:off x="408791" y="1259589"/>
            <a:ext cx="11341930" cy="15505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Q14. Other things being equal ,the demand for a good and the price of its complement has </a:t>
            </a:r>
            <a:r>
              <a:rPr lang="en-US" dirty="0">
                <a:solidFill>
                  <a:srgbClr val="7030A0"/>
                </a:solidFill>
              </a:rPr>
              <a:t>: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DFE74F-B9DA-97B3-8196-7E07B6D46D1B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5043FEF0-748F-B44A-C3EB-09817E831F7B}"/>
              </a:ext>
            </a:extLst>
          </p:cNvPr>
          <p:cNvSpPr/>
          <p:nvPr/>
        </p:nvSpPr>
        <p:spPr>
          <a:xfrm>
            <a:off x="441279" y="2937326"/>
            <a:ext cx="8533388" cy="7094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Positive relationship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30F97AE8-5E2F-C11D-2004-8673EE8A185E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Direct relationship.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0552D125-456B-30F7-938A-E74C995C1770}"/>
              </a:ext>
            </a:extLst>
          </p:cNvPr>
          <p:cNvSpPr/>
          <p:nvPr/>
        </p:nvSpPr>
        <p:spPr>
          <a:xfrm>
            <a:off x="408790" y="4745230"/>
            <a:ext cx="9695237" cy="709445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Inverse relationship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9C8D3B61-0E4D-AEEB-65E7-5488262851E1}"/>
              </a:ext>
            </a:extLst>
          </p:cNvPr>
          <p:cNvSpPr/>
          <p:nvPr/>
        </p:nvSpPr>
        <p:spPr>
          <a:xfrm>
            <a:off x="287868" y="5659837"/>
            <a:ext cx="11192932" cy="79934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Proportional relationship.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FDFD4A-6B1D-47D8-B164-FB148BB900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08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5C9C8-DE5F-845A-7498-75225297C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0547330-C4A1-358D-B89A-83E742984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F45899-1CBB-3E73-4769-B1976DAC4EEA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02CA66-4843-0F44-3623-3C6A71118DC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14FE11-26BA-3225-D488-EFA315C1D4E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C314BA3-E0C6-B0C4-239A-F20A55C8259B}"/>
              </a:ext>
            </a:extLst>
          </p:cNvPr>
          <p:cNvSpPr/>
          <p:nvPr/>
        </p:nvSpPr>
        <p:spPr>
          <a:xfrm>
            <a:off x="408791" y="1259589"/>
            <a:ext cx="11341930" cy="15505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Q15. The demand curve slopes upwards in case of which of the following scenarios ?                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A0BFC5-AF10-9B57-924E-7CCEC77314C6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34CBF912-6508-9A16-1FBA-A42D3B2875BF}"/>
              </a:ext>
            </a:extLst>
          </p:cNvPr>
          <p:cNvSpPr/>
          <p:nvPr/>
        </p:nvSpPr>
        <p:spPr>
          <a:xfrm>
            <a:off x="441279" y="2937326"/>
            <a:ext cx="6052511" cy="74137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Conspicuous necessities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26F65D6D-67A6-6995-072A-CFD629C3324A}"/>
              </a:ext>
            </a:extLst>
          </p:cNvPr>
          <p:cNvSpPr/>
          <p:nvPr/>
        </p:nvSpPr>
        <p:spPr>
          <a:xfrm>
            <a:off x="441279" y="3862555"/>
            <a:ext cx="6439968" cy="74137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Normal goods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C7CC4B2D-D3E0-B695-CDBE-1922510DDEB1}"/>
              </a:ext>
            </a:extLst>
          </p:cNvPr>
          <p:cNvSpPr/>
          <p:nvPr/>
        </p:nvSpPr>
        <p:spPr>
          <a:xfrm>
            <a:off x="408790" y="4678375"/>
            <a:ext cx="9695237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Unitary elasticity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DEEAA8CD-3072-7C37-29F7-7B68388E51F1}"/>
              </a:ext>
            </a:extLst>
          </p:cNvPr>
          <p:cNvSpPr/>
          <p:nvPr/>
        </p:nvSpPr>
        <p:spPr>
          <a:xfrm>
            <a:off x="294468" y="5656337"/>
            <a:ext cx="10321871" cy="728998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Elasticity greater than one.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6033CE-7E42-0FAE-341E-051C56FE5A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19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622F-88C8-252F-3869-3AB233713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3981C5-735F-F8AF-8A1D-BBAFF506CE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6" y="-25530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EAC86BF-1EB1-9D6C-F232-65263056EDF9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0E47524-E770-36E5-8A32-27D63085F4C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325F9-677A-F5AF-C30D-ED37DDA0B2F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258E01-2392-BFE6-E08A-97FF0761DB73}"/>
              </a:ext>
            </a:extLst>
          </p:cNvPr>
          <p:cNvSpPr/>
          <p:nvPr/>
        </p:nvSpPr>
        <p:spPr>
          <a:xfrm>
            <a:off x="408791" y="1259589"/>
            <a:ext cx="11341930" cy="15505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Q16. Which of the following is not a set of complementary goods? 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536416-6962-3D90-2F34-F275913B2977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436D32-57A2-97AD-E50E-01BF862E1A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7A8F7D-3726-363C-16F4-B315C39A8A11}"/>
              </a:ext>
            </a:extLst>
          </p:cNvPr>
          <p:cNvSpPr/>
          <p:nvPr/>
        </p:nvSpPr>
        <p:spPr>
          <a:xfrm>
            <a:off x="759417" y="3119479"/>
            <a:ext cx="3905573" cy="9918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Car &amp; Petrol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96977A-B9AD-1E6F-AB8C-7D225BD272A0}"/>
              </a:ext>
            </a:extLst>
          </p:cNvPr>
          <p:cNvSpPr/>
          <p:nvPr/>
        </p:nvSpPr>
        <p:spPr>
          <a:xfrm>
            <a:off x="6059286" y="3144425"/>
            <a:ext cx="4789528" cy="9034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Electricity &amp; Electrical Gadgets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6A67DB-DE8D-0A6F-CE57-248AEBB58AC3}"/>
              </a:ext>
            </a:extLst>
          </p:cNvPr>
          <p:cNvSpPr/>
          <p:nvPr/>
        </p:nvSpPr>
        <p:spPr>
          <a:xfrm>
            <a:off x="759417" y="4420701"/>
            <a:ext cx="3905573" cy="9918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Bread &amp; Jam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099B7E-FB07-105E-064B-A226DCE0302B}"/>
              </a:ext>
            </a:extLst>
          </p:cNvPr>
          <p:cNvSpPr/>
          <p:nvPr/>
        </p:nvSpPr>
        <p:spPr>
          <a:xfrm>
            <a:off x="6059285" y="4268934"/>
            <a:ext cx="4789528" cy="9918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Blazer and Jacket </a:t>
            </a:r>
          </a:p>
        </p:txBody>
      </p:sp>
    </p:spTree>
    <p:extLst>
      <p:ext uri="{BB962C8B-B14F-4D97-AF65-F5344CB8AC3E}">
        <p14:creationId xmlns:p14="http://schemas.microsoft.com/office/powerpoint/2010/main" val="1394827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67574-E6E9-774C-AADE-7F5E95E9C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37849AA-23D1-1527-1B57-45CCD55771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40" y="-30113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5246472-9A87-4159-2395-71781F8513FD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37FDD4B-A016-09C8-018D-35697670881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DB51F7-13F6-B853-7FE8-DD02B012505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91E3B55-33A8-DC72-0785-63AAFB88AA77}"/>
              </a:ext>
            </a:extLst>
          </p:cNvPr>
          <p:cNvSpPr/>
          <p:nvPr/>
        </p:nvSpPr>
        <p:spPr>
          <a:xfrm>
            <a:off x="408791" y="1311693"/>
            <a:ext cx="11341930" cy="162808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Q17. Articles of prestige value used by rich people as status symbol for increasing their social prestige and / or displaying wealth is known as :                               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6206E9-EBFC-2226-9D73-5223B8757552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5012B9-314B-9906-0B23-DFBC3A010E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A1F2E0-51B4-119B-CF28-555A74EE34A9}"/>
              </a:ext>
            </a:extLst>
          </p:cNvPr>
          <p:cNvSpPr/>
          <p:nvPr/>
        </p:nvSpPr>
        <p:spPr>
          <a:xfrm>
            <a:off x="740713" y="3206697"/>
            <a:ext cx="4304253" cy="9360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Speculative goods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BB66F8-1F28-5750-57B5-66B5DE414347}"/>
              </a:ext>
            </a:extLst>
          </p:cNvPr>
          <p:cNvSpPr/>
          <p:nvPr/>
        </p:nvSpPr>
        <p:spPr>
          <a:xfrm>
            <a:off x="5666084" y="3170268"/>
            <a:ext cx="4304253" cy="9360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Conspicuous goods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027AD6-5843-1A87-BB44-7CC9412F194F}"/>
              </a:ext>
            </a:extLst>
          </p:cNvPr>
          <p:cNvSpPr/>
          <p:nvPr/>
        </p:nvSpPr>
        <p:spPr>
          <a:xfrm>
            <a:off x="740713" y="4358287"/>
            <a:ext cx="3843579" cy="9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Giffen goods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847AB2-ED6D-17EC-2597-45283AB6785B}"/>
              </a:ext>
            </a:extLst>
          </p:cNvPr>
          <p:cNvSpPr/>
          <p:nvPr/>
        </p:nvSpPr>
        <p:spPr>
          <a:xfrm>
            <a:off x="5666084" y="4358286"/>
            <a:ext cx="3843579" cy="9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Inferior goods</a:t>
            </a:r>
          </a:p>
        </p:txBody>
      </p:sp>
    </p:spTree>
    <p:extLst>
      <p:ext uri="{BB962C8B-B14F-4D97-AF65-F5344CB8AC3E}">
        <p14:creationId xmlns:p14="http://schemas.microsoft.com/office/powerpoint/2010/main" val="2092047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1187" y="-2500941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29927" y="1527585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425289"/>
              </p:ext>
            </p:extLst>
          </p:nvPr>
        </p:nvGraphicFramePr>
        <p:xfrm>
          <a:off x="1989958" y="2638096"/>
          <a:ext cx="8128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1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2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8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IN" dirty="0"/>
                        <a:t>Ans.9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10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11(a)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12(c) 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13(b) 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14(c) 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15(b)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16(d)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</a:t>
                      </a:r>
                      <a:r>
                        <a:rPr lang="en-IN"/>
                        <a:t>17(a) 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C9BFA2F-9CE9-7BCC-AA1E-A881EE4C9D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7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3"/>
            <a:ext cx="11341930" cy="162952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Q2. </a:t>
            </a:r>
            <a:r>
              <a:rPr lang="en-US" dirty="0"/>
              <a:t>“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When some people start investing money in share market then many people start following the same without considering its advantages and disadvantages is an example of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1931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4631654"/>
            <a:ext cx="4313956" cy="88991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Snob effect  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3575361"/>
            <a:ext cx="417125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Veblen effect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0289" y="4631654"/>
            <a:ext cx="481373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Sheep effect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0290" y="3429000"/>
            <a:ext cx="5360432" cy="8329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Bandwagon Effect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CED6CC-7AC5-1DF7-4475-669F2812FA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</a:rPr>
              <a:t>Q3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‘Ceteris Paribus ‘ is a Latin phrase that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generally means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14326" y="4486632"/>
            <a:ext cx="9785940" cy="92258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Income of consumers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14326" y="2925614"/>
            <a:ext cx="7314485" cy="550876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All other things being equal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1" y="5607718"/>
            <a:ext cx="9785940" cy="792706"/>
          </a:xfrm>
          <a:prstGeom prst="roundRect">
            <a:avLst>
              <a:gd name="adj" fmla="val 3999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Tastes and preferences of consumers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14326" y="3614568"/>
            <a:ext cx="9289702" cy="68649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An inverse relationship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063C7F-50EE-E6FB-5BF6-6AC18CEAD4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Q4 The value of the product or service is enhanced as the number of individuals using it increases . What effect is this ?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4757771"/>
            <a:ext cx="4867935" cy="84994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Income effect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8" y="3585871"/>
            <a:ext cx="4717796" cy="68657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Bandwagon Effect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382" y="4736753"/>
            <a:ext cx="5196017" cy="113911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Snob effect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02149" y="3585865"/>
            <a:ext cx="5010918" cy="68657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Veblen effect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C12663-BF4C-306A-F147-59F5287496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74175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Q5. Commodities for which the quantity demanded rises only up to a certain level of income and decreases with an increase in income beyond this level are called :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            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420413"/>
            <a:ext cx="3117968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7" y="3231488"/>
            <a:ext cx="4089695" cy="53691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Inferior goods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724205" y="4247571"/>
            <a:ext cx="6026516" cy="9849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Luxury goods </a:t>
            </a:r>
            <a:r>
              <a:rPr lang="en-US" dirty="0">
                <a:solidFill>
                  <a:srgbClr val="002060"/>
                </a:solidFill>
              </a:rPr>
              <a:t>.</a:t>
            </a:r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350933" y="3156017"/>
            <a:ext cx="5808134" cy="620116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Normal goods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51" y="4351867"/>
            <a:ext cx="3818763" cy="77637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Essential goods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5D390D-8F12-7938-8ECC-EC874FB511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81395"/>
            <a:ext cx="12671443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104930" y="1257696"/>
            <a:ext cx="11477470" cy="1814597"/>
          </a:xfrm>
          <a:prstGeom prst="roundRect">
            <a:avLst>
              <a:gd name="adj" fmla="val 9789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Q6</a:t>
            </a:r>
            <a:r>
              <a:rPr lang="en-US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Highly priced goods are consumed by status seeking rich people to satisfy their need for conspicuous consumption . This is called :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[May-25]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                                                                        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5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1" y="3711689"/>
            <a:ext cx="4724098" cy="6762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Bandwagon effect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0" y="4910667"/>
            <a:ext cx="5046134" cy="49106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Veblen effect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943600" y="3785707"/>
            <a:ext cx="5433645" cy="602199"/>
          </a:xfrm>
          <a:prstGeom prst="roundRect">
            <a:avLst>
              <a:gd name="adj" fmla="val 4640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Demonstrative effect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441279" y="4574232"/>
            <a:ext cx="4724099" cy="827502"/>
          </a:xfrm>
          <a:prstGeom prst="roundRect">
            <a:avLst>
              <a:gd name="adj" fmla="val 3779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Snob effect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E5A013-1D11-9477-05CC-12C188C6D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7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Q7 An expectation that price will fall in future will lead </a:t>
            </a:r>
          </a:p>
          <a:p>
            <a:pPr algn="r"/>
            <a:r>
              <a:rPr lang="en-US" dirty="0"/>
              <a:t>to :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: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                                      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[May-25]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17260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8" y="2992036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An upward movement along the same demand curve </a:t>
            </a:r>
            <a:r>
              <a:rPr lang="en-US" dirty="0"/>
              <a:t>.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6897" y="5687943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Leftward shift of demand curve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47" y="3885423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A downward movement along the same demand curve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51" y="4789309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Rightward shift of demand curve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866187-766D-A812-7175-99803E941B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9589"/>
            <a:ext cx="11341930" cy="15505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Q8. Assuming that the supply of cars will remain constant and the prices of cars are expected to increase in future , then what will be is effect on Demand Curve ?                              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441279" y="2937326"/>
            <a:ext cx="8533388" cy="7094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Demand curve will shift to right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Demand curve will shift to left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F75D069-5BD6-910C-2C28-9BCD30953031}"/>
              </a:ext>
            </a:extLst>
          </p:cNvPr>
          <p:cNvSpPr/>
          <p:nvPr/>
        </p:nvSpPr>
        <p:spPr>
          <a:xfrm>
            <a:off x="408790" y="4745230"/>
            <a:ext cx="9695237" cy="85318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Demand curve will remain unchanged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b="1" dirty="0"/>
              <a:t>n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1F543203-CA05-5C1D-3A6F-56BA295A1CFA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Insufficient information to predict the  effect on demand curve 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A57274-A432-9FAC-3C79-4D9202A570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4065-EB83-AFA0-7E91-D41A81B7C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42DEF77-A489-AA60-DEC0-BB1B7D295E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4D9175-8813-020C-861E-CF9A0357867F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B4F34F-1993-6208-4390-143A586EDA0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941059-5A97-BC38-8B6A-7ACC44F40F9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E54B4EA-0A7C-F433-2CCB-552BF545BE78}"/>
              </a:ext>
            </a:extLst>
          </p:cNvPr>
          <p:cNvSpPr/>
          <p:nvPr/>
        </p:nvSpPr>
        <p:spPr>
          <a:xfrm>
            <a:off x="408790" y="1226613"/>
            <a:ext cx="11510623" cy="169148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Q9. When there is decrease in demand due to a fall in income , while supply remains the same , what happens to the demand curve ?           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047764-E81E-5E79-3B48-FA157D25BFA9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56324299-6C3A-B499-6C4D-FF91722D5F78}"/>
              </a:ext>
            </a:extLst>
          </p:cNvPr>
          <p:cNvSpPr/>
          <p:nvPr/>
        </p:nvSpPr>
        <p:spPr>
          <a:xfrm>
            <a:off x="441279" y="3031526"/>
            <a:ext cx="8533388" cy="6152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It will shifts to the right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D4565C5E-4738-A51D-DF21-FF2BCAA65220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It will remain unchanged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46D83122-2D0A-21B0-0A55-C1CD7AB8FA0B}"/>
              </a:ext>
            </a:extLst>
          </p:cNvPr>
          <p:cNvSpPr/>
          <p:nvPr/>
        </p:nvSpPr>
        <p:spPr>
          <a:xfrm>
            <a:off x="408790" y="4745230"/>
            <a:ext cx="9695237" cy="85318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It will shifts to the left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b="1" dirty="0"/>
              <a:t>n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26D5866-DE09-DF8A-9B34-18824C4AE7AD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will become vertical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EF0621-1A58-29DD-08BF-669BC7E604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1161</Words>
  <Application>Microsoft Office PowerPoint</Application>
  <PresentationFormat>Widescreen</PresentationFormat>
  <Paragraphs>162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72</cp:revision>
  <dcterms:created xsi:type="dcterms:W3CDTF">2025-08-02T04:28:01Z</dcterms:created>
  <dcterms:modified xsi:type="dcterms:W3CDTF">2026-06-19T06:29:09Z</dcterms:modified>
</cp:coreProperties>
</file>