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98" r:id="rId3"/>
    <p:sldId id="304" r:id="rId4"/>
    <p:sldId id="299" r:id="rId5"/>
    <p:sldId id="300" r:id="rId6"/>
    <p:sldId id="303" r:id="rId7"/>
    <p:sldId id="305" r:id="rId8"/>
    <p:sldId id="306" r:id="rId9"/>
    <p:sldId id="307" r:id="rId10"/>
    <p:sldId id="308" r:id="rId11"/>
    <p:sldId id="309" r:id="rId12"/>
    <p:sldId id="29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5FFF287-C091-4C89-9781-3ED45C0AA977}">
          <p14:sldIdLst>
            <p14:sldId id="297"/>
            <p14:sldId id="298"/>
            <p14:sldId id="304"/>
            <p14:sldId id="299"/>
            <p14:sldId id="300"/>
            <p14:sldId id="303"/>
            <p14:sldId id="305"/>
            <p14:sldId id="306"/>
            <p14:sldId id="307"/>
            <p14:sldId id="308"/>
            <p14:sldId id="309"/>
            <p14:sldId id="2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93" autoAdjust="0"/>
    <p:restoredTop sz="87071" autoAdjust="0"/>
  </p:normalViewPr>
  <p:slideViewPr>
    <p:cSldViewPr snapToGrid="0">
      <p:cViewPr varScale="1">
        <p:scale>
          <a:sx n="62" d="100"/>
          <a:sy n="62" d="100"/>
        </p:scale>
        <p:origin x="90" y="30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4A7BC-5C65-4582-B963-581100DFA1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D1E761-27C6-4D81-A29D-73D8033A0B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E72DDD-0E39-4564-8B6A-6802B959F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E2D932-F6FC-485C-AE19-C71745180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8DECAE-C30C-4436-B03F-CDCB98989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422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C8B81-3F62-48DC-8D9A-7B9CAF8B6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F1A385-4D29-4167-A818-8A57E61F5B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29D5C5-08CA-4A33-9202-782E4B2B8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54CB47-267A-45E8-B80B-BEAC51D61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1CB2E-60DB-435F-997A-DA1EE24A8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635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2E9DF9-5DB0-4E17-951C-CB6BF5915C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043B1F-733E-4FEC-9DCB-CC88A811A5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83C7DD-A75A-40FA-97B3-7DADAD9FF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5FB013-7CA5-41E8-B1C8-B5FB35113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40547-B4A4-454E-A0B6-16366DD72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87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BC619-CD37-49F8-A1D0-635A307AA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D117A-9A8F-4306-B8DC-69242C374E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9CEC50-9659-43C3-AEBD-99FCC290D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40723-3AB4-48CA-BC80-638ECF93F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1AB70-17C6-45F6-A1A1-4F5C5C96C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05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F9371-2883-411D-901C-02C57E303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172BD-2031-4821-A3A0-DE0813C26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D0265F-0D0E-4147-9363-1867D3599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3D23D3-50AB-4133-81F3-47CFB5E7E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0FCA5B-F0A0-4295-9E54-A3C7BC36E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581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8B9B7-CF4F-4FED-B200-6C2FF28EA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84785-C99B-42C1-BE5D-0CDD784BF3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AB612D-B933-4864-8947-B4D2F72A5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8AE706-BBC6-4941-A3A5-42B34BF8D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F28566-299F-4144-A446-E1C122EC3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211B7C-9CE4-4EC5-A9F1-217B170AC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534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738EC-DF1A-48B0-A064-E9E28C99E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D5BABA-6BF0-48DC-BCAD-B3B625986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69A0F5-CC05-4941-8B3D-1DCA3EDD6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510A46-8AD9-48C7-A1F4-D92D76EF6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EE4074-0B98-4EC4-8AAA-A6E146F6E9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1A1DA6-4C81-44F5-ABBA-86DBF1EF1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C0264-A1D5-4B17-A4FF-7BB911C6C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401B02-CB3D-407C-AC23-B58FC12C9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27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7D1B0-F5D3-4511-B652-D7C1F5EEF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097F0E-12F3-4DF8-9D02-769608BA5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50BF42-111B-41F7-AC4D-ADC4D063E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E9057E-BB11-417A-82B6-33DBAD6A7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06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32E91D-94CA-4BFF-9259-D27A1A39A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8DC18B-B3FF-4A01-B233-A904AD74D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48B483-1472-4772-8420-08A76CA6B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108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9671-7514-4C4E-A1BC-682E7A1C3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A137A-A6D0-418E-A30A-D7B8CC2E8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84E2B8-716C-4969-80D0-45CFD69C62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6BEBB6-C258-4B3C-A5C5-CCBAC9CCD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41D417-493B-4063-A5D4-8D261250C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955F98-8BCA-4172-8C7D-0F6A75DEB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357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22860-FF99-4805-A617-5F9440F46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9C0482-3B5D-4BCD-99F2-E9932FD402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C511BB-F490-468D-A306-3C708AD867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3FA097-32E5-4C69-87C4-3FB1F51B1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D7644F-8FE5-450E-9FDD-776B2A9A7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88F6CF-6550-4089-90F2-5453D58F0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39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7834A7-32D9-405E-ABD0-5DE69D424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2BABCC-1EC0-4ED3-8049-7AA5EA15D8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1720B1-BD01-4044-85A5-F993020671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4F97DC-4DD7-4B2D-A5AD-B85D586E0F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A7275-E3B6-499B-9B9D-C7C883861F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307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02" y="-1174706"/>
            <a:ext cx="11082807" cy="6167628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0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359727"/>
            <a:ext cx="11341930" cy="1345713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Q1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What is the main difference between Foreign Direct Investment (FDI) and Foreign Portfolio Investment(FPI) ?</a:t>
            </a: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[SEPT-24]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08791" y="188090"/>
            <a:ext cx="3222897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International capital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1F8C253-0D03-B5E4-E103-11702F2FEB29}"/>
              </a:ext>
            </a:extLst>
          </p:cNvPr>
          <p:cNvSpPr/>
          <p:nvPr/>
        </p:nvSpPr>
        <p:spPr>
          <a:xfrm>
            <a:off x="929898" y="2788162"/>
            <a:ext cx="8989017" cy="9450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FDI creates physical asset , while FPI involves only financial assets </a:t>
            </a:r>
            <a:r>
              <a:rPr lang="en-US" dirty="0"/>
              <a:t>.</a:t>
            </a:r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4A8FD05-30C2-27BE-F6F6-06A4311DAC7B}"/>
              </a:ext>
            </a:extLst>
          </p:cNvPr>
          <p:cNvSpPr/>
          <p:nvPr/>
        </p:nvSpPr>
        <p:spPr>
          <a:xfrm>
            <a:off x="929898" y="3843550"/>
            <a:ext cx="9376475" cy="7949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FDI involves financial assets , while FPI creates physical assets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D588A4D-5A96-635C-6BA0-A3F3C8527BC3}"/>
              </a:ext>
            </a:extLst>
          </p:cNvPr>
          <p:cNvSpPr/>
          <p:nvPr/>
        </p:nvSpPr>
        <p:spPr>
          <a:xfrm>
            <a:off x="929898" y="4794975"/>
            <a:ext cx="9376475" cy="5666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Both FDI and FPI create physical assets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C8685B-3C8F-14E0-75B4-0032D6336183}"/>
              </a:ext>
            </a:extLst>
          </p:cNvPr>
          <p:cNvSpPr/>
          <p:nvPr/>
        </p:nvSpPr>
        <p:spPr>
          <a:xfrm>
            <a:off x="929898" y="5498273"/>
            <a:ext cx="8338088" cy="9210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Both FDI and FPI involve only financial assets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6FFAE5C-C7A0-BE6A-72C7-0ADAE0344BB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58821" y="373053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4D7B7A-AE98-D2C1-66E7-29AAC8840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832217C-0BEA-D6D5-DB1B-E5B2599A3E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941" y="-58536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7D22B74-15AF-25F3-2A23-A48AE8B4859C}"/>
              </a:ext>
            </a:extLst>
          </p:cNvPr>
          <p:cNvSpPr/>
          <p:nvPr/>
        </p:nvSpPr>
        <p:spPr>
          <a:xfrm>
            <a:off x="62459" y="64957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F759E5D-59ED-4E49-A6C2-63A3FC6A63CA}"/>
              </a:ext>
            </a:extLst>
          </p:cNvPr>
          <p:cNvSpPr/>
          <p:nvPr/>
        </p:nvSpPr>
        <p:spPr>
          <a:xfrm>
            <a:off x="3626693" y="336286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1B1C4E-2A02-DF76-3A71-2977C66C505A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6AF7D3E-355E-ED1B-983B-6835FD26627A}"/>
              </a:ext>
            </a:extLst>
          </p:cNvPr>
          <p:cNvSpPr/>
          <p:nvPr/>
        </p:nvSpPr>
        <p:spPr>
          <a:xfrm>
            <a:off x="867904" y="1437587"/>
            <a:ext cx="10854139" cy="1964109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Q10 Which of the following scenarios does not give rise to foreign direct investment? </a:t>
            </a:r>
          </a:p>
          <a:p>
            <a:pPr algn="r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[MAY-26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]</a:t>
            </a:r>
          </a:p>
          <a:p>
            <a:r>
              <a:rPr lang="en-US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       </a:t>
            </a:r>
            <a:endParaRPr lang="en-US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992D02E-102B-56AD-490C-56D818A73EE1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International capital </a:t>
            </a:r>
          </a:p>
          <a:p>
            <a:pPr algn="ctr">
              <a:lnSpc>
                <a:spcPts val="2500"/>
              </a:lnSpc>
            </a:pP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DD86567-DD6C-028D-6430-26F5538B49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4828A12-8CBB-4283-47A7-0DB978685C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7031064-6951-9AAD-7191-84146F4FA617}"/>
              </a:ext>
            </a:extLst>
          </p:cNvPr>
          <p:cNvSpPr/>
          <p:nvPr/>
        </p:nvSpPr>
        <p:spPr>
          <a:xfrm>
            <a:off x="1004804" y="3429000"/>
            <a:ext cx="9162083" cy="7630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</a:t>
            </a:r>
            <a:r>
              <a:rPr lang="en-IN" sz="28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a) </a:t>
            </a:r>
            <a:r>
              <a:rPr lang="en-US" sz="28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Acquiring a controlling interests in an existing foreign company</a:t>
            </a:r>
            <a:r>
              <a:rPr lang="en-US" b="1" dirty="0"/>
              <a:t>.</a:t>
            </a:r>
            <a:endParaRPr lang="en-US" sz="2800" b="1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F38E3F-6767-8A6B-7C62-EC860E796D48}"/>
              </a:ext>
            </a:extLst>
          </p:cNvPr>
          <p:cNvSpPr/>
          <p:nvPr/>
        </p:nvSpPr>
        <p:spPr>
          <a:xfrm>
            <a:off x="1004804" y="4256988"/>
            <a:ext cx="7124007" cy="70886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(b</a:t>
            </a:r>
            <a:r>
              <a:rPr lang="en-IN" sz="28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)</a:t>
            </a:r>
            <a:r>
              <a:rPr lang="en-US" sz="28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External commercial borrowing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BBE5843-DAFA-32E1-9FBB-A08B4918F04B}"/>
              </a:ext>
            </a:extLst>
          </p:cNvPr>
          <p:cNvSpPr/>
          <p:nvPr/>
        </p:nvSpPr>
        <p:spPr>
          <a:xfrm>
            <a:off x="1004804" y="5030812"/>
            <a:ext cx="7124007" cy="70886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Joint venture wit foreign company </a:t>
            </a:r>
            <a:r>
              <a:rPr lang="en-US" dirty="0"/>
              <a:t>	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BD5A390-E13C-CE9D-4F05-48BB9A44221F}"/>
              </a:ext>
            </a:extLst>
          </p:cNvPr>
          <p:cNvSpPr/>
          <p:nvPr/>
        </p:nvSpPr>
        <p:spPr>
          <a:xfrm>
            <a:off x="902042" y="5896454"/>
            <a:ext cx="6583639" cy="7296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</a:t>
            </a:r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d)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Merger and acquisition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48FA4F-0F24-70B5-C238-FC21BF2487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58821" y="373053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455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B24C5-CC3C-359C-1C6A-5C3D8B802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344E2B4-8DB5-968D-7572-013D73D837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941" y="-58536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D0777ED-7AAC-0385-882F-2DCCC4F13735}"/>
              </a:ext>
            </a:extLst>
          </p:cNvPr>
          <p:cNvSpPr/>
          <p:nvPr/>
        </p:nvSpPr>
        <p:spPr>
          <a:xfrm>
            <a:off x="62459" y="64957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2423CC3-3859-0F35-D271-9E7760FE8A2D}"/>
              </a:ext>
            </a:extLst>
          </p:cNvPr>
          <p:cNvSpPr/>
          <p:nvPr/>
        </p:nvSpPr>
        <p:spPr>
          <a:xfrm>
            <a:off x="3626693" y="336286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56EB28-9F91-D1C3-FC3D-9A2B2CB9FA84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4F3D27F-C545-E142-4919-1777FA6723C7}"/>
              </a:ext>
            </a:extLst>
          </p:cNvPr>
          <p:cNvSpPr/>
          <p:nvPr/>
        </p:nvSpPr>
        <p:spPr>
          <a:xfrm>
            <a:off x="867904" y="1246587"/>
            <a:ext cx="10854139" cy="3021556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Q11 Which of the following is not the responsibility of the Central Government but is associated with the State Government? 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[MAY-26]</a:t>
            </a:r>
          </a:p>
          <a:p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       </a:t>
            </a:r>
            <a:endParaRPr lang="en-US" dirty="0">
              <a:solidFill>
                <a:srgbClr val="7030A0"/>
              </a:solidFill>
            </a:endParaRPr>
          </a:p>
          <a:p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6D73D4E-5A27-C1E1-33A4-BB992FA7A03B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International capital </a:t>
            </a:r>
          </a:p>
          <a:p>
            <a:pPr algn="ctr">
              <a:lnSpc>
                <a:spcPts val="2500"/>
              </a:lnSpc>
            </a:pP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1DBA48F-087E-1394-7A9F-A34AA2DDAE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4139FB0-8E38-17FE-D77C-367815E8A8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4E31D10-FC2B-2299-DFEC-54D6F1964650}"/>
              </a:ext>
            </a:extLst>
          </p:cNvPr>
          <p:cNvSpPr/>
          <p:nvPr/>
        </p:nvSpPr>
        <p:spPr>
          <a:xfrm>
            <a:off x="1004805" y="4393623"/>
            <a:ext cx="4994239" cy="9389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</a:t>
            </a:r>
            <a:r>
              <a:rPr lang="en-IN" sz="28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Foreign affairs</a:t>
            </a:r>
            <a:endParaRPr lang="en-US" sz="2800" b="1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2909033-4789-B6BE-C597-D0211DECB87A}"/>
              </a:ext>
            </a:extLst>
          </p:cNvPr>
          <p:cNvSpPr/>
          <p:nvPr/>
        </p:nvSpPr>
        <p:spPr>
          <a:xfrm>
            <a:off x="6299000" y="4557703"/>
            <a:ext cx="5224102" cy="9389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</a:t>
            </a:r>
            <a:r>
              <a:rPr lang="en-IN" sz="28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)</a:t>
            </a:r>
            <a:r>
              <a:rPr lang="en-US" sz="28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Foreign trade and exchange management</a:t>
            </a:r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8BCB39F-2666-71AF-A821-1CC68C63C9A1}"/>
              </a:ext>
            </a:extLst>
          </p:cNvPr>
          <p:cNvSpPr/>
          <p:nvPr/>
        </p:nvSpPr>
        <p:spPr>
          <a:xfrm>
            <a:off x="1004806" y="5637774"/>
            <a:ext cx="4994238" cy="7626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Police Protection</a:t>
            </a:r>
            <a:r>
              <a:rPr lang="en-US" dirty="0"/>
              <a:t>	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CA752CC-56ED-D032-BD9E-D3838403E77A}"/>
              </a:ext>
            </a:extLst>
          </p:cNvPr>
          <p:cNvSpPr/>
          <p:nvPr/>
        </p:nvSpPr>
        <p:spPr>
          <a:xfrm>
            <a:off x="6248398" y="5561509"/>
            <a:ext cx="4801893" cy="7626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Money and banking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E30A31-71CB-5B25-8A7B-69F14E2228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58821" y="373053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81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E09C47-520B-4651-BFA6-ED33CEDABC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08446" y="-2552320"/>
            <a:ext cx="6610665" cy="11859882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66578" y="82451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76338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2561459" y="1481792"/>
            <a:ext cx="6984998" cy="580913"/>
          </a:xfrm>
          <a:prstGeom prst="roundRect">
            <a:avLst>
              <a:gd name="adj" fmla="val 5644"/>
            </a:avLst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2800" dirty="0">
                <a:solidFill>
                  <a:srgbClr val="0000FF"/>
                </a:solidFill>
                <a:latin typeface="Arial Rounded MT Bold" panose="020F0704030504030204" pitchFamily="34" charset="0"/>
              </a:rPr>
              <a:t>Answer Key </a:t>
            </a:r>
            <a:endParaRPr lang="en-US" sz="2400" dirty="0">
              <a:solidFill>
                <a:srgbClr val="0000FF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DC85CB-B419-4B56-81E3-2ADB17F0D38C}"/>
              </a:ext>
            </a:extLst>
          </p:cNvPr>
          <p:cNvSpPr txBox="1"/>
          <p:nvPr/>
        </p:nvSpPr>
        <p:spPr>
          <a:xfrm>
            <a:off x="659528" y="438644"/>
            <a:ext cx="297216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>
                <a:solidFill>
                  <a:srgbClr val="002060"/>
                </a:solidFill>
                <a:latin typeface="Arial Rounded MT Bold" panose="020F0704030504030204" pitchFamily="34" charset="0"/>
              </a:rPr>
              <a:t>Exchange rate and its economic effects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2643803"/>
              </p:ext>
            </p:extLst>
          </p:nvPr>
        </p:nvGraphicFramePr>
        <p:xfrm>
          <a:off x="2014780" y="2219172"/>
          <a:ext cx="8103179" cy="17923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57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57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58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257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8195"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1 (a)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2 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3 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4 (b)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097"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5 (a)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/>
                        <a:t>Ans.6(a)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Ans.7(b)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Ans.8(a)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2097">
                <a:tc>
                  <a:txBody>
                    <a:bodyPr/>
                    <a:lstStyle/>
                    <a:p>
                      <a:r>
                        <a:rPr lang="en-IN" dirty="0"/>
                        <a:t>Ans.9(d)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Ans.10(a)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</a:t>
                      </a:r>
                      <a:r>
                        <a:rPr lang="en-IN"/>
                        <a:t>11(c)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1796467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1079A27C-5C11-8B0A-AF4F-FC7C69881FC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58821" y="373053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77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2101" y="88478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0" y="33016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635431" y="1351971"/>
            <a:ext cx="10921138" cy="239862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Q2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Foreign corporations invest in India to benefit from the country's particular investment privileges such as tax breaks and comparatively lower salaries. This type of investment is an example of? [Sept 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282404"/>
            <a:ext cx="3090417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International capital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BE09ABA-0B2D-70F9-2BFE-7EDC7E7D5BC5}"/>
              </a:ext>
            </a:extLst>
          </p:cNvPr>
          <p:cNvSpPr/>
          <p:nvPr/>
        </p:nvSpPr>
        <p:spPr>
          <a:xfrm>
            <a:off x="918486" y="3920640"/>
            <a:ext cx="3968596" cy="10089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Foreign portfolio investment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B22A8DC-2309-5C4B-62F3-3566663D6313}"/>
              </a:ext>
            </a:extLst>
          </p:cNvPr>
          <p:cNvSpPr/>
          <p:nvPr/>
        </p:nvSpPr>
        <p:spPr>
          <a:xfrm>
            <a:off x="6416297" y="5119348"/>
            <a:ext cx="4122550" cy="9591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Strategic Alliance </a:t>
            </a:r>
            <a:r>
              <a:rPr lang="en-US" sz="2800" dirty="0">
                <a:solidFill>
                  <a:srgbClr val="00B050"/>
                </a:solidFill>
              </a:rPr>
              <a:t>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61FD4FB-4DEC-212E-2221-31B42D992775}"/>
              </a:ext>
            </a:extLst>
          </p:cNvPr>
          <p:cNvSpPr/>
          <p:nvPr/>
        </p:nvSpPr>
        <p:spPr>
          <a:xfrm>
            <a:off x="918486" y="5069546"/>
            <a:ext cx="3968596" cy="10089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Foreign Direct Investment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51E2A23-5D92-DED1-99D1-7DD3048D6E83}"/>
              </a:ext>
            </a:extLst>
          </p:cNvPr>
          <p:cNvSpPr/>
          <p:nvPr/>
        </p:nvSpPr>
        <p:spPr>
          <a:xfrm>
            <a:off x="6416298" y="3890507"/>
            <a:ext cx="3797085" cy="10089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Joint Venture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CD9C2A3-A9FA-C170-A18B-1E636FB876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58821" y="373053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715343-F629-4B0C-2AE9-2BB1D4D51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7A7B5B3-65F8-13EE-86A3-D2580093F9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2101" y="88478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1F10CED-25F7-449A-9507-FC36FF005DDE}"/>
              </a:ext>
            </a:extLst>
          </p:cNvPr>
          <p:cNvSpPr/>
          <p:nvPr/>
        </p:nvSpPr>
        <p:spPr>
          <a:xfrm>
            <a:off x="0" y="33016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D5366A3-A697-FEF4-2F90-B5C2B7B99C82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F333BD-1C0A-E6DC-A2C5-C22BC072D045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3579869-E050-3FC3-88FA-450C10F3307C}"/>
              </a:ext>
            </a:extLst>
          </p:cNvPr>
          <p:cNvSpPr/>
          <p:nvPr/>
        </p:nvSpPr>
        <p:spPr>
          <a:xfrm>
            <a:off x="635431" y="1351971"/>
            <a:ext cx="10921138" cy="239862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Q3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Investment which are reciprocal investments between the countries are referred to as ______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[Jan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4922426-DFF4-04A7-C3CE-2CF353B6A45E}"/>
              </a:ext>
            </a:extLst>
          </p:cNvPr>
          <p:cNvSpPr txBox="1"/>
          <p:nvPr/>
        </p:nvSpPr>
        <p:spPr>
          <a:xfrm>
            <a:off x="441279" y="282404"/>
            <a:ext cx="3090417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International capital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9DB3114-75A5-6C89-1635-E88AE544474F}"/>
              </a:ext>
            </a:extLst>
          </p:cNvPr>
          <p:cNvSpPr/>
          <p:nvPr/>
        </p:nvSpPr>
        <p:spPr>
          <a:xfrm>
            <a:off x="918486" y="3920640"/>
            <a:ext cx="3968596" cy="10089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Horizontal direct investment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24B214C-9703-41C7-40B0-DCB9C7AE1933}"/>
              </a:ext>
            </a:extLst>
          </p:cNvPr>
          <p:cNvSpPr/>
          <p:nvPr/>
        </p:nvSpPr>
        <p:spPr>
          <a:xfrm>
            <a:off x="6416297" y="5119348"/>
            <a:ext cx="4122550" cy="9591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Conglomerate foreign investment </a:t>
            </a:r>
            <a:r>
              <a:rPr lang="en-US" sz="2800" dirty="0">
                <a:solidFill>
                  <a:srgbClr val="00B050"/>
                </a:solidFill>
              </a:rPr>
              <a:t>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569F1B-330D-F19F-1781-5EDFC6884AC6}"/>
              </a:ext>
            </a:extLst>
          </p:cNvPr>
          <p:cNvSpPr/>
          <p:nvPr/>
        </p:nvSpPr>
        <p:spPr>
          <a:xfrm>
            <a:off x="918486" y="5069546"/>
            <a:ext cx="3968596" cy="10089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Two – way direct foreign investment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7DB8BE2-2321-C015-E989-BCE25CAA2657}"/>
              </a:ext>
            </a:extLst>
          </p:cNvPr>
          <p:cNvSpPr/>
          <p:nvPr/>
        </p:nvSpPr>
        <p:spPr>
          <a:xfrm>
            <a:off x="6416298" y="3890507"/>
            <a:ext cx="3797085" cy="10089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Vertical direct investment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A924418-2B26-EEE0-56EC-0604B0D4F4F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58821" y="373053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76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715" y="-1559952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190779"/>
            <a:ext cx="11341930" cy="3516052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Q4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.</a:t>
            </a:r>
            <a:r>
              <a:rPr lang="en-US" dirty="0">
                <a:solidFill>
                  <a:srgbClr val="00B050"/>
                </a:solidFill>
              </a:rPr>
              <a:t>Match the following :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.</a:t>
            </a:r>
          </a:p>
          <a:p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[May-25]</a:t>
            </a:r>
          </a:p>
          <a:p>
            <a:r>
              <a:rPr lang="en-US" sz="2800" dirty="0">
                <a:solidFill>
                  <a:srgbClr val="00B050"/>
                </a:solidFill>
              </a:rPr>
              <a:t>     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663179" y="356147"/>
            <a:ext cx="281404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International capital </a:t>
            </a:r>
          </a:p>
        </p:txBody>
      </p:sp>
      <p:sp>
        <p:nvSpPr>
          <p:cNvPr id="25" name="Rectangle 14">
            <a:extLst>
              <a:ext uri="{FF2B5EF4-FFF2-40B4-BE49-F238E27FC236}">
                <a16:creationId xmlns:a16="http://schemas.microsoft.com/office/drawing/2014/main" id="{7D482409-2544-DD2E-8CBF-D65779E2E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38E4B4D1-BAB1-0344-236B-E380E0777F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457200"/>
          <a:ext cx="152400" cy="123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52202" imgH="126835" progId="Equation.DSMT4">
                  <p:embed/>
                </p:oleObj>
              </mc:Choice>
              <mc:Fallback>
                <p:oleObj name="Equation" r:id="rId3" imgW="152202" imgH="126835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7200"/>
                        <a:ext cx="152400" cy="123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3527485-C7D8-71E6-AFCD-68ECACF691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6142131"/>
              </p:ext>
            </p:extLst>
          </p:nvPr>
        </p:nvGraphicFramePr>
        <p:xfrm>
          <a:off x="971714" y="2069236"/>
          <a:ext cx="8575242" cy="2057848"/>
        </p:xfrm>
        <a:graphic>
          <a:graphicData uri="http://schemas.openxmlformats.org/drawingml/2006/table">
            <a:tbl>
              <a:tblPr firstRow="1" firstCol="1" bandRow="1">
                <a:tableStyleId>{10A1B5D5-9B99-4C35-A422-299274C87663}</a:tableStyleId>
              </a:tblPr>
              <a:tblGrid>
                <a:gridCol w="4287621">
                  <a:extLst>
                    <a:ext uri="{9D8B030D-6E8A-4147-A177-3AD203B41FA5}">
                      <a16:colId xmlns:a16="http://schemas.microsoft.com/office/drawing/2014/main" val="1278687765"/>
                    </a:ext>
                  </a:extLst>
                </a:gridCol>
                <a:gridCol w="4287621">
                  <a:extLst>
                    <a:ext uri="{9D8B030D-6E8A-4147-A177-3AD203B41FA5}">
                      <a16:colId xmlns:a16="http://schemas.microsoft.com/office/drawing/2014/main" val="177363998"/>
                    </a:ext>
                  </a:extLst>
                </a:gridCol>
              </a:tblGrid>
              <a:tr h="2888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Table A 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Table B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0505839"/>
                  </a:ext>
                </a:extLst>
              </a:tr>
              <a:tr h="288828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buFont typeface="+mj-lt"/>
                        <a:buAutoNum type="alphaLcParenBoth"/>
                      </a:pPr>
                      <a:r>
                        <a:rPr lang="en-US" sz="1400" kern="100">
                          <a:effectLst/>
                        </a:rPr>
                        <a:t>Has a long term interest and is invested for long 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romanLcParenBoth"/>
                      </a:pPr>
                      <a:r>
                        <a:rPr lang="en-US" sz="1400" kern="100">
                          <a:effectLst/>
                        </a:rPr>
                        <a:t>Foreign Portfolio Investment  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34371909"/>
                  </a:ext>
                </a:extLst>
              </a:tr>
              <a:tr h="288828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buFont typeface="+mj-lt"/>
                        <a:buAutoNum type="alphaLcParenBoth"/>
                      </a:pPr>
                      <a:r>
                        <a:rPr lang="en-US" sz="1400" kern="100" dirty="0">
                          <a:effectLst/>
                        </a:rPr>
                        <a:t>Speculative in nature 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romanLcParenBoth"/>
                      </a:pPr>
                      <a:r>
                        <a:rPr lang="en-US" sz="1400" kern="100">
                          <a:effectLst/>
                        </a:rPr>
                        <a:t>Foreign Direct Investment 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93817877"/>
                  </a:ext>
                </a:extLst>
              </a:tr>
              <a:tr h="595682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buFont typeface="+mj-lt"/>
                        <a:buAutoNum type="alphaLcParenBoth"/>
                      </a:pPr>
                      <a:r>
                        <a:rPr lang="en-US" sz="1400" kern="100" dirty="0">
                          <a:effectLst/>
                        </a:rPr>
                        <a:t>Help developing countries benefit fully from global trading system 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romanLcParenBoth"/>
                      </a:pPr>
                      <a:r>
                        <a:rPr lang="en-US" sz="1400" kern="100" dirty="0">
                          <a:effectLst/>
                        </a:rPr>
                        <a:t>Free floating exchange rate system 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34814555"/>
                  </a:ext>
                </a:extLst>
              </a:tr>
              <a:tr h="595682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buFont typeface="+mj-lt"/>
                        <a:buAutoNum type="alphaLcParenBoth"/>
                      </a:pPr>
                      <a:r>
                        <a:rPr lang="en-US" sz="1400" kern="100" dirty="0">
                          <a:effectLst/>
                        </a:rPr>
                        <a:t>Government and central banks do not participate in the market for foreign exchange 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romanLcParenBoth"/>
                      </a:pPr>
                      <a:r>
                        <a:rPr lang="en-US" sz="1400" kern="100" dirty="0">
                          <a:effectLst/>
                        </a:rPr>
                        <a:t>World Trade organization .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68443609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4B7F230F-F5DD-3EE3-703C-0CED9D53D6E2}"/>
              </a:ext>
            </a:extLst>
          </p:cNvPr>
          <p:cNvSpPr/>
          <p:nvPr/>
        </p:nvSpPr>
        <p:spPr>
          <a:xfrm>
            <a:off x="971714" y="4921866"/>
            <a:ext cx="4034239" cy="6318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–(</a:t>
            </a:r>
            <a:r>
              <a:rPr lang="en-US" dirty="0" err="1">
                <a:solidFill>
                  <a:srgbClr val="00B050"/>
                </a:solidFill>
                <a:latin typeface="Arial Rounded MT Bold" panose="020F0704030504030204" pitchFamily="34" charset="0"/>
              </a:rPr>
              <a:t>i</a:t>
            </a:r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), (b) –(ii) , (c) –(iv) , d – (iii)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603C453-67E1-915F-65B7-24302B05AD52}"/>
              </a:ext>
            </a:extLst>
          </p:cNvPr>
          <p:cNvSpPr/>
          <p:nvPr/>
        </p:nvSpPr>
        <p:spPr>
          <a:xfrm>
            <a:off x="5872738" y="5768735"/>
            <a:ext cx="3968686" cy="63183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–(</a:t>
            </a:r>
            <a:r>
              <a:rPr lang="en-US" dirty="0" err="1">
                <a:solidFill>
                  <a:srgbClr val="00B050"/>
                </a:solidFill>
                <a:latin typeface="Arial Rounded MT Bold" panose="020F0704030504030204" pitchFamily="34" charset="0"/>
              </a:rPr>
              <a:t>i</a:t>
            </a:r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), (b) –(ii) , (c) –(iii) , d – (iv)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D232A57-3905-B063-AB89-ABBF3FD3E4BF}"/>
              </a:ext>
            </a:extLst>
          </p:cNvPr>
          <p:cNvSpPr/>
          <p:nvPr/>
        </p:nvSpPr>
        <p:spPr>
          <a:xfrm>
            <a:off x="971715" y="5768735"/>
            <a:ext cx="4034238" cy="63183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–(ii), (b) –(</a:t>
            </a:r>
            <a:r>
              <a:rPr lang="en-US" dirty="0" err="1">
                <a:solidFill>
                  <a:srgbClr val="00B050"/>
                </a:solidFill>
                <a:latin typeface="Arial Rounded MT Bold" panose="020F0704030504030204" pitchFamily="34" charset="0"/>
              </a:rPr>
              <a:t>i</a:t>
            </a:r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) , (c) –(iii) , d – (iv)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990CF0F-653B-37BB-AA3B-02B677A91D8B}"/>
              </a:ext>
            </a:extLst>
          </p:cNvPr>
          <p:cNvSpPr/>
          <p:nvPr/>
        </p:nvSpPr>
        <p:spPr>
          <a:xfrm>
            <a:off x="5872738" y="4921867"/>
            <a:ext cx="4108169" cy="6318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–(ii), (b) –(</a:t>
            </a:r>
            <a:r>
              <a:rPr lang="en-US" dirty="0" err="1">
                <a:solidFill>
                  <a:srgbClr val="00B050"/>
                </a:solidFill>
                <a:latin typeface="Arial Rounded MT Bold" panose="020F0704030504030204" pitchFamily="34" charset="0"/>
              </a:rPr>
              <a:t>i</a:t>
            </a:r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) , (c) –(iv) , d – (iii)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C93B03F-2428-4AF1-43A1-9E2825DCF0A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35" t="12069" r="3584" b="7177"/>
          <a:stretch>
            <a:fillRect/>
          </a:stretch>
        </p:blipFill>
        <p:spPr>
          <a:xfrm>
            <a:off x="9458821" y="373053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565" y="-1561394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96237" y="1154315"/>
            <a:ext cx="11374600" cy="2686566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Q5 An investment in which one investor establishes a business activity in a foreign country which is different from investor’s main business activity but in some way supplements its major activity is called _________.</a:t>
            </a: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 May -25]</a:t>
            </a:r>
          </a:p>
          <a:p>
            <a:endParaRPr lang="en-US" sz="28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96237" y="227005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International capital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7255CF-1369-9C8B-6B98-E44EDCA0424D}"/>
              </a:ext>
            </a:extLst>
          </p:cNvPr>
          <p:cNvSpPr/>
          <p:nvPr/>
        </p:nvSpPr>
        <p:spPr>
          <a:xfrm>
            <a:off x="1487835" y="3893995"/>
            <a:ext cx="4215541" cy="69270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Vertical investment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B100503-BA72-95F6-61BE-BA1C23DF2AFC}"/>
              </a:ext>
            </a:extLst>
          </p:cNvPr>
          <p:cNvSpPr/>
          <p:nvPr/>
        </p:nvSpPr>
        <p:spPr>
          <a:xfrm>
            <a:off x="6230505" y="4992624"/>
            <a:ext cx="4984930" cy="71106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Two way direct foreign investment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73C283A-3E56-6D99-FEED-F3D320C920D3}"/>
              </a:ext>
            </a:extLst>
          </p:cNvPr>
          <p:cNvSpPr/>
          <p:nvPr/>
        </p:nvSpPr>
        <p:spPr>
          <a:xfrm>
            <a:off x="1470638" y="4727890"/>
            <a:ext cx="4053387" cy="94702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Conglomerate type of FDI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334B5E7-F91D-65CC-EAF6-F27F5DCDCF30}"/>
              </a:ext>
            </a:extLst>
          </p:cNvPr>
          <p:cNvSpPr/>
          <p:nvPr/>
        </p:nvSpPr>
        <p:spPr>
          <a:xfrm>
            <a:off x="6230505" y="3943239"/>
            <a:ext cx="4984930" cy="94702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Horizontal direct investment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FE4B2B7-2EA1-7215-6A85-5495CC3AD4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58821" y="373053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38570-0E01-8625-478C-FEFFE0B94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CD7F667-6285-C388-83B4-DD8915489B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941" y="-58536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37B3AAE-5D5D-39CA-1B6F-06443CB0FC24}"/>
              </a:ext>
            </a:extLst>
          </p:cNvPr>
          <p:cNvSpPr/>
          <p:nvPr/>
        </p:nvSpPr>
        <p:spPr>
          <a:xfrm>
            <a:off x="62459" y="64957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645708F-341C-5574-8509-5EB9BA805515}"/>
              </a:ext>
            </a:extLst>
          </p:cNvPr>
          <p:cNvSpPr/>
          <p:nvPr/>
        </p:nvSpPr>
        <p:spPr>
          <a:xfrm>
            <a:off x="3626693" y="336286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9BDA74-6354-B8FE-FF13-8EBD44167F81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71F0CA0-6709-9E71-EC24-D5F676C7547C}"/>
              </a:ext>
            </a:extLst>
          </p:cNvPr>
          <p:cNvSpPr/>
          <p:nvPr/>
        </p:nvSpPr>
        <p:spPr>
          <a:xfrm>
            <a:off x="867904" y="1246587"/>
            <a:ext cx="10854139" cy="3021556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Q6 A U. S based cell phone service provider expands its operation in India by offering the same telecommunication services as it does in the U.S. This type of investment is an example of : [Sept-25]</a:t>
            </a:r>
          </a:p>
          <a:p>
            <a:r>
              <a:rPr lang="en-US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       </a:t>
            </a:r>
            <a:endParaRPr lang="en-US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F17D94-FB20-7987-391E-80E10FF68E0D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International capital </a:t>
            </a:r>
          </a:p>
          <a:p>
            <a:pPr algn="ctr">
              <a:lnSpc>
                <a:spcPts val="2500"/>
              </a:lnSpc>
            </a:pP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2EC9600-6D68-7207-2A52-DDE25A475D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AF30998-FA56-8B82-2AD7-2D29A80F1C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18957E-A89C-C681-BED4-B36C5D820028}"/>
              </a:ext>
            </a:extLst>
          </p:cNvPr>
          <p:cNvSpPr/>
          <p:nvPr/>
        </p:nvSpPr>
        <p:spPr>
          <a:xfrm>
            <a:off x="1004805" y="4393623"/>
            <a:ext cx="4994239" cy="9389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</a:t>
            </a:r>
            <a:r>
              <a:rPr lang="en-IN" sz="2800" b="1" dirty="0">
                <a:solidFill>
                  <a:srgbClr val="0070C0"/>
                </a:solidFill>
                <a:latin typeface="Arial Rounded MT Bold" panose="020F0704030504030204" pitchFamily="34" charset="0"/>
              </a:rPr>
              <a:t>a) </a:t>
            </a:r>
            <a:r>
              <a:rPr lang="en-US" sz="2800" b="1" dirty="0">
                <a:solidFill>
                  <a:srgbClr val="0070C0"/>
                </a:solidFill>
              </a:rPr>
              <a:t>Horizontal direct investment </a:t>
            </a:r>
            <a:endParaRPr lang="en-US" sz="2800" b="1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C2863D0-F44D-C176-EDD2-C20F925EBB81}"/>
              </a:ext>
            </a:extLst>
          </p:cNvPr>
          <p:cNvSpPr/>
          <p:nvPr/>
        </p:nvSpPr>
        <p:spPr>
          <a:xfrm>
            <a:off x="6299000" y="4557703"/>
            <a:ext cx="4527768" cy="6986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</a:t>
            </a:r>
            <a:r>
              <a:rPr lang="en-IN" sz="2400" b="1" dirty="0">
                <a:solidFill>
                  <a:srgbClr val="0070C0"/>
                </a:solidFill>
                <a:latin typeface="Arial Rounded MT Bold" panose="020F0704030504030204" pitchFamily="34" charset="0"/>
              </a:rPr>
              <a:t>)</a:t>
            </a:r>
            <a:r>
              <a:rPr lang="en-US" sz="2400" b="1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Vertical investment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DC6CB3E-1926-C6C6-AC07-F47655311DEB}"/>
              </a:ext>
            </a:extLst>
          </p:cNvPr>
          <p:cNvSpPr/>
          <p:nvPr/>
        </p:nvSpPr>
        <p:spPr>
          <a:xfrm>
            <a:off x="1004806" y="5637774"/>
            <a:ext cx="4994238" cy="7626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Cologramate Investment</a:t>
            </a:r>
            <a:r>
              <a:rPr lang="en-US" dirty="0"/>
              <a:t>	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1BA3E61-EA82-ED43-3FB7-ECC4B04DF0E4}"/>
              </a:ext>
            </a:extLst>
          </p:cNvPr>
          <p:cNvSpPr/>
          <p:nvPr/>
        </p:nvSpPr>
        <p:spPr>
          <a:xfrm>
            <a:off x="6248398" y="5561509"/>
            <a:ext cx="4801893" cy="7626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Two – way direct foreign Investment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348DC4-91BF-5671-30F0-BBEE1736F2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58821" y="373053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50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D49FB-D01B-B657-357C-24DB5B9AF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046280C-7DC7-72A1-D985-659D232025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941" y="-58536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292DE62-B484-82F2-CFDD-136592DC3DF2}"/>
              </a:ext>
            </a:extLst>
          </p:cNvPr>
          <p:cNvSpPr/>
          <p:nvPr/>
        </p:nvSpPr>
        <p:spPr>
          <a:xfrm>
            <a:off x="62459" y="64957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F7CDF3A-502E-F09C-D60B-C4EEC28A8FD8}"/>
              </a:ext>
            </a:extLst>
          </p:cNvPr>
          <p:cNvSpPr/>
          <p:nvPr/>
        </p:nvSpPr>
        <p:spPr>
          <a:xfrm>
            <a:off x="3626693" y="336286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EC0240-64EF-15FA-3784-B7523E70BC39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192DB48-27D0-45B7-ABC9-ACE46E4EC7BC}"/>
              </a:ext>
            </a:extLst>
          </p:cNvPr>
          <p:cNvSpPr/>
          <p:nvPr/>
        </p:nvSpPr>
        <p:spPr>
          <a:xfrm>
            <a:off x="867904" y="1316004"/>
            <a:ext cx="10854139" cy="159767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Q7 What does a Brownfield in Foreign Direct Investment (FDI) imply [JAN-26]</a:t>
            </a:r>
          </a:p>
          <a:p>
            <a:r>
              <a:rPr lang="en-US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       </a:t>
            </a:r>
            <a:endParaRPr lang="en-US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DF6AE72-86B2-40D1-EA34-1627090AC019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International capital </a:t>
            </a:r>
          </a:p>
          <a:p>
            <a:pPr algn="ctr">
              <a:lnSpc>
                <a:spcPts val="2500"/>
              </a:lnSpc>
            </a:pP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7843C60B-5BA4-1DB2-1B43-FF3030D9AE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A46BA2C-67D2-7861-F99A-88217E9EE0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C29435A-D65A-757C-79F5-B6EBB939229A}"/>
              </a:ext>
            </a:extLst>
          </p:cNvPr>
          <p:cNvSpPr/>
          <p:nvPr/>
        </p:nvSpPr>
        <p:spPr>
          <a:xfrm>
            <a:off x="1101759" y="3097272"/>
            <a:ext cx="7887257" cy="91588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</a:t>
            </a:r>
            <a:r>
              <a:rPr lang="en-IN" sz="28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Developing entirely new infrastructure </a:t>
            </a:r>
            <a:endParaRPr lang="en-US" sz="2800" b="1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9B136-50E8-564F-5FCD-297F126ABD85}"/>
              </a:ext>
            </a:extLst>
          </p:cNvPr>
          <p:cNvSpPr/>
          <p:nvPr/>
        </p:nvSpPr>
        <p:spPr>
          <a:xfrm>
            <a:off x="1088312" y="3971527"/>
            <a:ext cx="9685060" cy="9168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</a:t>
            </a:r>
            <a:r>
              <a:rPr lang="en-IN" sz="28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)</a:t>
            </a:r>
            <a:r>
              <a:rPr lang="en-US" sz="28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Utilizing existing </a:t>
            </a:r>
            <a:r>
              <a:rPr lang="en-US" sz="2800" b="1" dirty="0" err="1">
                <a:solidFill>
                  <a:srgbClr val="00B050"/>
                </a:solidFill>
                <a:latin typeface="Arial Rounded MT Bold" panose="020F0704030504030204" pitchFamily="34" charset="0"/>
              </a:rPr>
              <a:t>infrasture</a:t>
            </a:r>
            <a:r>
              <a:rPr lang="en-US" sz="28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by means of mergers , acquisitions or leasing 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C17D275-5FAB-673C-5761-6140ADDC52ED}"/>
              </a:ext>
            </a:extLst>
          </p:cNvPr>
          <p:cNvSpPr/>
          <p:nvPr/>
        </p:nvSpPr>
        <p:spPr>
          <a:xfrm>
            <a:off x="1101759" y="4854159"/>
            <a:ext cx="8693170" cy="9168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Forming partnership with foreign companies</a:t>
            </a:r>
            <a:r>
              <a:rPr lang="en-US" dirty="0"/>
              <a:t>	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442897D-2DE0-CA32-4906-7B3C58FE4C8F}"/>
              </a:ext>
            </a:extLst>
          </p:cNvPr>
          <p:cNvSpPr/>
          <p:nvPr/>
        </p:nvSpPr>
        <p:spPr>
          <a:xfrm>
            <a:off x="1088312" y="5816331"/>
            <a:ext cx="8370509" cy="91681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Establishing a new subsidiary in another country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E82B5B-94D7-A4A4-C5BB-F66D9FF817C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58821" y="373053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078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A1C4A9-C633-6356-C8CF-CB08BE9AD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E033AAA-D8FB-D431-3985-9EBB78D38F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941" y="-58536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1E1462C-96FE-AA06-56F5-64E94C250ED3}"/>
              </a:ext>
            </a:extLst>
          </p:cNvPr>
          <p:cNvSpPr/>
          <p:nvPr/>
        </p:nvSpPr>
        <p:spPr>
          <a:xfrm>
            <a:off x="62459" y="64957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85108C2-E11B-BE95-E689-3D618C421E6F}"/>
              </a:ext>
            </a:extLst>
          </p:cNvPr>
          <p:cNvSpPr/>
          <p:nvPr/>
        </p:nvSpPr>
        <p:spPr>
          <a:xfrm>
            <a:off x="3626693" y="336286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39EA2A-FD50-1016-DB8E-C9299733D1E6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A512123-D43A-0602-912A-FB2F4AB3FE71}"/>
              </a:ext>
            </a:extLst>
          </p:cNvPr>
          <p:cNvSpPr/>
          <p:nvPr/>
        </p:nvSpPr>
        <p:spPr>
          <a:xfrm>
            <a:off x="867904" y="1437587"/>
            <a:ext cx="10854139" cy="1801559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Q8 Which sectors accounts for the largest recipient of FDI inflows in India ? </a:t>
            </a:r>
          </a:p>
          <a:p>
            <a:pPr algn="r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[JAN-26]</a:t>
            </a:r>
          </a:p>
          <a:p>
            <a:r>
              <a:rPr lang="en-US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       </a:t>
            </a:r>
            <a:endParaRPr lang="en-US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DADE52-DDA8-330B-F42C-1EC288943AFA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International capital </a:t>
            </a:r>
          </a:p>
          <a:p>
            <a:pPr algn="ctr">
              <a:lnSpc>
                <a:spcPts val="2500"/>
              </a:lnSpc>
            </a:pP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FBB21D12-8C0E-2D76-7D19-8CF69D4EAB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F30A204-A919-4D81-D1E5-D5FA6511EB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314E012-5732-EEEF-7B9E-0E564B6949A2}"/>
              </a:ext>
            </a:extLst>
          </p:cNvPr>
          <p:cNvSpPr/>
          <p:nvPr/>
        </p:nvSpPr>
        <p:spPr>
          <a:xfrm>
            <a:off x="1004805" y="3665904"/>
            <a:ext cx="4994239" cy="9389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</a:t>
            </a:r>
            <a:r>
              <a:rPr lang="en-IN" sz="28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a) </a:t>
            </a:r>
            <a:r>
              <a:rPr lang="en-US" sz="28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Service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C40FEA-0C11-5660-77D3-6D26F4F3C0BF}"/>
              </a:ext>
            </a:extLst>
          </p:cNvPr>
          <p:cNvSpPr/>
          <p:nvPr/>
        </p:nvSpPr>
        <p:spPr>
          <a:xfrm>
            <a:off x="6333669" y="3739828"/>
            <a:ext cx="4527768" cy="6986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(b</a:t>
            </a:r>
            <a:r>
              <a:rPr lang="en-IN" sz="28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)</a:t>
            </a:r>
            <a:r>
              <a:rPr lang="en-US" sz="28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Manufacturing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CB11827-89A5-AB21-8C81-4DEB111A35AB}"/>
              </a:ext>
            </a:extLst>
          </p:cNvPr>
          <p:cNvSpPr/>
          <p:nvPr/>
        </p:nvSpPr>
        <p:spPr>
          <a:xfrm>
            <a:off x="1004806" y="4788977"/>
            <a:ext cx="4994238" cy="9389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Primary	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23D988E-454E-23BA-D7E2-EF5FEF1919F5}"/>
              </a:ext>
            </a:extLst>
          </p:cNvPr>
          <p:cNvSpPr/>
          <p:nvPr/>
        </p:nvSpPr>
        <p:spPr>
          <a:xfrm>
            <a:off x="6333668" y="4604881"/>
            <a:ext cx="4853525" cy="112307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Secondary </a:t>
            </a:r>
            <a:r>
              <a:rPr lang="en-US" dirty="0"/>
              <a:t>.</a:t>
            </a:r>
            <a:endParaRPr lang="en-US" sz="28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FBDEDB-29C8-2E49-79D3-088DEF95870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58821" y="373053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677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36CE50-052F-8FAD-4F04-E9F0B241E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D84FA58-D330-F639-8BB0-D60E3CED4E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941" y="-58536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8F6BDA2-AABD-1413-9D7A-4468C8F4AA93}"/>
              </a:ext>
            </a:extLst>
          </p:cNvPr>
          <p:cNvSpPr/>
          <p:nvPr/>
        </p:nvSpPr>
        <p:spPr>
          <a:xfrm>
            <a:off x="62459" y="64957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24FFC99-FBBE-3840-E129-F7771924C64A}"/>
              </a:ext>
            </a:extLst>
          </p:cNvPr>
          <p:cNvSpPr/>
          <p:nvPr/>
        </p:nvSpPr>
        <p:spPr>
          <a:xfrm>
            <a:off x="3626693" y="336286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BFEF11-F4B1-B58A-2C02-EB48A5336FD2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CC8E226-7A6C-3777-66B6-C6B5DB215A16}"/>
              </a:ext>
            </a:extLst>
          </p:cNvPr>
          <p:cNvSpPr/>
          <p:nvPr/>
        </p:nvSpPr>
        <p:spPr>
          <a:xfrm>
            <a:off x="867904" y="1246587"/>
            <a:ext cx="10854139" cy="3021556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Q9 When a foreign investors having no previous experience imitates a FDI in a business which is not related to its existing business in its home country and is usually in the form of a joint venture with a foreign firm operating in the industry , it is known as a _________.</a:t>
            </a:r>
          </a:p>
          <a:p>
            <a:pPr algn="r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[JAN-26]</a:t>
            </a:r>
          </a:p>
          <a:p>
            <a:r>
              <a:rPr lang="en-US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       </a:t>
            </a:r>
            <a:endParaRPr lang="en-US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847B25B-842C-E3AC-B02A-705BA5A2FED3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International capital </a:t>
            </a:r>
          </a:p>
          <a:p>
            <a:pPr algn="ctr">
              <a:lnSpc>
                <a:spcPts val="2500"/>
              </a:lnSpc>
            </a:pP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BB1F8F8-48FD-FE12-368C-755B84DDC3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1F618B9-88D8-A547-A361-9C10A0DCE2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5737E12-259C-452C-9DA6-6A4884B3C8C8}"/>
              </a:ext>
            </a:extLst>
          </p:cNvPr>
          <p:cNvSpPr/>
          <p:nvPr/>
        </p:nvSpPr>
        <p:spPr>
          <a:xfrm>
            <a:off x="1004805" y="4393623"/>
            <a:ext cx="4994239" cy="9389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</a:t>
            </a:r>
            <a:r>
              <a:rPr lang="en-IN" sz="28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a)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Two way FDI </a:t>
            </a:r>
            <a:r>
              <a:rPr lang="en-US" dirty="0"/>
              <a:t>.</a:t>
            </a:r>
            <a:endParaRPr lang="en-US" sz="2800" b="1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1083770-7BB5-7D60-56BE-818E63CF8EC5}"/>
              </a:ext>
            </a:extLst>
          </p:cNvPr>
          <p:cNvSpPr/>
          <p:nvPr/>
        </p:nvSpPr>
        <p:spPr>
          <a:xfrm>
            <a:off x="6299000" y="4557703"/>
            <a:ext cx="4527768" cy="6986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</a:t>
            </a:r>
            <a:r>
              <a:rPr lang="en-IN" sz="28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)</a:t>
            </a:r>
            <a:r>
              <a:rPr lang="en-US" sz="28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Vertical FDI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BB793FA-713D-EA01-9A35-10B3B6948FC7}"/>
              </a:ext>
            </a:extLst>
          </p:cNvPr>
          <p:cNvSpPr/>
          <p:nvPr/>
        </p:nvSpPr>
        <p:spPr>
          <a:xfrm>
            <a:off x="1004806" y="5637774"/>
            <a:ext cx="4994238" cy="7626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Horizontal FDI </a:t>
            </a:r>
            <a:r>
              <a:rPr lang="en-US" dirty="0"/>
              <a:t>	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0968233-C974-0EA3-2A9A-41B544CDE5A3}"/>
              </a:ext>
            </a:extLst>
          </p:cNvPr>
          <p:cNvSpPr/>
          <p:nvPr/>
        </p:nvSpPr>
        <p:spPr>
          <a:xfrm>
            <a:off x="6248398" y="5561509"/>
            <a:ext cx="4801893" cy="7626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Conglomerate FDI</a:t>
            </a:r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B8776F-1C82-08E9-26AB-655077F66C0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58821" y="373053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8871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3652</TotalTime>
  <Words>878</Words>
  <Application>Microsoft Office PowerPoint</Application>
  <PresentationFormat>Widescreen</PresentationFormat>
  <Paragraphs>121</Paragraphs>
  <Slides>12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Arial Rounded MT Bold</vt:lpstr>
      <vt:lpstr>Calibri</vt:lpstr>
      <vt:lpstr>Calibri Light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RAVINDER GOTHWALL</dc:creator>
  <cp:lastModifiedBy>Administrator</cp:lastModifiedBy>
  <cp:revision>146</cp:revision>
  <dcterms:created xsi:type="dcterms:W3CDTF">2025-08-02T04:28:01Z</dcterms:created>
  <dcterms:modified xsi:type="dcterms:W3CDTF">2026-06-22T09:25:03Z</dcterms:modified>
</cp:coreProperties>
</file>