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29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2" y="-1174706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359727"/>
            <a:ext cx="11341930" cy="134571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 Real money refers to :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F8C253-0D03-B5E4-E103-11702F2FEB29}"/>
              </a:ext>
            </a:extLst>
          </p:cNvPr>
          <p:cNvSpPr/>
          <p:nvPr/>
        </p:nvSpPr>
        <p:spPr>
          <a:xfrm>
            <a:off x="1053884" y="2788163"/>
            <a:ext cx="5042116" cy="7949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Real national income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A8FD05-30C2-27BE-F6F6-06A4311DAC7B}"/>
              </a:ext>
            </a:extLst>
          </p:cNvPr>
          <p:cNvSpPr/>
          <p:nvPr/>
        </p:nvSpPr>
        <p:spPr>
          <a:xfrm>
            <a:off x="1053884" y="3733256"/>
            <a:ext cx="6741763" cy="7949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Money demanded at given rate of interest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588A4D-5A96-635C-6BA0-A3F3C8527BC3}"/>
              </a:ext>
            </a:extLst>
          </p:cNvPr>
          <p:cNvSpPr/>
          <p:nvPr/>
        </p:nvSpPr>
        <p:spPr>
          <a:xfrm>
            <a:off x="1053884" y="4638522"/>
            <a:ext cx="6493791" cy="6843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Nominal GNP divided by price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C8685B-3C8F-14E0-75B4-0032D6336183}"/>
              </a:ext>
            </a:extLst>
          </p:cNvPr>
          <p:cNvSpPr/>
          <p:nvPr/>
        </p:nvSpPr>
        <p:spPr>
          <a:xfrm>
            <a:off x="1053885" y="5433184"/>
            <a:ext cx="6338807" cy="843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Nominal money adjusted to the price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FFAE5C-C7A0-BE6A-72C7-0ADAE0344B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20B9B-9FB7-E00B-42D2-84A518C70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B647F4E-44BB-4808-F978-B213B2ED3A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-44694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FCADA5-A25F-C1D2-D972-8FCCFBA11A6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F91FA7-9C79-3EB2-4FAC-46121B752EE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EC71FB-280D-8D7F-04F3-57255BD0F70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D529FA0-A537-54D5-1D52-68084941C630}"/>
              </a:ext>
            </a:extLst>
          </p:cNvPr>
          <p:cNvSpPr/>
          <p:nvPr/>
        </p:nvSpPr>
        <p:spPr>
          <a:xfrm>
            <a:off x="704850" y="1246225"/>
            <a:ext cx="10877550" cy="27523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Q10 Country ‘X’ has been an increase in its Real Effective Exchange Rate ( REER) . As a result , Country ‘X’ goods are becoming more expensive for  foreign buyers ,  and imports from other countries are becoming cheaper . What is the likely impact on Country’s X economy 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475710-72FE-8074-3F94-C080FF8E9754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5223908-886C-394A-C667-73C400AAA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646C04C-C1F3-825D-0638-5D0B2FDE2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E13794-57C2-E1FC-A78D-ED490B89CE4A}"/>
              </a:ext>
            </a:extLst>
          </p:cNvPr>
          <p:cNvSpPr/>
          <p:nvPr/>
        </p:nvSpPr>
        <p:spPr>
          <a:xfrm>
            <a:off x="1065823" y="4155345"/>
            <a:ext cx="4710747" cy="8867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Exports from Country ‘X ‘ will increase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F30BB2-8F43-35E9-C4A9-D8B0BDF2229A}"/>
              </a:ext>
            </a:extLst>
          </p:cNvPr>
          <p:cNvSpPr/>
          <p:nvPr/>
        </p:nvSpPr>
        <p:spPr>
          <a:xfrm>
            <a:off x="6415429" y="5332293"/>
            <a:ext cx="5349604" cy="100739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Imports to Country ‘ X ‘ will decrease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4372FD-0188-0B3B-08E5-98A51A8FEBE4}"/>
              </a:ext>
            </a:extLst>
          </p:cNvPr>
          <p:cNvSpPr/>
          <p:nvPr/>
        </p:nvSpPr>
        <p:spPr>
          <a:xfrm>
            <a:off x="1065824" y="5145934"/>
            <a:ext cx="4916522" cy="133588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dirty="0"/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Exports to Country ;X; will become less competitive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AF11EC-C798-87CF-EF96-948CA8F61265}"/>
              </a:ext>
            </a:extLst>
          </p:cNvPr>
          <p:cNvSpPr/>
          <p:nvPr/>
        </p:nvSpPr>
        <p:spPr>
          <a:xfrm>
            <a:off x="6415430" y="4138543"/>
            <a:ext cx="5349604" cy="100739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Exports to Country ‘ X’ will become more expensive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F60FE-1EAF-3DB6-AFA1-5851840D62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903F2-9026-89B6-4851-5C26B0121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2CFFE47-2B9E-DFE1-DD61-0FB1C168D5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2C44B0-4F35-535D-1F0A-AE4DFD75560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894555-CC37-C711-4A96-63DD021237B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57B57D-CA54-760E-CA99-B0D36F4C8F9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6BDBF1-3622-7FD1-67AB-2A35D02B4496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Q11 In which of the following forms of FDI , 100 % investment is allowed under the automatic route for airport projects in India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C33348-A5BB-A24E-E73C-E7477CF5126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B2A6829-C111-05BD-E3A7-75EF074B2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66E6B87-C96E-08A7-8460-63799A7B9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76EE4A-D39E-7E4C-E801-AF2B5E7EB1E1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Greenfield investment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EAFE77-EFCB-AE15-019E-8446219B6D17}"/>
              </a:ext>
            </a:extLst>
          </p:cNvPr>
          <p:cNvSpPr/>
          <p:nvPr/>
        </p:nvSpPr>
        <p:spPr>
          <a:xfrm>
            <a:off x="7130359" y="3117223"/>
            <a:ext cx="402842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Brownfield investment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2DE1BE-4567-766F-A322-135BAE68BF17}"/>
              </a:ext>
            </a:extLst>
          </p:cNvPr>
          <p:cNvSpPr/>
          <p:nvPr/>
        </p:nvSpPr>
        <p:spPr>
          <a:xfrm>
            <a:off x="1115877" y="4365497"/>
            <a:ext cx="525392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Joint venture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092579-A9B2-26F0-A3F1-2D1B9201C9E4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Joint venture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0148E5-4D02-623C-785E-F97FE6B05C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8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BDB3E-A103-28E8-08EA-F588491FD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5DFBC5F-EE8A-D13E-80E1-916AF8045E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-52443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2C649-545B-24B3-10DF-44AB5850B1D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02952B6-6BAB-3883-809E-4FB9D580F7F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AF27FA-1859-7D58-6CD3-02856125A68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1BE9F1D-D2F4-2F38-A471-1F6F9CBB4072}"/>
              </a:ext>
            </a:extLst>
          </p:cNvPr>
          <p:cNvSpPr/>
          <p:nvPr/>
        </p:nvSpPr>
        <p:spPr>
          <a:xfrm>
            <a:off x="704850" y="1246225"/>
            <a:ext cx="10877550" cy="114620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Q12 Which of the following is not the advantage of fixed exchange rate regime 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C54F5A-A069-B64C-203A-93FDF9CA3ECC}"/>
              </a:ext>
            </a:extLst>
          </p:cNvPr>
          <p:cNvSpPr txBox="1"/>
          <p:nvPr/>
        </p:nvSpPr>
        <p:spPr>
          <a:xfrm>
            <a:off x="546208" y="232761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E3507F2-F225-E512-0C43-2E4390CA0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56E0F8-1B34-1835-F540-76E639D34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247878-0B30-C698-DFD4-CA38B16AF6AB}"/>
              </a:ext>
            </a:extLst>
          </p:cNvPr>
          <p:cNvSpPr/>
          <p:nvPr/>
        </p:nvSpPr>
        <p:spPr>
          <a:xfrm>
            <a:off x="1237280" y="3454376"/>
            <a:ext cx="8697134" cy="8267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Enhances international trade and investment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E5E21E-DE75-E8AE-A45B-AB66ABC4E3A2}"/>
              </a:ext>
            </a:extLst>
          </p:cNvPr>
          <p:cNvSpPr/>
          <p:nvPr/>
        </p:nvSpPr>
        <p:spPr>
          <a:xfrm>
            <a:off x="1237280" y="2576910"/>
            <a:ext cx="9286069" cy="7471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An increase in speculation on exchange rate movements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C7C6CC-7508-EF31-11FD-1270EB505FDA}"/>
              </a:ext>
            </a:extLst>
          </p:cNvPr>
          <p:cNvSpPr/>
          <p:nvPr/>
        </p:nvSpPr>
        <p:spPr>
          <a:xfrm>
            <a:off x="1237280" y="4386020"/>
            <a:ext cx="9069093" cy="8267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Avoids currency fluctuations and eliminates exchange rate risk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F33CD6-4BA1-79A1-CE49-79F9A9CA8022}"/>
              </a:ext>
            </a:extLst>
          </p:cNvPr>
          <p:cNvSpPr/>
          <p:nvPr/>
        </p:nvSpPr>
        <p:spPr>
          <a:xfrm>
            <a:off x="1237280" y="5343041"/>
            <a:ext cx="9069092" cy="79882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</a:t>
            </a:r>
            <a:r>
              <a:rPr lang="en-IN" sz="2800" dirty="0"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Enhances the credibility of the country’s monetary policy 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09BF2E-267E-8C4F-4F3D-37F6997290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0CAD3-6C0A-D346-4AF9-7519AA617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ED3801F-C53C-7243-363F-492C366F32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7BBD90-0CFD-A02B-F4FC-71ECB9A10AD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B2DAE1-3160-F0DB-9B8B-71F2C8A4A39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1F9CD3-2DA0-8F03-0FCA-9C04D7B961F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5EE6F5-E4FE-1643-C5A2-2370D0FA70BC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Q13 If the GDP deflator is greater than 100 , it includes that :</a:t>
            </a: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1903EE-7260-5C9B-2117-E6FCCFB7AAA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C5F2F8F-BA6D-57E3-2DB4-5B3D95DEC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D21C9E4-0E55-3232-12B8-0BE3F35E6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39327B-6A70-E753-7B85-CFD722EE6A07}"/>
              </a:ext>
            </a:extLst>
          </p:cNvPr>
          <p:cNvSpPr/>
          <p:nvPr/>
        </p:nvSpPr>
        <p:spPr>
          <a:xfrm>
            <a:off x="1115877" y="3178331"/>
            <a:ext cx="5741816" cy="8906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Real GDP is greater than nominal GDP.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98140E-C1F9-6B10-9D8A-19630217BADE}"/>
              </a:ext>
            </a:extLst>
          </p:cNvPr>
          <p:cNvSpPr/>
          <p:nvPr/>
        </p:nvSpPr>
        <p:spPr>
          <a:xfrm>
            <a:off x="7130359" y="3117223"/>
            <a:ext cx="445204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Nominal GDP is greater than real GDP </a:t>
            </a:r>
            <a:r>
              <a:rPr lang="en-US" b="1" dirty="0"/>
              <a:t>.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48809F-55E9-E9EA-5A79-F42EA8304F65}"/>
              </a:ext>
            </a:extLst>
          </p:cNvPr>
          <p:cNvSpPr/>
          <p:nvPr/>
        </p:nvSpPr>
        <p:spPr>
          <a:xfrm>
            <a:off x="1115877" y="4304389"/>
            <a:ext cx="5741816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Price levels are lower as compared to the base year 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F44AFC-D6EA-8567-6898-BF75F5007CCA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Real GDP is equal to nominal GDP 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F2003-06B1-BA55-2411-8BC6E6FF84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6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D0941-6AC6-5CC2-DE25-6EC24F2D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8BBD855-8AE8-693A-D6B7-8690E2E3A8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1666881-3E2E-0958-24BD-E6326F3341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947EF77-E504-7031-A7D3-25FD0E25AD9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83619E-C1B6-61FC-13B8-1DC254695EB9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87E9EA9-8377-F3BE-76DB-7069FB999383}"/>
              </a:ext>
            </a:extLst>
          </p:cNvPr>
          <p:cNvSpPr/>
          <p:nvPr/>
        </p:nvSpPr>
        <p:spPr>
          <a:xfrm>
            <a:off x="704850" y="1246225"/>
            <a:ext cx="10877550" cy="355825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Q14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Calculate the Nominal exchange rate considering the following data :</a:t>
            </a: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dirty="0">
                <a:solidFill>
                  <a:srgbClr val="00B050"/>
                </a:solidFill>
              </a:rPr>
              <a:t>Choose the correct answer from the following options .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9F6B83-A667-0EA6-33D8-11211479F4E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923751-B2F4-2648-856A-AC4216EF6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67E869B-653A-5F2E-6EAB-0D26F3805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2FF028-1FA9-2385-7621-49B3167D17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DD71FD0-2C1B-39B3-173D-C547EB761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863186"/>
              </p:ext>
            </p:extLst>
          </p:nvPr>
        </p:nvGraphicFramePr>
        <p:xfrm>
          <a:off x="1890793" y="2220131"/>
          <a:ext cx="6934184" cy="1259238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3466651">
                  <a:extLst>
                    <a:ext uri="{9D8B030D-6E8A-4147-A177-3AD203B41FA5}">
                      <a16:colId xmlns:a16="http://schemas.microsoft.com/office/drawing/2014/main" val="955826543"/>
                    </a:ext>
                  </a:extLst>
                </a:gridCol>
                <a:gridCol w="3467533">
                  <a:extLst>
                    <a:ext uri="{9D8B030D-6E8A-4147-A177-3AD203B41FA5}">
                      <a16:colId xmlns:a16="http://schemas.microsoft.com/office/drawing/2014/main" val="3117479316"/>
                    </a:ext>
                  </a:extLst>
                </a:gridCol>
              </a:tblGrid>
              <a:tr h="4197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Real exchange rate 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25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027588"/>
                  </a:ext>
                </a:extLst>
              </a:tr>
              <a:tr h="4197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Domestic price index 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140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4671244"/>
                  </a:ext>
                </a:extLst>
              </a:tr>
              <a:tr h="4197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Foreign price index 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70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7060998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8E97B65-229B-65AA-E60A-C264722C6887}"/>
              </a:ext>
            </a:extLst>
          </p:cNvPr>
          <p:cNvSpPr/>
          <p:nvPr/>
        </p:nvSpPr>
        <p:spPr>
          <a:xfrm>
            <a:off x="1270861" y="4874277"/>
            <a:ext cx="2823832" cy="8344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50.0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9FC24A1-EDD4-55E8-0AA0-514A3F78F8CE}"/>
              </a:ext>
            </a:extLst>
          </p:cNvPr>
          <p:cNvSpPr/>
          <p:nvPr/>
        </p:nvSpPr>
        <p:spPr>
          <a:xfrm>
            <a:off x="5183181" y="4817487"/>
            <a:ext cx="2823832" cy="8344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12.5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897D80-EEE7-BC0F-3BE9-64C81235E2FD}"/>
              </a:ext>
            </a:extLst>
          </p:cNvPr>
          <p:cNvSpPr/>
          <p:nvPr/>
        </p:nvSpPr>
        <p:spPr>
          <a:xfrm>
            <a:off x="1270861" y="5672673"/>
            <a:ext cx="2823832" cy="8344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40.0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1BC50F-6854-4F85-FEA2-6C685076B6E8}"/>
              </a:ext>
            </a:extLst>
          </p:cNvPr>
          <p:cNvSpPr/>
          <p:nvPr/>
        </p:nvSpPr>
        <p:spPr>
          <a:xfrm>
            <a:off x="5183181" y="5691241"/>
            <a:ext cx="2823832" cy="83442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35.0</a:t>
            </a:r>
          </a:p>
        </p:txBody>
      </p:sp>
    </p:spTree>
    <p:extLst>
      <p:ext uri="{BB962C8B-B14F-4D97-AF65-F5344CB8AC3E}">
        <p14:creationId xmlns:p14="http://schemas.microsoft.com/office/powerpoint/2010/main" val="2764571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9904D-8079-8903-20C7-C15D8ED03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D23913E-B56A-1B2E-B488-A409DC598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1F01AF-38B1-85EA-C624-30FA5529D620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3573F6D-9999-06E9-DED4-E29621177BC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057604-CA49-84C9-4E0E-C128EC4EED8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8C4C7D7-E481-2EF9-C159-9157BA9D93EF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Q15 Calculate the real exchange rate , considering nominal exchange rate =15 ,domestic Price Index =250 and foreign Price Index =200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13E046-D7B8-0288-143C-FACD65F1BEF3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3E1B9D0-AA98-D219-5669-DA45ACFED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540A5F9-3360-991E-ADDF-2F81367D6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1C291B-5A68-08B1-253E-63A59F45AD8B}"/>
              </a:ext>
            </a:extLst>
          </p:cNvPr>
          <p:cNvSpPr/>
          <p:nvPr/>
        </p:nvSpPr>
        <p:spPr>
          <a:xfrm>
            <a:off x="1115877" y="3178331"/>
            <a:ext cx="5741816" cy="8906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12.25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70CBF6-87CB-5B17-3F62-F83B1FF29937}"/>
              </a:ext>
            </a:extLst>
          </p:cNvPr>
          <p:cNvSpPr/>
          <p:nvPr/>
        </p:nvSpPr>
        <p:spPr>
          <a:xfrm>
            <a:off x="7130359" y="3117223"/>
            <a:ext cx="445204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15.50 </a:t>
            </a:r>
            <a:r>
              <a:rPr lang="en-US" b="1" dirty="0"/>
              <a:t>.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C5CE33-DDB3-9AD3-D5A1-846C4406AE0F}"/>
              </a:ext>
            </a:extLst>
          </p:cNvPr>
          <p:cNvSpPr/>
          <p:nvPr/>
        </p:nvSpPr>
        <p:spPr>
          <a:xfrm>
            <a:off x="1115877" y="4304389"/>
            <a:ext cx="5741816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18.75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872A08-2A33-580F-0C6B-35B33D378428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9.60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0D3B15-2E64-0BA1-3AFC-CC390CFD60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1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F9284-65FC-32D2-8933-9D28DCBF3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2409DC2-E05B-1338-0171-9FEFA5FE37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09DFDB-17DB-BF16-125E-6D653199BB4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1B2DF7-A8B3-F687-2B7F-273EE0CB0FF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70171C-A0CC-529E-7F1E-E5427E6D0EC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C9DC9FB-FB20-DA38-13B1-3C43324A3DBF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Q16 Which of the following is not associated with exchange rate depreciation ?</a:t>
            </a: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51A4E2-4389-8A74-DD58-0FDD0EEB4AE8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C477758-E0B0-324F-B9CD-FC4397730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CEA8466-31BB-EC7C-0EA9-4237C45BE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B59317-8145-6F35-D02F-604FB87A7CF1}"/>
              </a:ext>
            </a:extLst>
          </p:cNvPr>
          <p:cNvSpPr/>
          <p:nvPr/>
        </p:nvSpPr>
        <p:spPr>
          <a:xfrm>
            <a:off x="1115877" y="3178331"/>
            <a:ext cx="5741816" cy="8906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Leads to output expansion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929E5B-E6C3-8C55-2ED4-E4B69788A7F0}"/>
              </a:ext>
            </a:extLst>
          </p:cNvPr>
          <p:cNvSpPr/>
          <p:nvPr/>
        </p:nvSpPr>
        <p:spPr>
          <a:xfrm>
            <a:off x="7130359" y="3117223"/>
            <a:ext cx="445204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Encourages economic activity </a:t>
            </a:r>
            <a:r>
              <a:rPr lang="en-US" b="1" dirty="0"/>
              <a:t>.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90E57D-DBF4-90DF-3A99-2053AB406B33}"/>
              </a:ext>
            </a:extLst>
          </p:cNvPr>
          <p:cNvSpPr/>
          <p:nvPr/>
        </p:nvSpPr>
        <p:spPr>
          <a:xfrm>
            <a:off x="1115877" y="4304389"/>
            <a:ext cx="5741816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Lower the relative price of imports 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9D4388-53B3-2B35-AD58-CA549B84C6A3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Improves balance of trade 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6DF3B1-0D34-B7A2-C71C-593FBAD6E6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58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659528" y="438644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053636"/>
              </p:ext>
            </p:extLst>
          </p:nvPr>
        </p:nvGraphicFramePr>
        <p:xfrm>
          <a:off x="2014780" y="2219172"/>
          <a:ext cx="8103179" cy="2434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6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Ans.7(c)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</a:t>
                      </a:r>
                      <a:r>
                        <a:rPr lang="en-IN"/>
                        <a:t>8(a)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 9(a)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.10(c)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11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. 12(a)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088213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 . 13(b)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Ans.14(b)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Ans.15(c)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16(b)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396058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D7B23856-4ADF-848F-A092-B48F9DC744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416" y="26618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33016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35431" y="1425397"/>
            <a:ext cx="10921138" cy="172075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Suppose the exchange rate between INR and EUR changes from 1 EUR = 80 INR to 1 EUR =85 INR . what can be said about the change in the value of the INR relative terms to the EUR?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30023" y="285256"/>
            <a:ext cx="309041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0C4EC8-0445-DF2A-4075-8A44A3A82C83}"/>
              </a:ext>
            </a:extLst>
          </p:cNvPr>
          <p:cNvSpPr/>
          <p:nvPr/>
        </p:nvSpPr>
        <p:spPr>
          <a:xfrm>
            <a:off x="1194872" y="3243415"/>
            <a:ext cx="7127717" cy="7264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INR has appreciated against EUR.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B5FF37-44CB-A248-85DD-D7423E703FD8}"/>
              </a:ext>
            </a:extLst>
          </p:cNvPr>
          <p:cNvSpPr/>
          <p:nvPr/>
        </p:nvSpPr>
        <p:spPr>
          <a:xfrm>
            <a:off x="1194872" y="4044241"/>
            <a:ext cx="7375429" cy="7904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INR has depreciated against the EUR.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6FE267-60EE-4500-87FC-B4D139B32DC5}"/>
              </a:ext>
            </a:extLst>
          </p:cNvPr>
          <p:cNvSpPr/>
          <p:nvPr/>
        </p:nvSpPr>
        <p:spPr>
          <a:xfrm>
            <a:off x="1194873" y="4845069"/>
            <a:ext cx="7127716" cy="736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EUR has no effect against INR </a:t>
            </a:r>
            <a:r>
              <a:rPr lang="en-US" dirty="0"/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AD009D-B61E-A908-C49E-78C9B80DBBE5}"/>
              </a:ext>
            </a:extLst>
          </p:cNvPr>
          <p:cNvSpPr/>
          <p:nvPr/>
        </p:nvSpPr>
        <p:spPr>
          <a:xfrm>
            <a:off x="1194873" y="5656308"/>
            <a:ext cx="7127716" cy="736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EUR has depreciated against INR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D87AF8-31E6-88FB-971F-9EE972E836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5" y="-155995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46882"/>
            <a:ext cx="11341930" cy="186975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 What term is used for the rate between currencies Y and Z , which is derived from the given rates of another sets of two pairs of currency (say , X and Y , and X and Z )? . 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663179" y="356147"/>
            <a:ext cx="2814040" cy="703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355EA470-FD62-692A-EC1A-3466FA22F4E4}"/>
              </a:ext>
            </a:extLst>
          </p:cNvPr>
          <p:cNvSpPr/>
          <p:nvPr/>
        </p:nvSpPr>
        <p:spPr>
          <a:xfrm>
            <a:off x="1013994" y="3703525"/>
            <a:ext cx="3650996" cy="60279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Bid rate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F201D3-F6D3-9E44-5691-5B6E3059D866}"/>
              </a:ext>
            </a:extLst>
          </p:cNvPr>
          <p:cNvSpPr/>
          <p:nvPr/>
        </p:nvSpPr>
        <p:spPr>
          <a:xfrm>
            <a:off x="6079756" y="4704606"/>
            <a:ext cx="4304108" cy="7065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Cross rate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894330-DDC5-576B-59B4-4F2F74417411}"/>
              </a:ext>
            </a:extLst>
          </p:cNvPr>
          <p:cNvSpPr/>
          <p:nvPr/>
        </p:nvSpPr>
        <p:spPr>
          <a:xfrm>
            <a:off x="1013993" y="4754096"/>
            <a:ext cx="3650996" cy="8214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Spot rate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814356-EC72-C4BC-D1E5-D8BE01E603A0}"/>
              </a:ext>
            </a:extLst>
          </p:cNvPr>
          <p:cNvSpPr/>
          <p:nvPr/>
        </p:nvSpPr>
        <p:spPr>
          <a:xfrm>
            <a:off x="6079756" y="3708547"/>
            <a:ext cx="4304108" cy="59777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Ask rate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BDF334-3B89-D94A-C4C9-8AD75A6159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65" y="-156139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96237" y="1154316"/>
            <a:ext cx="11374600" cy="211688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Q4 An appreciation of currency or strong currency makes the domestic currency more _____ therefore it can be exchanged for a ____ amount of foreign currency 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 May -25]</a:t>
            </a:r>
          </a:p>
          <a:p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255CF-1369-9C8B-6B98-E44EDCA0424D}"/>
              </a:ext>
            </a:extLst>
          </p:cNvPr>
          <p:cNvSpPr/>
          <p:nvPr/>
        </p:nvSpPr>
        <p:spPr>
          <a:xfrm>
            <a:off x="1177425" y="3373555"/>
            <a:ext cx="3843580" cy="9659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Valuable , larger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00503-BA72-95F6-61BE-BA1C23DF2AFC}"/>
              </a:ext>
            </a:extLst>
          </p:cNvPr>
          <p:cNvSpPr/>
          <p:nvPr/>
        </p:nvSpPr>
        <p:spPr>
          <a:xfrm>
            <a:off x="6183537" y="4635945"/>
            <a:ext cx="3843580" cy="9659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Valuable , smaller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3C283A-3E56-6D99-FEED-F3D320C920D3}"/>
              </a:ext>
            </a:extLst>
          </p:cNvPr>
          <p:cNvSpPr/>
          <p:nvPr/>
        </p:nvSpPr>
        <p:spPr>
          <a:xfrm>
            <a:off x="1177425" y="4715490"/>
            <a:ext cx="3843580" cy="9659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Weaker , larger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34B5E7-F91D-65CC-EAF6-F27F5DCDCF30}"/>
              </a:ext>
            </a:extLst>
          </p:cNvPr>
          <p:cNvSpPr/>
          <p:nvPr/>
        </p:nvSpPr>
        <p:spPr>
          <a:xfrm>
            <a:off x="6207021" y="3373555"/>
            <a:ext cx="3843580" cy="9659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Weaker , smaller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171ED5-E06A-59D2-F3E8-041194E9D0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58536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296492"/>
            <a:ext cx="11017194" cy="309713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Consider the following data and answer the questions 5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 -25]</a:t>
            </a: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In which FY the nominal GDP and real GDP are the same </a:t>
            </a: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18957E-A89C-C681-BED4-B36C5D820028}"/>
              </a:ext>
            </a:extLst>
          </p:cNvPr>
          <p:cNvSpPr/>
          <p:nvPr/>
        </p:nvSpPr>
        <p:spPr>
          <a:xfrm>
            <a:off x="1004806" y="4504607"/>
            <a:ext cx="3443208" cy="8621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FY 2021-22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2863D0-F44D-C176-EDD2-C20F925EBB81}"/>
              </a:ext>
            </a:extLst>
          </p:cNvPr>
          <p:cNvSpPr/>
          <p:nvPr/>
        </p:nvSpPr>
        <p:spPr>
          <a:xfrm>
            <a:off x="6303844" y="4794543"/>
            <a:ext cx="4522923" cy="4949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</a:t>
            </a:r>
            <a:r>
              <a:rPr lang="en-IN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)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FY 2022—23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C6CB3E-1926-C6C6-AC07-F47655311DEB}"/>
              </a:ext>
            </a:extLst>
          </p:cNvPr>
          <p:cNvSpPr/>
          <p:nvPr/>
        </p:nvSpPr>
        <p:spPr>
          <a:xfrm>
            <a:off x="1004806" y="5637774"/>
            <a:ext cx="4326611" cy="762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FY 2020-21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BA3E61-EA82-ED43-3FB7-ECC4B04DF0E4}"/>
              </a:ext>
            </a:extLst>
          </p:cNvPr>
          <p:cNvSpPr/>
          <p:nvPr/>
        </p:nvSpPr>
        <p:spPr>
          <a:xfrm>
            <a:off x="6248399" y="5561509"/>
            <a:ext cx="4047640" cy="8389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FY 2023-24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48488EA-6827-0D3D-4633-DF3622AC8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078079"/>
              </p:ext>
            </p:extLst>
          </p:nvPr>
        </p:nvGraphicFramePr>
        <p:xfrm>
          <a:off x="2045776" y="2109300"/>
          <a:ext cx="7037264" cy="1705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7004">
                  <a:extLst>
                    <a:ext uri="{9D8B030D-6E8A-4147-A177-3AD203B41FA5}">
                      <a16:colId xmlns:a16="http://schemas.microsoft.com/office/drawing/2014/main" val="415982185"/>
                    </a:ext>
                  </a:extLst>
                </a:gridCol>
                <a:gridCol w="1407004">
                  <a:extLst>
                    <a:ext uri="{9D8B030D-6E8A-4147-A177-3AD203B41FA5}">
                      <a16:colId xmlns:a16="http://schemas.microsoft.com/office/drawing/2014/main" val="3936513252"/>
                    </a:ext>
                  </a:extLst>
                </a:gridCol>
                <a:gridCol w="1407752">
                  <a:extLst>
                    <a:ext uri="{9D8B030D-6E8A-4147-A177-3AD203B41FA5}">
                      <a16:colId xmlns:a16="http://schemas.microsoft.com/office/drawing/2014/main" val="1816769556"/>
                    </a:ext>
                  </a:extLst>
                </a:gridCol>
                <a:gridCol w="1407752">
                  <a:extLst>
                    <a:ext uri="{9D8B030D-6E8A-4147-A177-3AD203B41FA5}">
                      <a16:colId xmlns:a16="http://schemas.microsoft.com/office/drawing/2014/main" val="3741130135"/>
                    </a:ext>
                  </a:extLst>
                </a:gridCol>
                <a:gridCol w="1407752">
                  <a:extLst>
                    <a:ext uri="{9D8B030D-6E8A-4147-A177-3AD203B41FA5}">
                      <a16:colId xmlns:a16="http://schemas.microsoft.com/office/drawing/2014/main" val="4249279102"/>
                    </a:ext>
                  </a:extLst>
                </a:gridCol>
              </a:tblGrid>
              <a:tr h="888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Financial Year ( FY)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2020-21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2021-22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2022-23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2023-24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9324644"/>
                  </a:ext>
                </a:extLst>
              </a:tr>
              <a:tr h="430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GDP Deflator 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100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154.25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168.40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148.25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5321335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BB5E7F8-28E3-96CB-96DB-EF5EACF0B6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B5B98-5612-C120-B6F1-4726BD35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96346E-6B45-F0C0-9D3A-B8B21DD3F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86" y="-76511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8F50A1-4B49-D21B-963A-36BA949297F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312B7B-8A9B-40F1-6702-B5031A566E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B0946-A859-8B43-C513-DC981578AE8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88E974-C4DB-1CEE-FDD5-60B1EFBE8479}"/>
              </a:ext>
            </a:extLst>
          </p:cNvPr>
          <p:cNvSpPr/>
          <p:nvPr/>
        </p:nvSpPr>
        <p:spPr>
          <a:xfrm>
            <a:off x="704849" y="1246225"/>
            <a:ext cx="11045871" cy="291803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Consider the following data and answer the questions 6</a:t>
            </a: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endParaRPr lang="en-US" dirty="0">
              <a:solidFill>
                <a:srgbClr val="00B050"/>
              </a:solidFill>
            </a:endParaRPr>
          </a:p>
          <a:p>
            <a:pPr algn="just"/>
            <a:r>
              <a:rPr lang="en-US" dirty="0">
                <a:solidFill>
                  <a:srgbClr val="00B050"/>
                </a:solidFill>
              </a:rPr>
              <a:t>In Which FY the price level has fallen </a:t>
            </a:r>
            <a:r>
              <a:rPr lang="en-US" dirty="0"/>
              <a:t>?</a:t>
            </a:r>
            <a:endParaRPr lang="en-US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617F4-FAB2-C554-D7B7-C5764A699FA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80432-BABB-311E-557A-783BCBAEA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86C55E7-0BCA-5CDF-7002-ACC5DB7E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E9844-ED79-C184-0771-870B17162FD2}"/>
              </a:ext>
            </a:extLst>
          </p:cNvPr>
          <p:cNvSpPr/>
          <p:nvPr/>
        </p:nvSpPr>
        <p:spPr>
          <a:xfrm>
            <a:off x="945397" y="4299132"/>
            <a:ext cx="4262035" cy="629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B050"/>
                </a:solidFill>
              </a:rPr>
              <a:t>FY 2020-21</a:t>
            </a:r>
            <a:endParaRPr lang="en-US" sz="24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02921-F569-C330-4B8A-AEB9162DA5EC}"/>
              </a:ext>
            </a:extLst>
          </p:cNvPr>
          <p:cNvSpPr/>
          <p:nvPr/>
        </p:nvSpPr>
        <p:spPr>
          <a:xfrm>
            <a:off x="7113723" y="4401859"/>
            <a:ext cx="4262034" cy="6297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FY 2023-24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6EDC8-35B0-EDFD-7673-BC67EC4254C1}"/>
              </a:ext>
            </a:extLst>
          </p:cNvPr>
          <p:cNvSpPr/>
          <p:nvPr/>
        </p:nvSpPr>
        <p:spPr>
          <a:xfrm>
            <a:off x="945397" y="5269202"/>
            <a:ext cx="4432515" cy="6828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FY 2022-23</a:t>
            </a:r>
            <a:r>
              <a:rPr lang="en-US" sz="2400" b="1" dirty="0"/>
              <a:t>	</a:t>
            </a:r>
            <a:endParaRPr lang="en-US" sz="2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B4EDA8-3018-CF0D-2EE4-B7BA13C4A32D}"/>
              </a:ext>
            </a:extLst>
          </p:cNvPr>
          <p:cNvSpPr/>
          <p:nvPr/>
        </p:nvSpPr>
        <p:spPr>
          <a:xfrm>
            <a:off x="7113723" y="5269202"/>
            <a:ext cx="4262033" cy="4949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FY 2021-22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3381E8D-460D-13A9-0876-F124166D7E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370596"/>
              </p:ext>
            </p:extLst>
          </p:nvPr>
        </p:nvGraphicFramePr>
        <p:xfrm>
          <a:off x="1317355" y="1906292"/>
          <a:ext cx="8183104" cy="1633094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636100">
                  <a:extLst>
                    <a:ext uri="{9D8B030D-6E8A-4147-A177-3AD203B41FA5}">
                      <a16:colId xmlns:a16="http://schemas.microsoft.com/office/drawing/2014/main" val="1499549933"/>
                    </a:ext>
                  </a:extLst>
                </a:gridCol>
                <a:gridCol w="1636100">
                  <a:extLst>
                    <a:ext uri="{9D8B030D-6E8A-4147-A177-3AD203B41FA5}">
                      <a16:colId xmlns:a16="http://schemas.microsoft.com/office/drawing/2014/main" val="3357664556"/>
                    </a:ext>
                  </a:extLst>
                </a:gridCol>
                <a:gridCol w="1636968">
                  <a:extLst>
                    <a:ext uri="{9D8B030D-6E8A-4147-A177-3AD203B41FA5}">
                      <a16:colId xmlns:a16="http://schemas.microsoft.com/office/drawing/2014/main" val="4088478211"/>
                    </a:ext>
                  </a:extLst>
                </a:gridCol>
                <a:gridCol w="1636968">
                  <a:extLst>
                    <a:ext uri="{9D8B030D-6E8A-4147-A177-3AD203B41FA5}">
                      <a16:colId xmlns:a16="http://schemas.microsoft.com/office/drawing/2014/main" val="189702593"/>
                    </a:ext>
                  </a:extLst>
                </a:gridCol>
                <a:gridCol w="1636968">
                  <a:extLst>
                    <a:ext uri="{9D8B030D-6E8A-4147-A177-3AD203B41FA5}">
                      <a16:colId xmlns:a16="http://schemas.microsoft.com/office/drawing/2014/main" val="23798825"/>
                    </a:ext>
                  </a:extLst>
                </a:gridCol>
              </a:tblGrid>
              <a:tr h="802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Financial Year ( FY)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2020-21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2021-22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2022-23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2023-24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0955145"/>
                  </a:ext>
                </a:extLst>
              </a:tr>
              <a:tr h="6637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GDP Deflator 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100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154.25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</a:rPr>
                        <a:t>168.40</a:t>
                      </a:r>
                      <a:endParaRPr lang="en-US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148.25</a:t>
                      </a:r>
                      <a:endParaRPr lang="en-US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9939173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A6EB0076-434F-74E3-3FF5-F9FB0EF7FE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12D47-DF76-A230-E8E2-4F20F32D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F987790-A3D5-E5ED-1C2B-6058FF860F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C4A61D-A26E-2AA3-18D3-D9673D8D98C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5F6068-1BDA-2F9C-BB5C-E09AE39AD47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686110-5F52-46FE-3450-1633225A8CC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0B18CFA-3755-F422-7456-4598A6416591}"/>
              </a:ext>
            </a:extLst>
          </p:cNvPr>
          <p:cNvSpPr/>
          <p:nvPr/>
        </p:nvSpPr>
        <p:spPr>
          <a:xfrm>
            <a:off x="704850" y="1246225"/>
            <a:ext cx="10877550" cy="256635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Q7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7030A0"/>
                </a:solidFill>
              </a:rPr>
              <a:t>Consider the following data and answer the questions 7</a:t>
            </a: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dirty="0">
              <a:solidFill>
                <a:srgbClr val="7030A0"/>
              </a:solidFill>
            </a:endParaRP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just"/>
            <a:r>
              <a:rPr lang="en-US" dirty="0">
                <a:solidFill>
                  <a:srgbClr val="7030A0"/>
                </a:solidFill>
              </a:rPr>
              <a:t>What will be the inflation rate in FY 2022-23 as compared to FY 2020-21</a:t>
            </a:r>
            <a:r>
              <a:rPr lang="en-US" dirty="0"/>
              <a:t>?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13DBAD-9AB6-1260-8AC6-41DBE585503B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34EBE49-CEAE-08F3-BE01-9AA921F85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E5627BA-1786-1455-D79E-39E7CD666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9CE2D4A-08DD-A8CA-0B98-79CB8D9A8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997644"/>
              </p:ext>
            </p:extLst>
          </p:nvPr>
        </p:nvGraphicFramePr>
        <p:xfrm>
          <a:off x="1332854" y="1738601"/>
          <a:ext cx="7547674" cy="17014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9053">
                  <a:extLst>
                    <a:ext uri="{9D8B030D-6E8A-4147-A177-3AD203B41FA5}">
                      <a16:colId xmlns:a16="http://schemas.microsoft.com/office/drawing/2014/main" val="4193142786"/>
                    </a:ext>
                  </a:extLst>
                </a:gridCol>
                <a:gridCol w="1509053">
                  <a:extLst>
                    <a:ext uri="{9D8B030D-6E8A-4147-A177-3AD203B41FA5}">
                      <a16:colId xmlns:a16="http://schemas.microsoft.com/office/drawing/2014/main" val="3139083586"/>
                    </a:ext>
                  </a:extLst>
                </a:gridCol>
                <a:gridCol w="1509856">
                  <a:extLst>
                    <a:ext uri="{9D8B030D-6E8A-4147-A177-3AD203B41FA5}">
                      <a16:colId xmlns:a16="http://schemas.microsoft.com/office/drawing/2014/main" val="719121257"/>
                    </a:ext>
                  </a:extLst>
                </a:gridCol>
                <a:gridCol w="1509856">
                  <a:extLst>
                    <a:ext uri="{9D8B030D-6E8A-4147-A177-3AD203B41FA5}">
                      <a16:colId xmlns:a16="http://schemas.microsoft.com/office/drawing/2014/main" val="2364197399"/>
                    </a:ext>
                  </a:extLst>
                </a:gridCol>
                <a:gridCol w="1509856">
                  <a:extLst>
                    <a:ext uri="{9D8B030D-6E8A-4147-A177-3AD203B41FA5}">
                      <a16:colId xmlns:a16="http://schemas.microsoft.com/office/drawing/2014/main" val="3659963164"/>
                    </a:ext>
                  </a:extLst>
                </a:gridCol>
              </a:tblGrid>
              <a:tr h="1020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Financial Year ( FY)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2020-21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2021-22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2022-23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2023-24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8355400"/>
                  </a:ext>
                </a:extLst>
              </a:tr>
              <a:tr h="495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GDP Deflator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100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154.25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</a:rPr>
                        <a:t>168.40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</a:rPr>
                        <a:t>148.25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8717224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97C7F065-4317-5C61-FB42-9619E0632551}"/>
              </a:ext>
            </a:extLst>
          </p:cNvPr>
          <p:cNvSpPr/>
          <p:nvPr/>
        </p:nvSpPr>
        <p:spPr>
          <a:xfrm>
            <a:off x="991892" y="4293030"/>
            <a:ext cx="2898183" cy="8214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9.54 %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963790-1236-26BA-76F4-293097FC1E83}"/>
              </a:ext>
            </a:extLst>
          </p:cNvPr>
          <p:cNvSpPr/>
          <p:nvPr/>
        </p:nvSpPr>
        <p:spPr>
          <a:xfrm>
            <a:off x="6324156" y="5446910"/>
            <a:ext cx="2773349" cy="8214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7.44 %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C30B15-20BC-FA97-95E7-02F9E84DE11C}"/>
              </a:ext>
            </a:extLst>
          </p:cNvPr>
          <p:cNvSpPr/>
          <p:nvPr/>
        </p:nvSpPr>
        <p:spPr>
          <a:xfrm>
            <a:off x="991892" y="5544249"/>
            <a:ext cx="2898183" cy="8214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9.17 %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265FF4-C754-FEE8-517C-66FE58BC88C2}"/>
              </a:ext>
            </a:extLst>
          </p:cNvPr>
          <p:cNvSpPr/>
          <p:nvPr/>
        </p:nvSpPr>
        <p:spPr>
          <a:xfrm>
            <a:off x="6324156" y="4337452"/>
            <a:ext cx="2773349" cy="8214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8.76 %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35DB82-E879-78CD-E658-BA5D363F04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1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3BE7E-E2F6-1154-7E1A-229C774FB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14CCB46-CD5D-85ED-87C9-29E793BEEB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1F992F7-42DA-498E-FC2D-2015D078CEC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2F93C28-D7EF-424A-E8CE-878CEB6859F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2A8C3A-240A-FDFF-7666-CB20DEFEA6D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D00C26A-94AE-3B48-E794-2B9A0766E981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Q8 For initial deposit of Rs. 6,00,000 , the credit creation is calculated at Rs. 50,00,000. What is Required Reserve Ratio (RRR) ? 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1C0B81-2560-9A87-05E7-89D6BFD53854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32E8D96-FFBC-84B4-677C-61ACC096E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0A8BC1C-678C-3017-1AFB-0E648BAC7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064064-600E-ABD2-1804-2F658BF46D3D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12 %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F61C4B-A5ED-C6D3-27E6-75FFF861DFB9}"/>
              </a:ext>
            </a:extLst>
          </p:cNvPr>
          <p:cNvSpPr/>
          <p:nvPr/>
        </p:nvSpPr>
        <p:spPr>
          <a:xfrm>
            <a:off x="7130359" y="3117223"/>
            <a:ext cx="402842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10%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B4B334-948E-A851-EA43-09245CAA4360}"/>
              </a:ext>
            </a:extLst>
          </p:cNvPr>
          <p:cNvSpPr/>
          <p:nvPr/>
        </p:nvSpPr>
        <p:spPr>
          <a:xfrm>
            <a:off x="1115877" y="4365497"/>
            <a:ext cx="525392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12.5 %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045237-1010-D45A-F3F3-377EDB16E24F}"/>
              </a:ext>
            </a:extLst>
          </p:cNvPr>
          <p:cNvSpPr/>
          <p:nvPr/>
        </p:nvSpPr>
        <p:spPr>
          <a:xfrm>
            <a:off x="7130359" y="4365497"/>
            <a:ext cx="4028421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8 %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DB6459-7615-127E-C803-9299A91A59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20095-7E04-053C-7807-C64346352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257D175-7BC8-FA1D-DB14-A68379FE3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37F6A30-BDC8-AE7D-253D-CA3BDA26DAF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572DBBC-499A-D260-5E7B-1FB9CD735C9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45C09C-BD94-346E-FB68-8254483C628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E91FFD7-EA23-14E3-5003-623C9AAB407C}"/>
              </a:ext>
            </a:extLst>
          </p:cNvPr>
          <p:cNvSpPr/>
          <p:nvPr/>
        </p:nvSpPr>
        <p:spPr>
          <a:xfrm>
            <a:off x="704850" y="1246224"/>
            <a:ext cx="10877550" cy="246230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Q9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ABC Ltd , a company based in Country ‘A’ , impots machinery from Country ‘B’.  Country ‘A’ introduced a measure that requires all importers to pay 25 % of the total value of goods three months in advance before the goods arrive . Which measure has been adopted by Country’ A’ ?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8D97D4-46EF-7351-036E-ABC0788A8828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Exchange rate and its economic effects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03272C8-3336-5EAE-8958-B2D4C00DC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4AB4149-C483-5CDC-1E8E-E1FCDAABD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1DF1C6-A596-3326-3560-F2779BE4C609}"/>
              </a:ext>
            </a:extLst>
          </p:cNvPr>
          <p:cNvSpPr/>
          <p:nvPr/>
        </p:nvSpPr>
        <p:spPr>
          <a:xfrm>
            <a:off x="1118460" y="381089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Financial measures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9539CC-0568-28DF-8C17-B6301ED5C983}"/>
              </a:ext>
            </a:extLst>
          </p:cNvPr>
          <p:cNvSpPr/>
          <p:nvPr/>
        </p:nvSpPr>
        <p:spPr>
          <a:xfrm>
            <a:off x="7259511" y="3810890"/>
            <a:ext cx="4322889" cy="792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Price control measures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8E7A5F-4ED2-9AE2-363D-1187F63E8398}"/>
              </a:ext>
            </a:extLst>
          </p:cNvPr>
          <p:cNvSpPr/>
          <p:nvPr/>
        </p:nvSpPr>
        <p:spPr>
          <a:xfrm>
            <a:off x="1162372" y="4897464"/>
            <a:ext cx="5207432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Measuring affecting competition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1720D1-5B59-EB2E-7FAB-F2D95699E97B}"/>
              </a:ext>
            </a:extLst>
          </p:cNvPr>
          <p:cNvSpPr/>
          <p:nvPr/>
        </p:nvSpPr>
        <p:spPr>
          <a:xfrm>
            <a:off x="7259511" y="4760902"/>
            <a:ext cx="4116245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Government Procurements Policies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66584-54A0-C597-9C1D-AD26BFDDF3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58821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5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3614</TotalTime>
  <Words>1213</Words>
  <Application>Microsoft Office PowerPoint</Application>
  <PresentationFormat>Widescreen</PresentationFormat>
  <Paragraphs>211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145</cp:revision>
  <dcterms:created xsi:type="dcterms:W3CDTF">2025-08-02T04:28:01Z</dcterms:created>
  <dcterms:modified xsi:type="dcterms:W3CDTF">2026-06-22T09:06:32Z</dcterms:modified>
</cp:coreProperties>
</file>