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29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3"/>
            <p14:sldId id="304"/>
            <p14:sldId id="305"/>
            <p14:sldId id="306"/>
            <p14:sldId id="307"/>
            <p14:sldId id="308"/>
            <p14:sldId id="309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8" y="-1340859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48135"/>
            <a:ext cx="11341930" cy="185853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 As on 1</a:t>
            </a:r>
            <a:r>
              <a:rPr lang="en-US" sz="2800" baseline="30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February 2021, how many Regional Trade Agreements (RTA’s) were in force worldwide? :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F8C253-0D03-B5E4-E103-11702F2FEB29}"/>
              </a:ext>
            </a:extLst>
          </p:cNvPr>
          <p:cNvSpPr/>
          <p:nvPr/>
        </p:nvSpPr>
        <p:spPr>
          <a:xfrm>
            <a:off x="883403" y="3429000"/>
            <a:ext cx="4169044" cy="8485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239 RTAs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A8FD05-30C2-27BE-F6F6-06A4311DAC7B}"/>
              </a:ext>
            </a:extLst>
          </p:cNvPr>
          <p:cNvSpPr/>
          <p:nvPr/>
        </p:nvSpPr>
        <p:spPr>
          <a:xfrm>
            <a:off x="5561582" y="3427064"/>
            <a:ext cx="4169044" cy="8485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339TRAs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588A4D-5A96-635C-6BA0-A3F3C8527BC3}"/>
              </a:ext>
            </a:extLst>
          </p:cNvPr>
          <p:cNvSpPr/>
          <p:nvPr/>
        </p:nvSpPr>
        <p:spPr>
          <a:xfrm>
            <a:off x="883403" y="4481915"/>
            <a:ext cx="4169044" cy="8485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439TAs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C8685B-3C8F-14E0-75B4-0032D6336183}"/>
              </a:ext>
            </a:extLst>
          </p:cNvPr>
          <p:cNvSpPr/>
          <p:nvPr/>
        </p:nvSpPr>
        <p:spPr>
          <a:xfrm>
            <a:off x="5561581" y="4437451"/>
            <a:ext cx="5364723" cy="1110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chemeClr val="accent6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539RTAs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FFAE5C-C7A0-BE6A-72C7-0ADAE0344B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F870D-7E92-F7E0-EAB4-AE5220AE1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E7E33BC-999D-934B-6918-A2746C8017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5445055-65A2-79A7-0C9C-5383CA099B1F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C28959-3CDC-ACC6-D014-81922EA689D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E09CED-A9E3-5770-173A-BA5C430AA35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EC8FA44-0C94-11DE-C6EE-4917A0E7A2D7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Q10 Which of the following currency is often referred to as the – vehicle currency , in the foreign exchange market ?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F259FB-76AD-33D5-368E-D7F99FF80FC8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DF143F9-F43E-915C-2C5C-FBBA5EDFD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79A702D-94EA-A06E-57AB-43CD2CEE1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E733A5-5089-B89A-7A09-D589DBAF1E5C}"/>
              </a:ext>
            </a:extLst>
          </p:cNvPr>
          <p:cNvSpPr/>
          <p:nvPr/>
        </p:nvSpPr>
        <p:spPr>
          <a:xfrm>
            <a:off x="1115877" y="317833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US Dollar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AC8F68-CACD-A590-62F1-6AC7B2E29931}"/>
              </a:ext>
            </a:extLst>
          </p:cNvPr>
          <p:cNvSpPr/>
          <p:nvPr/>
        </p:nvSpPr>
        <p:spPr>
          <a:xfrm>
            <a:off x="7130359" y="3117223"/>
            <a:ext cx="402842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Euro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719359-D79B-8F1E-9EC4-9B03CCCACE91}"/>
              </a:ext>
            </a:extLst>
          </p:cNvPr>
          <p:cNvSpPr/>
          <p:nvPr/>
        </p:nvSpPr>
        <p:spPr>
          <a:xfrm>
            <a:off x="1115877" y="4365497"/>
            <a:ext cx="525392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Russian Ruble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344830-E3DE-14D7-870F-D08BE2B8076E}"/>
              </a:ext>
            </a:extLst>
          </p:cNvPr>
          <p:cNvSpPr/>
          <p:nvPr/>
        </p:nvSpPr>
        <p:spPr>
          <a:xfrm>
            <a:off x="7130359" y="4365497"/>
            <a:ext cx="424539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EE55D4-FB3B-4C30-E845-1F0F308B5D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10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6EAD0-888E-96EF-C8F7-6E0C7A70B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D1968A8-9590-1B2B-D74E-82BCCBBD3D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22B4758-1C8C-145E-98CE-E23784251C8F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37ADC69-A328-9E02-7BB6-6C962905809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8ACF78-82A6-8CA7-F194-A5488477650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A89AB07-98E8-ED62-F78F-7A27C6B02509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Q11 The ‘ Gulf cooperation council’ is an example of which regional trade agreement?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8381A0-9F81-383A-07F2-D855398EC599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7B2240F-D26F-2E3E-FC4E-B8D86B354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FD548FB-87B5-AA14-8C3F-0E871FCB7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DF7DAA-81E9-0A40-80A7-679CA52523F8}"/>
              </a:ext>
            </a:extLst>
          </p:cNvPr>
          <p:cNvSpPr/>
          <p:nvPr/>
        </p:nvSpPr>
        <p:spPr>
          <a:xfrm>
            <a:off x="1115877" y="317833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 Custom Union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EB36E2-2A34-7D03-EA09-2E558D702B61}"/>
              </a:ext>
            </a:extLst>
          </p:cNvPr>
          <p:cNvSpPr/>
          <p:nvPr/>
        </p:nvSpPr>
        <p:spPr>
          <a:xfrm>
            <a:off x="7130359" y="3117223"/>
            <a:ext cx="402842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Common Market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238663-C5F7-843D-6C4B-3508AF5C34CE}"/>
              </a:ext>
            </a:extLst>
          </p:cNvPr>
          <p:cNvSpPr/>
          <p:nvPr/>
        </p:nvSpPr>
        <p:spPr>
          <a:xfrm>
            <a:off x="1115877" y="4365497"/>
            <a:ext cx="525392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Economic and monetary union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D14282-6620-8737-FC55-0021DE311ADE}"/>
              </a:ext>
            </a:extLst>
          </p:cNvPr>
          <p:cNvSpPr/>
          <p:nvPr/>
        </p:nvSpPr>
        <p:spPr>
          <a:xfrm>
            <a:off x="7130359" y="4365497"/>
            <a:ext cx="424539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Reginal preference trade agreement</a:t>
            </a:r>
            <a:r>
              <a:rPr lang="en-US" dirty="0"/>
              <a:t>.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2F6AC0-49CB-1FB3-F53C-2365E90883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62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659528" y="438644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 Instruments of trade policy 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805359"/>
              </p:ext>
            </p:extLst>
          </p:nvPr>
        </p:nvGraphicFramePr>
        <p:xfrm>
          <a:off x="2014780" y="2219172"/>
          <a:ext cx="8103179" cy="1792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6 (d)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Ans.7(d)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8(c)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Ans.9(b)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Ans.10(a)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</a:t>
                      </a:r>
                      <a:r>
                        <a:rPr lang="en-IN"/>
                        <a:t>11(c)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420155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4988378-1C8D-2D29-443F-F47F82A671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416" y="5974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33016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35431" y="1425398"/>
            <a:ext cx="10895308" cy="213162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 The North American Free Trade Agreement (NAFTA), is a trade agreement signed between :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30023" y="285256"/>
            <a:ext cx="309041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4CC689-3476-EBE3-BCE2-645DEF183E48}"/>
              </a:ext>
            </a:extLst>
          </p:cNvPr>
          <p:cNvSpPr/>
          <p:nvPr/>
        </p:nvSpPr>
        <p:spPr>
          <a:xfrm>
            <a:off x="1022887" y="3557024"/>
            <a:ext cx="7997127" cy="4746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</a:t>
            </a:r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United States of America and Canada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D2BF11-45FA-29B8-3C87-689D1C239B3C}"/>
              </a:ext>
            </a:extLst>
          </p:cNvPr>
          <p:cNvSpPr/>
          <p:nvPr/>
        </p:nvSpPr>
        <p:spPr>
          <a:xfrm>
            <a:off x="1022887" y="4143579"/>
            <a:ext cx="8570564" cy="84934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United States of America, Canada, and Mexico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BD8050-6671-8864-6993-9688EF08EB68}"/>
              </a:ext>
            </a:extLst>
          </p:cNvPr>
          <p:cNvSpPr/>
          <p:nvPr/>
        </p:nvSpPr>
        <p:spPr>
          <a:xfrm>
            <a:off x="1022887" y="5104865"/>
            <a:ext cx="7423689" cy="6475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United States of America and Mexico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E53E3C-7C55-B4FE-EABE-C2D6938B2D36}"/>
              </a:ext>
            </a:extLst>
          </p:cNvPr>
          <p:cNvSpPr/>
          <p:nvPr/>
        </p:nvSpPr>
        <p:spPr>
          <a:xfrm>
            <a:off x="1022888" y="5833292"/>
            <a:ext cx="7997126" cy="6475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Canada and Mexico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B06FBD-9965-9597-0C1E-AE9A824772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15" y="-1559952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446883"/>
            <a:ext cx="11341930" cy="86236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Q3 What does TRIPS stand for ? [Sept-24]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663179" y="356147"/>
            <a:ext cx="281404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BCBEF9AF-34D4-03DC-63B9-7F2386EBFA4C}"/>
              </a:ext>
            </a:extLst>
          </p:cNvPr>
          <p:cNvSpPr/>
          <p:nvPr/>
        </p:nvSpPr>
        <p:spPr>
          <a:xfrm>
            <a:off x="1074467" y="2523845"/>
            <a:ext cx="8425994" cy="8623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Trade – Related Agreements on Investment Policies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ADFE9F-E8A8-3BFB-303B-414C4B6B9422}"/>
              </a:ext>
            </a:extLst>
          </p:cNvPr>
          <p:cNvSpPr/>
          <p:nvPr/>
        </p:nvSpPr>
        <p:spPr>
          <a:xfrm>
            <a:off x="1074467" y="3454567"/>
            <a:ext cx="8425994" cy="8623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Trade – Related Aspects of Intellectual Property Rights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CCF702-BDE8-AAE5-5B23-226483871B15}"/>
              </a:ext>
            </a:extLst>
          </p:cNvPr>
          <p:cNvSpPr/>
          <p:nvPr/>
        </p:nvSpPr>
        <p:spPr>
          <a:xfrm>
            <a:off x="1074467" y="4411959"/>
            <a:ext cx="8209018" cy="8243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Transitional Regulations for International Product standards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7E3B2F-5803-FE43-ACCA-E0802CB34A16}"/>
              </a:ext>
            </a:extLst>
          </p:cNvPr>
          <p:cNvSpPr/>
          <p:nvPr/>
        </p:nvSpPr>
        <p:spPr>
          <a:xfrm>
            <a:off x="1074467" y="5404071"/>
            <a:ext cx="8209017" cy="8167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/>
              <a:t>(</a:t>
            </a:r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Trade Regulation for international Patent systems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1042E0-13ED-A273-3B2D-07D2A449C0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65" y="-156139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88778" y="1363476"/>
            <a:ext cx="11374600" cy="123519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Q4  What is the Ad valorem tariff ? [ May -25]</a:t>
            </a:r>
          </a:p>
          <a:p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ECAB40-323E-C76B-83EB-81C4FA02F8D7}"/>
              </a:ext>
            </a:extLst>
          </p:cNvPr>
          <p:cNvSpPr/>
          <p:nvPr/>
        </p:nvSpPr>
        <p:spPr>
          <a:xfrm>
            <a:off x="976565" y="2707007"/>
            <a:ext cx="8725374" cy="8758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 fixed time period for tariff application per calendar year 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EB2032-875F-C352-A3A9-1478C8147376}"/>
              </a:ext>
            </a:extLst>
          </p:cNvPr>
          <p:cNvSpPr/>
          <p:nvPr/>
        </p:nvSpPr>
        <p:spPr>
          <a:xfrm>
            <a:off x="976565" y="3691167"/>
            <a:ext cx="9438296" cy="8758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 fixed amount for money per physical unit or weight of commodity imported or exported 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E96C92-C6F8-08AC-460D-0A930085CE8F}"/>
              </a:ext>
            </a:extLst>
          </p:cNvPr>
          <p:cNvSpPr/>
          <p:nvPr/>
        </p:nvSpPr>
        <p:spPr>
          <a:xfrm>
            <a:off x="976564" y="4675327"/>
            <a:ext cx="9438295" cy="8178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 duty levied as a fixed percentage of the value of the traded commodity </a:t>
            </a:r>
            <a:r>
              <a:rPr lang="en-US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3509CF-B068-451B-5C3C-F1945986B267}"/>
              </a:ext>
            </a:extLst>
          </p:cNvPr>
          <p:cNvSpPr/>
          <p:nvPr/>
        </p:nvSpPr>
        <p:spPr>
          <a:xfrm>
            <a:off x="976565" y="5601511"/>
            <a:ext cx="6958567" cy="9841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 flat rate imposed regardless of the product’s value 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9E9444-7DCC-F0EA-A6F0-E95B4D530A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1" y="-60086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296492"/>
            <a:ext cx="11017194" cy="309713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Q5 A tariff that is set so high that no imports can enter is known as ________.[May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18957E-A89C-C681-BED4-B36C5D820028}"/>
              </a:ext>
            </a:extLst>
          </p:cNvPr>
          <p:cNvSpPr/>
          <p:nvPr/>
        </p:nvSpPr>
        <p:spPr>
          <a:xfrm>
            <a:off x="1004807" y="4584624"/>
            <a:ext cx="4218122" cy="8621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Bound tariff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2863D0-F44D-C176-EDD2-C20F925EBB81}"/>
              </a:ext>
            </a:extLst>
          </p:cNvPr>
          <p:cNvSpPr/>
          <p:nvPr/>
        </p:nvSpPr>
        <p:spPr>
          <a:xfrm>
            <a:off x="6303844" y="4794543"/>
            <a:ext cx="4522923" cy="4949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</a:t>
            </a:r>
            <a:r>
              <a:rPr lang="en-IN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)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Prohibitive Tariff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C6CB3E-1926-C6C6-AC07-F47655311DEB}"/>
              </a:ext>
            </a:extLst>
          </p:cNvPr>
          <p:cNvSpPr/>
          <p:nvPr/>
        </p:nvSpPr>
        <p:spPr>
          <a:xfrm>
            <a:off x="1004806" y="5637774"/>
            <a:ext cx="4326611" cy="7626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Escalated tariff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1BA3E61-EA82-ED43-3FB7-ECC4B04DF0E4}"/>
              </a:ext>
            </a:extLst>
          </p:cNvPr>
          <p:cNvSpPr/>
          <p:nvPr/>
        </p:nvSpPr>
        <p:spPr>
          <a:xfrm>
            <a:off x="6248399" y="5561509"/>
            <a:ext cx="4047640" cy="8389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Variable tariff 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E14D0B-50AA-2D8B-AFD7-4A3BCD579E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B5B98-5612-C120-B6F1-4726BD352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96346E-6B45-F0C0-9D3A-B8B21DD3F1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8F50A1-4B49-D21B-963A-36BA949297F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312B7B-8A9B-40F1-6702-B5031A566ED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B0946-A859-8B43-C513-DC981578AE8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88E974-C4DB-1CEE-FDD5-60B1EFBE8479}"/>
              </a:ext>
            </a:extLst>
          </p:cNvPr>
          <p:cNvSpPr/>
          <p:nvPr/>
        </p:nvSpPr>
        <p:spPr>
          <a:xfrm>
            <a:off x="704849" y="1246225"/>
            <a:ext cx="11045871" cy="20871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Q6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most controversial topic for Doha Development Agenda was :</a:t>
            </a: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A617F4-FAB2-C554-D7B7-C5764A699FA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A80432-BABB-311E-557A-783BCBAEA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86C55E7-0BCA-5CDF-7002-ACC5DB7E2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EE9844-ED79-C184-0771-870B17162FD2}"/>
              </a:ext>
            </a:extLst>
          </p:cNvPr>
          <p:cNvSpPr/>
          <p:nvPr/>
        </p:nvSpPr>
        <p:spPr>
          <a:xfrm>
            <a:off x="1115877" y="3447205"/>
            <a:ext cx="4386021" cy="6828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World Peace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002921-F569-C330-4B8A-AEB9162DA5EC}"/>
              </a:ext>
            </a:extLst>
          </p:cNvPr>
          <p:cNvSpPr/>
          <p:nvPr/>
        </p:nvSpPr>
        <p:spPr>
          <a:xfrm>
            <a:off x="7130359" y="3466431"/>
            <a:ext cx="4028421" cy="6828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labour welfare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26EDC8-35B0-EDFD-7673-BC67EC4254C1}"/>
              </a:ext>
            </a:extLst>
          </p:cNvPr>
          <p:cNvSpPr/>
          <p:nvPr/>
        </p:nvSpPr>
        <p:spPr>
          <a:xfrm>
            <a:off x="1115877" y="4365497"/>
            <a:ext cx="4386021" cy="9039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Globalization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B4EDA8-3018-CF0D-2EE4-B7BA13C4A32D}"/>
              </a:ext>
            </a:extLst>
          </p:cNvPr>
          <p:cNvSpPr/>
          <p:nvPr/>
        </p:nvSpPr>
        <p:spPr>
          <a:xfrm>
            <a:off x="7130359" y="4365497"/>
            <a:ext cx="4245397" cy="9039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Agriculture Trade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CE0EC-29B6-ED0E-BAF6-7ECBD96C3C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12D47-DF76-A230-E8E2-4F20F32D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F987790-A3D5-E5ED-1C2B-6058FF860F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C4A61D-A26E-2AA3-18D3-D9673D8D98C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5F6068-1BDA-2F9C-BB5C-E09AE39AD47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686110-5F52-46FE-3450-1633225A8CC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18CFA-3755-F422-7456-4598A6416591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Q7 Which of the following consists of countries that have a free trade agreement among themselves and may apply a common external tariff  to other countries ?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13DBAD-9AB6-1260-8AC6-41DBE585503B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34EBE49-CEAE-08F3-BE01-9AA921F85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E5627BA-1786-1455-D79E-39E7CD666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2608AB-9C3F-26FD-513A-B524E275F4A4}"/>
              </a:ext>
            </a:extLst>
          </p:cNvPr>
          <p:cNvSpPr/>
          <p:nvPr/>
        </p:nvSpPr>
        <p:spPr>
          <a:xfrm>
            <a:off x="1115877" y="317833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Free trade area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B17ED1-C24A-78E6-2775-3BAA41CE134A}"/>
              </a:ext>
            </a:extLst>
          </p:cNvPr>
          <p:cNvSpPr/>
          <p:nvPr/>
        </p:nvSpPr>
        <p:spPr>
          <a:xfrm>
            <a:off x="7130359" y="3117223"/>
            <a:ext cx="4452041" cy="11117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Regional Preferential Trade agreements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8CFAED-07A4-08DB-3771-2D6B3CD1D4AA}"/>
              </a:ext>
            </a:extLst>
          </p:cNvPr>
          <p:cNvSpPr/>
          <p:nvPr/>
        </p:nvSpPr>
        <p:spPr>
          <a:xfrm>
            <a:off x="1115877" y="4365497"/>
            <a:ext cx="5470904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Economic and Monetary Union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9E6F819-6265-5114-FD08-18961CCB5784}"/>
              </a:ext>
            </a:extLst>
          </p:cNvPr>
          <p:cNvSpPr/>
          <p:nvPr/>
        </p:nvSpPr>
        <p:spPr>
          <a:xfrm>
            <a:off x="7130359" y="4365497"/>
            <a:ext cx="424539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Trading Bloc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CCB495-5A0D-115A-F985-6859A0BE3E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1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3BE7E-E2F6-1154-7E1A-229C774FB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14CCB46-CD5D-85ED-87C9-29E793BEEB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1F992F7-42DA-498E-FC2D-2015D078CEC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2F93C28-D7EF-424A-E8CE-878CEB6859F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2A8C3A-240A-FDFF-7666-CB20DEFEA6D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D00C26A-94AE-3B48-E794-2B9A0766E981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Q8 Which of the following is NOT an example of Technical Barriers to Trade (TBT)?: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1C0B81-2560-9A87-05E7-89D6BFD53854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32E8D96-FFBC-84B4-677C-61ACC096E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0A8BC1C-678C-3017-1AFB-0E648BAC7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064064-600E-ABD2-1804-2F658BF46D3D}"/>
              </a:ext>
            </a:extLst>
          </p:cNvPr>
          <p:cNvSpPr/>
          <p:nvPr/>
        </p:nvSpPr>
        <p:spPr>
          <a:xfrm>
            <a:off x="1115877" y="317833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Eco – labeling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F61C4B-A5ED-C6D3-27E6-75FFF861DFB9}"/>
              </a:ext>
            </a:extLst>
          </p:cNvPr>
          <p:cNvSpPr/>
          <p:nvPr/>
        </p:nvSpPr>
        <p:spPr>
          <a:xfrm>
            <a:off x="7130359" y="3117223"/>
            <a:ext cx="402842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Quality standards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B4B334-948E-A851-EA43-09245CAA4360}"/>
              </a:ext>
            </a:extLst>
          </p:cNvPr>
          <p:cNvSpPr/>
          <p:nvPr/>
        </p:nvSpPr>
        <p:spPr>
          <a:xfrm>
            <a:off x="1115877" y="4365497"/>
            <a:ext cx="525392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Import Quotas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045237-1010-D45A-F3F3-377EDB16E24F}"/>
              </a:ext>
            </a:extLst>
          </p:cNvPr>
          <p:cNvSpPr/>
          <p:nvPr/>
        </p:nvSpPr>
        <p:spPr>
          <a:xfrm>
            <a:off x="7130359" y="4365497"/>
            <a:ext cx="424539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Organic Certification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43E654-E161-1C61-E326-4F0598C836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3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DFD55-3D1F-80AE-13D0-173AB02ED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FF3327E-EEDA-30A8-1D74-EF05E4797F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25BF2DB-ED51-C465-F427-563D9CB3BE7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EB1669B-17F1-A446-6589-7A590173586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EB8E61-CED5-8F5C-F153-AA14847DBF7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7B455CD-F9EE-CE85-CD30-EB61E286A8F6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Q9 Which of the following is not an objective of WTO?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596CF7-C509-6115-8DD2-07D03F1E74F5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Trade negotiations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67D9939-6E16-507A-7E8C-DC0E0E8BE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37477C5-8606-D01E-C4FE-998C5072F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F1B252-20CA-F440-3E32-7B384D93DC6B}"/>
              </a:ext>
            </a:extLst>
          </p:cNvPr>
          <p:cNvSpPr/>
          <p:nvPr/>
        </p:nvSpPr>
        <p:spPr>
          <a:xfrm>
            <a:off x="1115877" y="317833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To set and enforce rules for international trade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A9B744-1529-DD32-31C0-8C82C0610C39}"/>
              </a:ext>
            </a:extLst>
          </p:cNvPr>
          <p:cNvSpPr/>
          <p:nvPr/>
        </p:nvSpPr>
        <p:spPr>
          <a:xfrm>
            <a:off x="7130359" y="3117223"/>
            <a:ext cx="402842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b="1" dirty="0">
                <a:solidFill>
                  <a:srgbClr val="00B050"/>
                </a:solidFill>
              </a:rPr>
              <a:t> To maintain secrecy of decision making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5C2F97-5B14-F8F1-9E35-9FE7F1C8E42E}"/>
              </a:ext>
            </a:extLst>
          </p:cNvPr>
          <p:cNvSpPr/>
          <p:nvPr/>
        </p:nvSpPr>
        <p:spPr>
          <a:xfrm>
            <a:off x="1115877" y="4365497"/>
            <a:ext cx="525392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To resolve trade disputes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4199AEE-AAAC-6C4B-8D66-6698E0BE425A}"/>
              </a:ext>
            </a:extLst>
          </p:cNvPr>
          <p:cNvSpPr/>
          <p:nvPr/>
        </p:nvSpPr>
        <p:spPr>
          <a:xfrm>
            <a:off x="7130359" y="4130101"/>
            <a:ext cx="4395993" cy="19321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To provide a forum for negotiating and monitoring further trade liberalization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8F0D93-19C5-A9CA-8A53-974373E59B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2071" y="30772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51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3493</TotalTime>
  <Words>652</Words>
  <Application>Microsoft Office PowerPoint</Application>
  <PresentationFormat>Widescreen</PresentationFormat>
  <Paragraphs>105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140</cp:revision>
  <dcterms:created xsi:type="dcterms:W3CDTF">2025-08-02T04:28:01Z</dcterms:created>
  <dcterms:modified xsi:type="dcterms:W3CDTF">2026-06-22T08:57:32Z</dcterms:modified>
</cp:coreProperties>
</file>