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3" r:id="rId6"/>
    <p:sldId id="304" r:id="rId7"/>
    <p:sldId id="305" r:id="rId8"/>
    <p:sldId id="306" r:id="rId9"/>
    <p:sldId id="307" r:id="rId10"/>
    <p:sldId id="308" r:id="rId11"/>
    <p:sldId id="29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3"/>
            <p14:sldId id="304"/>
            <p14:sldId id="305"/>
            <p14:sldId id="306"/>
            <p14:sldId id="307"/>
            <p14:sldId id="308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8" y="-1340859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27546"/>
            <a:ext cx="11341930" cy="138725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What does the principle of Absolute Advantage refer to?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576094-A6B9-48CB-C40B-A1244E4C42BC}"/>
              </a:ext>
            </a:extLst>
          </p:cNvPr>
          <p:cNvSpPr/>
          <p:nvPr/>
        </p:nvSpPr>
        <p:spPr>
          <a:xfrm>
            <a:off x="1115874" y="2807577"/>
            <a:ext cx="9314485" cy="7633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ability to produce a greater quantity of a good using fewer resources 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2D347D-9390-2718-C4FC-9EFC602186F0}"/>
              </a:ext>
            </a:extLst>
          </p:cNvPr>
          <p:cNvSpPr/>
          <p:nvPr/>
        </p:nvSpPr>
        <p:spPr>
          <a:xfrm>
            <a:off x="1115874" y="3594210"/>
            <a:ext cx="9515963" cy="9198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</a:t>
            </a:r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ability to produce a greater quantity of a good using the same amount of resources as competitors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CDB6D6-9988-2240-D37F-A879480D0977}"/>
              </a:ext>
            </a:extLst>
          </p:cNvPr>
          <p:cNvSpPr/>
          <p:nvPr/>
        </p:nvSpPr>
        <p:spPr>
          <a:xfrm>
            <a:off x="1115875" y="4629716"/>
            <a:ext cx="9515959" cy="8637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ability to produce a lesser quantity of a goods using the same amount of resources as competitors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44F563-859B-4E4D-B5D3-ED158A5925E1}"/>
              </a:ext>
            </a:extLst>
          </p:cNvPr>
          <p:cNvSpPr/>
          <p:nvPr/>
        </p:nvSpPr>
        <p:spPr>
          <a:xfrm>
            <a:off x="1115874" y="5663129"/>
            <a:ext cx="9515959" cy="7372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ability to produce a greater variety of goods than competitors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FFAE5C-C7A0-BE6A-72C7-0ADAE0344B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A6640-EB43-61DE-DB0C-1A9FBCC89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B0EFD81-D0E0-69CD-39B4-CF39CA7B16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C0798D-1F68-EAD9-333E-5D2808D1942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79A3101-5730-0947-CF53-D4E54775DDE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77FF1A-A975-11F5-E919-28E582B0686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C9BC72-335E-8C32-5B9F-C05AF9285EDA}"/>
              </a:ext>
            </a:extLst>
          </p:cNvPr>
          <p:cNvSpPr/>
          <p:nvPr/>
        </p:nvSpPr>
        <p:spPr>
          <a:xfrm>
            <a:off x="704850" y="1342517"/>
            <a:ext cx="10877550" cy="140670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Q10 Which of the following features is not a Component of the Modern Theory in international trade ?</a:t>
            </a:r>
          </a:p>
          <a:p>
            <a:pPr algn="r"/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F04CE5-E837-6710-C509-62F2A4F90752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9B3F69-9518-B076-40A4-A449FB9F4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EDA90DD-B49A-1653-F711-FB22D9737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4AD06B-65F8-8D2B-F5D8-78D03059BD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108EC76-9297-4F9D-73DB-8A543FFA2C92}"/>
              </a:ext>
            </a:extLst>
          </p:cNvPr>
          <p:cNvSpPr/>
          <p:nvPr/>
        </p:nvSpPr>
        <p:spPr>
          <a:xfrm>
            <a:off x="849741" y="2774262"/>
            <a:ext cx="8325256" cy="1032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International trade is only a distinct case of inter – regional trade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66D298-7EE0-D461-F893-A313521E2EFF}"/>
              </a:ext>
            </a:extLst>
          </p:cNvPr>
          <p:cNvSpPr/>
          <p:nvPr/>
        </p:nvSpPr>
        <p:spPr>
          <a:xfrm>
            <a:off x="849741" y="3806525"/>
            <a:ext cx="8433744" cy="87180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is based on labour theory of value 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0F2083-A3C4-1CE7-D1A4-82836E4675A8}"/>
              </a:ext>
            </a:extLst>
          </p:cNvPr>
          <p:cNvSpPr/>
          <p:nvPr/>
        </p:nvSpPr>
        <p:spPr>
          <a:xfrm>
            <a:off x="849740" y="4678331"/>
            <a:ext cx="8588727" cy="10322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considers factor price differences as the principal cause of commodity price differences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5D6370-5FD7-D5C5-5022-9AACC4190714}"/>
              </a:ext>
            </a:extLst>
          </p:cNvPr>
          <p:cNvSpPr/>
          <p:nvPr/>
        </p:nvSpPr>
        <p:spPr>
          <a:xfrm>
            <a:off x="849740" y="5698211"/>
            <a:ext cx="9317148" cy="9092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It considers the relative prices of the factors which impacts the comparative costs of the good </a:t>
            </a:r>
          </a:p>
        </p:txBody>
      </p:sp>
    </p:spTree>
    <p:extLst>
      <p:ext uri="{BB962C8B-B14F-4D97-AF65-F5344CB8AC3E}">
        <p14:creationId xmlns:p14="http://schemas.microsoft.com/office/powerpoint/2010/main" val="4128236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659528" y="438644"/>
            <a:ext cx="297216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902288"/>
              </p:ext>
            </p:extLst>
          </p:nvPr>
        </p:nvGraphicFramePr>
        <p:xfrm>
          <a:off x="2014780" y="2219172"/>
          <a:ext cx="8103179" cy="1792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6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7 (c) 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8 (c) 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9 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 </a:t>
                      </a:r>
                      <a:r>
                        <a:rPr lang="en-IN"/>
                        <a:t>10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961379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6CD6699-12EE-66B6-9C8E-C60297D26C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416" y="5974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33016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35431" y="1425399"/>
            <a:ext cx="10895308" cy="164326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 Factor Endowment Theory of trade is also known as ________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30023" y="285256"/>
            <a:ext cx="3090417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4CC689-3476-EBE3-BCE2-645DEF183E48}"/>
              </a:ext>
            </a:extLst>
          </p:cNvPr>
          <p:cNvSpPr/>
          <p:nvPr/>
        </p:nvSpPr>
        <p:spPr>
          <a:xfrm>
            <a:off x="1022887" y="3188854"/>
            <a:ext cx="7997127" cy="8279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Baumol and Tobin theory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D2BF11-45FA-29B8-3C87-689D1C239B3C}"/>
              </a:ext>
            </a:extLst>
          </p:cNvPr>
          <p:cNvSpPr/>
          <p:nvPr/>
        </p:nvSpPr>
        <p:spPr>
          <a:xfrm>
            <a:off x="1022887" y="4016785"/>
            <a:ext cx="8384584" cy="87727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Adam Smith , Absolute Cost Advantage theory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BD8050-6671-8864-6993-9688EF08EB68}"/>
              </a:ext>
            </a:extLst>
          </p:cNvPr>
          <p:cNvSpPr/>
          <p:nvPr/>
        </p:nvSpPr>
        <p:spPr>
          <a:xfrm>
            <a:off x="1022887" y="4855105"/>
            <a:ext cx="7423689" cy="87727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Heckscher -Ohlin Theory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E53E3C-7C55-B4FE-EABE-C2D6938B2D36}"/>
              </a:ext>
            </a:extLst>
          </p:cNvPr>
          <p:cNvSpPr/>
          <p:nvPr/>
        </p:nvSpPr>
        <p:spPr>
          <a:xfrm>
            <a:off x="1022888" y="5833291"/>
            <a:ext cx="7423688" cy="73740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Factor Price Equalization theory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5A31E6-A36E-6C50-3B19-CAC47ABAA6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15" y="-1559952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446883"/>
            <a:ext cx="11341930" cy="160214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Q3. With regards to international trade the European Union can be categorized as a_______ [Jan-25]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814040" cy="703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1172705" y="4480090"/>
            <a:ext cx="4375688" cy="939545"/>
          </a:xfrm>
          <a:prstGeom prst="roundRect">
            <a:avLst>
              <a:gd name="adj" fmla="val 394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Bilateral agreements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71715" y="3184957"/>
            <a:ext cx="4758539" cy="1190201"/>
          </a:xfrm>
          <a:prstGeom prst="roundRect">
            <a:avLst>
              <a:gd name="adj" fmla="val 2380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Trading bloc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62050" y="4484062"/>
            <a:ext cx="4657245" cy="939545"/>
          </a:xfrm>
          <a:prstGeom prst="roundRect">
            <a:avLst>
              <a:gd name="adj" fmla="val 469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Custom union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98953" y="3184959"/>
            <a:ext cx="4821332" cy="1190200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Free trade area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32870D0-D608-6D92-D591-79FB6D2359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40" y="-1361326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88778" y="1446900"/>
            <a:ext cx="11374600" cy="142786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Q4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theory of Comparative advantage in International Trade was represented by _______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 Jan -25]</a:t>
            </a:r>
          </a:p>
          <a:p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just"/>
            <a:endParaRPr lang="en-US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ECAB40-323E-C76B-83EB-81C4FA02F8D7}"/>
              </a:ext>
            </a:extLst>
          </p:cNvPr>
          <p:cNvSpPr/>
          <p:nvPr/>
        </p:nvSpPr>
        <p:spPr>
          <a:xfrm>
            <a:off x="976565" y="3189254"/>
            <a:ext cx="3765916" cy="9918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Adam Smith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EB2032-875F-C352-A3A9-1478C8147376}"/>
              </a:ext>
            </a:extLst>
          </p:cNvPr>
          <p:cNvSpPr/>
          <p:nvPr/>
        </p:nvSpPr>
        <p:spPr>
          <a:xfrm>
            <a:off x="5951350" y="3189255"/>
            <a:ext cx="3551778" cy="9918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David Ricardo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E96C92-C6F8-08AC-460D-0A930085CE8F}"/>
              </a:ext>
            </a:extLst>
          </p:cNvPr>
          <p:cNvSpPr/>
          <p:nvPr/>
        </p:nvSpPr>
        <p:spPr>
          <a:xfrm>
            <a:off x="1116221" y="4618496"/>
            <a:ext cx="3765916" cy="8357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John Maynard Keynes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3509CF-B068-451B-5C3C-F1945986B267}"/>
              </a:ext>
            </a:extLst>
          </p:cNvPr>
          <p:cNvSpPr/>
          <p:nvPr/>
        </p:nvSpPr>
        <p:spPr>
          <a:xfrm>
            <a:off x="5951350" y="4495633"/>
            <a:ext cx="3905572" cy="9650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Milton Friedman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7DB03C-B96C-D3AF-BC30-036EC94D4D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1" y="-60086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62459" y="64957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26693" y="336286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296492"/>
            <a:ext cx="11017194" cy="309713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Q5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 the theory of Comparative Costs, which of the following statements are true?</a:t>
            </a:r>
          </a:p>
          <a:p>
            <a:r>
              <a:rPr lang="en-US" dirty="0">
                <a:solidFill>
                  <a:srgbClr val="0070C0"/>
                </a:solidFill>
              </a:rPr>
              <a:t>            I. 	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It is based on money cost  which is more realistic </a:t>
            </a:r>
          </a:p>
          <a:p>
            <a:r>
              <a:rPr lang="en-US" dirty="0">
                <a:solidFill>
                  <a:srgbClr val="0070C0"/>
                </a:solidFill>
              </a:rPr>
              <a:t>            II. 	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It is Positive in Nature </a:t>
            </a:r>
          </a:p>
          <a:p>
            <a:r>
              <a:rPr lang="en-US" dirty="0">
                <a:solidFill>
                  <a:srgbClr val="0070C0"/>
                </a:solidFill>
              </a:rPr>
              <a:t>            III. 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It is Normative in nature </a:t>
            </a:r>
            <a:r>
              <a:rPr lang="en-US" dirty="0">
                <a:solidFill>
                  <a:srgbClr val="0070C0"/>
                </a:solidFill>
              </a:rPr>
              <a:t>. 	</a:t>
            </a:r>
          </a:p>
          <a:p>
            <a:r>
              <a:rPr lang="en-US" dirty="0">
                <a:solidFill>
                  <a:srgbClr val="0070C0"/>
                </a:solidFill>
              </a:rPr>
              <a:t>            IV.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Do not take into account the factor price differences </a:t>
            </a:r>
          </a:p>
          <a:p>
            <a:pPr algn="r"/>
            <a:r>
              <a:rPr lang="en-US" dirty="0"/>
              <a:t>	. </a:t>
            </a:r>
            <a:r>
              <a:rPr lang="en-US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 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18957E-A89C-C681-BED4-B36C5D820028}"/>
              </a:ext>
            </a:extLst>
          </p:cNvPr>
          <p:cNvSpPr/>
          <p:nvPr/>
        </p:nvSpPr>
        <p:spPr>
          <a:xfrm>
            <a:off x="1004807" y="4584624"/>
            <a:ext cx="4218122" cy="8621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III and IV are correct 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2863D0-F44D-C176-EDD2-C20F925EBB81}"/>
              </a:ext>
            </a:extLst>
          </p:cNvPr>
          <p:cNvSpPr/>
          <p:nvPr/>
        </p:nvSpPr>
        <p:spPr>
          <a:xfrm>
            <a:off x="6248399" y="4761345"/>
            <a:ext cx="4522923" cy="494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</a:t>
            </a:r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dirty="0"/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 and II are correct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C6CB3E-1926-C6C6-AC07-F47655311DEB}"/>
              </a:ext>
            </a:extLst>
          </p:cNvPr>
          <p:cNvSpPr/>
          <p:nvPr/>
        </p:nvSpPr>
        <p:spPr>
          <a:xfrm>
            <a:off x="1004806" y="5637774"/>
            <a:ext cx="4326611" cy="762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II and IV are correct 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1BA3E61-EA82-ED43-3FB7-ECC4B04DF0E4}"/>
              </a:ext>
            </a:extLst>
          </p:cNvPr>
          <p:cNvSpPr/>
          <p:nvPr/>
        </p:nvSpPr>
        <p:spPr>
          <a:xfrm>
            <a:off x="6248399" y="5561509"/>
            <a:ext cx="4047640" cy="8389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 and IV are correct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FEE12E-27DE-0888-29F4-ED5878D9F8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B5B98-5612-C120-B6F1-4726BD352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96346E-6B45-F0C0-9D3A-B8B21DD3F1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8F50A1-4B49-D21B-963A-36BA949297F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8312B7B-8A9B-40F1-6702-B5031A566ED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B0946-A859-8B43-C513-DC981578AE86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88E974-C4DB-1CEE-FDD5-60B1EFBE8479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Q6 Who proposed that a country should export goods in which it has the greatest absolute advantage and import goods in which its absolute advantage is comparatively less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[Sept-25]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617F4-FAB2-C554-D7B7-C5764A699FAD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6A80432-BABB-311E-557A-783BCBAEA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86C55E7-0BCA-5CDF-7002-ACC5DB7E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E9844-ED79-C184-0771-870B17162FD2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Adam Smith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002921-F569-C330-4B8A-AEB9162DA5EC}"/>
              </a:ext>
            </a:extLst>
          </p:cNvPr>
          <p:cNvSpPr/>
          <p:nvPr/>
        </p:nvSpPr>
        <p:spPr>
          <a:xfrm>
            <a:off x="7130359" y="3117223"/>
            <a:ext cx="402842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David Ricardo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26EDC8-35B0-EDFD-7673-BC67EC4254C1}"/>
              </a:ext>
            </a:extLst>
          </p:cNvPr>
          <p:cNvSpPr/>
          <p:nvPr/>
        </p:nvSpPr>
        <p:spPr>
          <a:xfrm>
            <a:off x="1115877" y="4365497"/>
            <a:ext cx="525392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Eli Heckscher and Bertil Ohlin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B4EDA8-3018-CF0D-2EE4-B7BA13C4A32D}"/>
              </a:ext>
            </a:extLst>
          </p:cNvPr>
          <p:cNvSpPr/>
          <p:nvPr/>
        </p:nvSpPr>
        <p:spPr>
          <a:xfrm>
            <a:off x="7130359" y="4365497"/>
            <a:ext cx="4245397" cy="11117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John Maynard Keynes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E83B8-06D6-2040-F9EC-22E776C22B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9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938BD-1EB7-A1BC-9F7A-6E601EDED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C8DEB0D-E1AA-5ACE-F29C-809A905588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5E9FEF5-588D-07F8-B1AC-7A32B125C24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8BC1A9-FECA-BB8B-C9E1-A741DF8B3902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7A86B6-6484-D104-D7A2-C3B0A87A975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6A016A0-6C76-6A14-8BA1-2AE8D7F7A6B6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Q7 Which of the following is not a benefit of International Trade 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1F555B-9366-EDEC-E409-A46DA47B00C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167F998-1352-FD5A-A4F1-EFA398586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4B8F047-335A-81E6-8793-9FFF250D6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902926-89A1-EE91-51EF-4E2938AAC4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A04A64-2C8E-B40A-0A90-E096669C3E49}"/>
              </a:ext>
            </a:extLst>
          </p:cNvPr>
          <p:cNvSpPr/>
          <p:nvPr/>
        </p:nvSpPr>
        <p:spPr>
          <a:xfrm>
            <a:off x="1079633" y="3010741"/>
            <a:ext cx="7049178" cy="7949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Provides greater stimulus to innovative services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5AA42B-CE74-B0E0-9E32-637CF28FBF09}"/>
              </a:ext>
            </a:extLst>
          </p:cNvPr>
          <p:cNvSpPr/>
          <p:nvPr/>
        </p:nvSpPr>
        <p:spPr>
          <a:xfrm>
            <a:off x="1079633" y="3925141"/>
            <a:ext cx="7049177" cy="7949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Trade provides access to new markets and new materials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7EA81F-799D-5DF6-ACE4-8CF0AB527ADF}"/>
              </a:ext>
            </a:extLst>
          </p:cNvPr>
          <p:cNvSpPr/>
          <p:nvPr/>
        </p:nvSpPr>
        <p:spPr>
          <a:xfrm>
            <a:off x="1079633" y="4839540"/>
            <a:ext cx="9226739" cy="10343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Underprivileged countries will be less vulnerable to exploitation by corporations operating globally </a:t>
            </a:r>
            <a:r>
              <a:rPr lang="en-US" sz="2800" b="1" dirty="0">
                <a:solidFill>
                  <a:srgbClr val="7030A0"/>
                </a:solidFill>
              </a:rPr>
              <a:t>.</a:t>
            </a:r>
            <a:endParaRPr lang="en-US" sz="2800" dirty="0">
              <a:solidFill>
                <a:srgbClr val="7030A0"/>
              </a:solidFill>
            </a:endParaRPr>
          </a:p>
          <a:p>
            <a:pPr algn="just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D71F2E-D501-B563-63AD-81FEF02A2177}"/>
              </a:ext>
            </a:extLst>
          </p:cNvPr>
          <p:cNvSpPr/>
          <p:nvPr/>
        </p:nvSpPr>
        <p:spPr>
          <a:xfrm>
            <a:off x="1079633" y="5921327"/>
            <a:ext cx="9226739" cy="8717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Improvement in the quality of output of goods and services for emerging economies</a:t>
            </a:r>
          </a:p>
        </p:txBody>
      </p:sp>
    </p:spTree>
    <p:extLst>
      <p:ext uri="{BB962C8B-B14F-4D97-AF65-F5344CB8AC3E}">
        <p14:creationId xmlns:p14="http://schemas.microsoft.com/office/powerpoint/2010/main" val="144850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DD747-24EA-8A5A-217F-EC1804477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A333747-627F-F97F-3E8A-59601390A9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1385BB8-8C0B-4A09-9701-A2E03E072C2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4F1DF45-12A3-1EA0-4B7A-BE282482857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52D121-9FA7-0926-F5B9-482465F9C20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04290CC-B148-58CB-A0AF-74C37A45F6B5}"/>
              </a:ext>
            </a:extLst>
          </p:cNvPr>
          <p:cNvSpPr/>
          <p:nvPr/>
        </p:nvSpPr>
        <p:spPr>
          <a:xfrm>
            <a:off x="704850" y="1246225"/>
            <a:ext cx="10877550" cy="169671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Q8 Which of the following is not an assumption of Absolute Advantage Theory  in International trade ? 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6A59E3-C790-9B69-1DCB-ED0CDFDD41EA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2F32786-1B3E-AB93-D17B-093240076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F2B9814-5BD6-3B65-5E76-81B3F3E3E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2A419A-3717-1B24-0ADD-E95D90EC7770}"/>
              </a:ext>
            </a:extLst>
          </p:cNvPr>
          <p:cNvSpPr/>
          <p:nvPr/>
        </p:nvSpPr>
        <p:spPr>
          <a:xfrm>
            <a:off x="1115877" y="3178331"/>
            <a:ext cx="5129940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Trade between two countries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E8C1AC-CA44-C3CE-9A63-08E979B613D2}"/>
              </a:ext>
            </a:extLst>
          </p:cNvPr>
          <p:cNvSpPr/>
          <p:nvPr/>
        </p:nvSpPr>
        <p:spPr>
          <a:xfrm>
            <a:off x="7130359" y="3117223"/>
            <a:ext cx="4028421" cy="951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Existence of transportation cost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944F0F-4DBC-AA6A-9FC3-A695470A4F60}"/>
              </a:ext>
            </a:extLst>
          </p:cNvPr>
          <p:cNvSpPr/>
          <p:nvPr/>
        </p:nvSpPr>
        <p:spPr>
          <a:xfrm>
            <a:off x="1115877" y="4365497"/>
            <a:ext cx="5346916" cy="13998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Labour being mobile within a country but immobile between countries 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F86A8B-B16D-EF9A-B479-3ABD908E427E}"/>
              </a:ext>
            </a:extLst>
          </p:cNvPr>
          <p:cNvSpPr/>
          <p:nvPr/>
        </p:nvSpPr>
        <p:spPr>
          <a:xfrm>
            <a:off x="7130359" y="4365497"/>
            <a:ext cx="4245397" cy="13998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Two country and two commodity framework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1D8D3E-F84B-6791-9C26-BD6DDF59FC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18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45EE3-DB77-4942-59AE-F755FE646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9E71180-416D-CE9E-9E19-9352CF80C5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9" y="-260968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86EF431-CEFB-0DCD-4A20-D162685FA6CC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E577CF5-FA1C-5A22-9676-E7B8E4BBAAF0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A5FB60-3C1B-593E-8CA3-F21656DB2BC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8D92C6-82ED-042E-A9BE-BEEEF02D81A9}"/>
              </a:ext>
            </a:extLst>
          </p:cNvPr>
          <p:cNvSpPr/>
          <p:nvPr/>
        </p:nvSpPr>
        <p:spPr>
          <a:xfrm>
            <a:off x="704850" y="1246225"/>
            <a:ext cx="10877550" cy="211292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Q9 The assumption that are two media for storing value – money and an interest – bearing alternative financial asset is a central feature of which approach to the demand for money .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A4A912-ECCE-432B-3301-CE3C105ABD7F}"/>
              </a:ext>
            </a:extLst>
          </p:cNvPr>
          <p:cNvSpPr txBox="1"/>
          <p:nvPr/>
        </p:nvSpPr>
        <p:spPr>
          <a:xfrm>
            <a:off x="441279" y="231923"/>
            <a:ext cx="3085480" cy="709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Theories of International Trade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3D7AE8F-B4ED-FC42-70C4-1D96C8AE0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CEBD900-30C6-E797-3A0A-5275828B1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144B0C-14A6-A810-BF4C-E0FFA0051101}"/>
              </a:ext>
            </a:extLst>
          </p:cNvPr>
          <p:cNvSpPr/>
          <p:nvPr/>
        </p:nvSpPr>
        <p:spPr>
          <a:xfrm>
            <a:off x="1115876" y="3663961"/>
            <a:ext cx="5470903" cy="8277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Liquidity preference Theory 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FCF9C2-BAAB-C367-E6B8-14FE19AD9CDB}"/>
              </a:ext>
            </a:extLst>
          </p:cNvPr>
          <p:cNvSpPr/>
          <p:nvPr/>
        </p:nvSpPr>
        <p:spPr>
          <a:xfrm>
            <a:off x="7130359" y="3663961"/>
            <a:ext cx="4533614" cy="8941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 Restatement of Quantity Theory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428949-FFE7-83A4-9048-53B2D4BAEE87}"/>
              </a:ext>
            </a:extLst>
          </p:cNvPr>
          <p:cNvSpPr/>
          <p:nvPr/>
        </p:nvSpPr>
        <p:spPr>
          <a:xfrm>
            <a:off x="1115877" y="4783990"/>
            <a:ext cx="5253927" cy="8277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Inventory Theoretic Approach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28DEB5-5BAC-F03E-3DF1-75565CEEFD6A}"/>
              </a:ext>
            </a:extLst>
          </p:cNvPr>
          <p:cNvSpPr/>
          <p:nvPr/>
        </p:nvSpPr>
        <p:spPr>
          <a:xfrm>
            <a:off x="7130359" y="4649492"/>
            <a:ext cx="4245397" cy="8277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Classical Approach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1642AF-3A1A-A10B-67ED-0860AD5ADB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99692" y="43235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44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3371</TotalTime>
  <Words>762</Words>
  <Application>Microsoft Office PowerPoint</Application>
  <PresentationFormat>Widescreen</PresentationFormat>
  <Paragraphs>101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136</cp:revision>
  <dcterms:created xsi:type="dcterms:W3CDTF">2025-08-02T04:28:01Z</dcterms:created>
  <dcterms:modified xsi:type="dcterms:W3CDTF">2026-06-22T08:26:18Z</dcterms:modified>
</cp:coreProperties>
</file>