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98" r:id="rId3"/>
    <p:sldId id="299" r:id="rId4"/>
    <p:sldId id="300"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29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5FFF287-C091-4C89-9781-3ED45C0AA977}">
          <p14:sldIdLst>
            <p14:sldId id="297"/>
            <p14:sldId id="298"/>
            <p14:sldId id="299"/>
            <p14:sldId id="300"/>
            <p14:sldId id="303"/>
            <p14:sldId id="304"/>
            <p14:sldId id="305"/>
            <p14:sldId id="306"/>
            <p14:sldId id="307"/>
            <p14:sldId id="308"/>
            <p14:sldId id="309"/>
            <p14:sldId id="310"/>
            <p14:sldId id="311"/>
            <p14:sldId id="312"/>
            <p14:sldId id="313"/>
            <p14:sldId id="314"/>
            <p14:sldId id="315"/>
            <p14:sldId id="316"/>
            <p14:sldId id="29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93" autoAdjust="0"/>
    <p:restoredTop sz="87071" autoAdjust="0"/>
  </p:normalViewPr>
  <p:slideViewPr>
    <p:cSldViewPr snapToGrid="0">
      <p:cViewPr varScale="1">
        <p:scale>
          <a:sx n="62" d="100"/>
          <a:sy n="62" d="100"/>
        </p:scale>
        <p:origin x="90" y="3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4A7BC-5C65-4582-B963-581100DFA1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D1E761-27C6-4D81-A29D-73D8033A0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E72DDD-0E39-4564-8B6A-6802B959F3AB}"/>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98E2D932-F6FC-485C-AE19-C71745180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DECAE-C30C-4436-B03F-CDCB98989374}"/>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86742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8B81-3F62-48DC-8D9A-7B9CAF8B6A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F1A385-4D29-4167-A818-8A57E61F5B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9D5C5-08CA-4A33-9202-782E4B2B85C8}"/>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A054CB47-267A-45E8-B80B-BEAC51D61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1CB2E-60DB-435F-997A-DA1EE24A853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59563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2E9DF9-5DB0-4E17-951C-CB6BF5915C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043B1F-733E-4FEC-9DCB-CC88A811A5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3C7DD-A75A-40FA-97B3-7DADAD9FF66C}"/>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8A5FB013-7CA5-41E8-B1C8-B5FB35113D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40547-B4A4-454E-A0B6-16366DD726FA}"/>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31368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C619-CD37-49F8-A1D0-635A307AAE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D117A-9A8F-4306-B8DC-69242C374E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CEC50-9659-43C3-AEBD-99FCC290DDE0}"/>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0FD40723-3AB4-48CA-BC80-638ECF93F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1AB70-17C6-45F6-A1A1-4F5C5C96C53C}"/>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99005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9371-2883-411D-901C-02C57E303E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4172BD-2031-4821-A3A0-DE0813C26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D0265F-0D0E-4147-9363-1867D35996BD}"/>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253D23D3-50AB-4133-81F3-47CFB5E7E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FCA5B-F0A0-4295-9E54-A3C7BC36E0E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88858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8B9B7-CF4F-4FED-B200-6C2FF28EA9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84785-C99B-42C1-BE5D-0CDD784BF3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AB612D-B933-4864-8947-B4D2F72A50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8AE706-BBC6-4941-A3A5-42B34BF8D0D1}"/>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6" name="Footer Placeholder 5">
            <a:extLst>
              <a:ext uri="{FF2B5EF4-FFF2-40B4-BE49-F238E27FC236}">
                <a16:creationId xmlns:a16="http://schemas.microsoft.com/office/drawing/2014/main" id="{96F28566-299F-4144-A446-E1C122EC36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211B7C-9CE4-4EC5-A9F1-217B170AC96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2534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738EC-DF1A-48B0-A064-E9E28C99E5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D5BABA-6BF0-48DC-BCAD-B3B6259861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69A0F5-CC05-4941-8B3D-1DCA3EDD68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10A46-8AD9-48C7-A1F4-D92D76EF6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EE4074-0B98-4EC4-8AAA-A6E146F6E9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1A1DA6-4C81-44F5-ABBA-86DBF1EF1DA5}"/>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8" name="Footer Placeholder 7">
            <a:extLst>
              <a:ext uri="{FF2B5EF4-FFF2-40B4-BE49-F238E27FC236}">
                <a16:creationId xmlns:a16="http://schemas.microsoft.com/office/drawing/2014/main" id="{145C0264-A1D5-4B17-A4FF-7BB911C6CA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401B02-CB3D-407C-AC23-B58FC12C973E}"/>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027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D1B0-F5D3-4511-B652-D7C1F5EEF8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097F0E-12F3-4DF8-9D02-769608BA53EC}"/>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4" name="Footer Placeholder 3">
            <a:extLst>
              <a:ext uri="{FF2B5EF4-FFF2-40B4-BE49-F238E27FC236}">
                <a16:creationId xmlns:a16="http://schemas.microsoft.com/office/drawing/2014/main" id="{9850BF42-111B-41F7-AC4D-ADC4D063EF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E9057E-BB11-417A-82B6-33DBAD6A735B}"/>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408606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2E91D-94CA-4BFF-9259-D27A1A39A356}"/>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3" name="Footer Placeholder 2">
            <a:extLst>
              <a:ext uri="{FF2B5EF4-FFF2-40B4-BE49-F238E27FC236}">
                <a16:creationId xmlns:a16="http://schemas.microsoft.com/office/drawing/2014/main" id="{D78DC18B-B3FF-4A01-B233-A904AD74D2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48B483-1472-4772-8420-08A76CA6BA8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04210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9671-7514-4C4E-A1BC-682E7A1C3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5A137A-A6D0-418E-A30A-D7B8CC2E86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84E2B8-716C-4969-80D0-45CFD69C62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6BEBB6-C258-4B3C-A5C5-CCBAC9CCD471}"/>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6" name="Footer Placeholder 5">
            <a:extLst>
              <a:ext uri="{FF2B5EF4-FFF2-40B4-BE49-F238E27FC236}">
                <a16:creationId xmlns:a16="http://schemas.microsoft.com/office/drawing/2014/main" id="{6141D417-493B-4063-A5D4-8D261250C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55F98-8BCA-4172-8C7D-0F6A75DEB30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0235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22860-FF99-4805-A617-5F9440F469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9C0482-3B5D-4BCD-99F2-E9932FD40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C511BB-F490-468D-A306-3C708AD86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FA097-32E5-4C69-87C4-3FB1F51B1A9D}"/>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6" name="Footer Placeholder 5">
            <a:extLst>
              <a:ext uri="{FF2B5EF4-FFF2-40B4-BE49-F238E27FC236}">
                <a16:creationId xmlns:a16="http://schemas.microsoft.com/office/drawing/2014/main" id="{62D7644F-8FE5-450E-9FDD-776B2A9A7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F6CF-6550-4089-90F2-5453D58F0FE2}"/>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3393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834A7-32D9-405E-ABD0-5DE69D4248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2BABCC-1EC0-4ED3-8049-7AA5EA15D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720B1-BD01-4044-85A5-F993020671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014F97DC-4DD7-4B2D-A5AD-B85D586E0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CA7275-E3B6-499B-9B9D-C7C883861F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AFF48-B273-4E97-B65B-C19DED63199F}" type="slidenum">
              <a:rPr lang="en-US" smtClean="0"/>
              <a:pPr/>
              <a:t>‹#›</a:t>
            </a:fld>
            <a:endParaRPr lang="en-US"/>
          </a:p>
        </p:txBody>
      </p:sp>
    </p:spTree>
    <p:extLst>
      <p:ext uri="{BB962C8B-B14F-4D97-AF65-F5344CB8AC3E}">
        <p14:creationId xmlns:p14="http://schemas.microsoft.com/office/powerpoint/2010/main" val="2215307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554596" y="-733648"/>
            <a:ext cx="11082807" cy="6167628"/>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0" y="108678"/>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330918"/>
            <a:ext cx="11341930" cy="191879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Q1 What does RBI publish every six months , providing explanations of the source of inflation and forecast for the upcoming period of six to eighteen months ? [SEPT-24]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08791" y="188090"/>
            <a:ext cx="3222897"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9" name="Rectangle 8">
            <a:extLst>
              <a:ext uri="{FF2B5EF4-FFF2-40B4-BE49-F238E27FC236}">
                <a16:creationId xmlns:a16="http://schemas.microsoft.com/office/drawing/2014/main" id="{71576094-A6B9-48CB-C40B-A1244E4C42BC}"/>
              </a:ext>
            </a:extLst>
          </p:cNvPr>
          <p:cNvSpPr/>
          <p:nvPr/>
        </p:nvSpPr>
        <p:spPr>
          <a:xfrm>
            <a:off x="1100379" y="3383682"/>
            <a:ext cx="5269424" cy="7539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Economic Outlook Report</a:t>
            </a:r>
          </a:p>
        </p:txBody>
      </p:sp>
      <p:sp>
        <p:nvSpPr>
          <p:cNvPr id="11" name="Rectangle 10">
            <a:extLst>
              <a:ext uri="{FF2B5EF4-FFF2-40B4-BE49-F238E27FC236}">
                <a16:creationId xmlns:a16="http://schemas.microsoft.com/office/drawing/2014/main" id="{8D2D347D-9390-2718-C4FC-9EFC602186F0}"/>
              </a:ext>
            </a:extLst>
          </p:cNvPr>
          <p:cNvSpPr/>
          <p:nvPr/>
        </p:nvSpPr>
        <p:spPr>
          <a:xfrm>
            <a:off x="1100380" y="4271588"/>
            <a:ext cx="5393410" cy="6264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Financial Stability Report</a:t>
            </a:r>
          </a:p>
        </p:txBody>
      </p:sp>
      <p:sp>
        <p:nvSpPr>
          <p:cNvPr id="13" name="Rectangle 12">
            <a:extLst>
              <a:ext uri="{FF2B5EF4-FFF2-40B4-BE49-F238E27FC236}">
                <a16:creationId xmlns:a16="http://schemas.microsoft.com/office/drawing/2014/main" id="{C5CDB6D6-9988-2240-D37F-A879480D0977}"/>
              </a:ext>
            </a:extLst>
          </p:cNvPr>
          <p:cNvSpPr/>
          <p:nvPr/>
        </p:nvSpPr>
        <p:spPr>
          <a:xfrm>
            <a:off x="1100379" y="5031983"/>
            <a:ext cx="5393410" cy="4814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Monetary Policy Report</a:t>
            </a:r>
          </a:p>
        </p:txBody>
      </p:sp>
      <p:sp>
        <p:nvSpPr>
          <p:cNvPr id="14" name="Rectangle 13">
            <a:extLst>
              <a:ext uri="{FF2B5EF4-FFF2-40B4-BE49-F238E27FC236}">
                <a16:creationId xmlns:a16="http://schemas.microsoft.com/office/drawing/2014/main" id="{5144F563-859B-4E4D-B5D3-ED158A5925E1}"/>
              </a:ext>
            </a:extLst>
          </p:cNvPr>
          <p:cNvSpPr/>
          <p:nvPr/>
        </p:nvSpPr>
        <p:spPr>
          <a:xfrm>
            <a:off x="1100379" y="5632485"/>
            <a:ext cx="5594889" cy="7868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Inflation Targeting Framework </a:t>
            </a:r>
          </a:p>
        </p:txBody>
      </p:sp>
      <p:pic>
        <p:nvPicPr>
          <p:cNvPr id="2" name="Picture 1">
            <a:extLst>
              <a:ext uri="{FF2B5EF4-FFF2-40B4-BE49-F238E27FC236}">
                <a16:creationId xmlns:a16="http://schemas.microsoft.com/office/drawing/2014/main" id="{0E2F3619-D9C5-503C-CA2E-CF12F261D99B}"/>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05822-5A5C-783F-AFE1-5F9DB912415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C457493-E625-CDFB-3065-14ED391E06F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1264" y="0"/>
            <a:ext cx="11811985" cy="6481819"/>
          </a:xfrm>
          <a:prstGeom prst="rect">
            <a:avLst/>
          </a:prstGeom>
        </p:spPr>
      </p:pic>
      <p:sp>
        <p:nvSpPr>
          <p:cNvPr id="4" name="Rectangle: Rounded Corners 3">
            <a:extLst>
              <a:ext uri="{FF2B5EF4-FFF2-40B4-BE49-F238E27FC236}">
                <a16:creationId xmlns:a16="http://schemas.microsoft.com/office/drawing/2014/main" id="{1291B6D8-89E6-5E25-44BC-FA71A2672BCE}"/>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5306423-5243-D3F6-F497-1EEE7362B50B}"/>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D007EDD-46E2-69D8-564B-486EEE04EB9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EDC6AE6-CBA7-8BE0-B49E-B8EEA659FF49}"/>
              </a:ext>
            </a:extLst>
          </p:cNvPr>
          <p:cNvSpPr/>
          <p:nvPr/>
        </p:nvSpPr>
        <p:spPr>
          <a:xfrm>
            <a:off x="704850" y="1246225"/>
            <a:ext cx="10877550" cy="169671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Q10 What is the primary objective of monetary policy in  most countries , including India ?</a:t>
            </a:r>
          </a:p>
          <a:p>
            <a:pPr algn="r"/>
            <a:r>
              <a:rPr lang="en-US" sz="2800" dirty="0">
                <a:solidFill>
                  <a:srgbClr val="00B050"/>
                </a:solidFill>
                <a:latin typeface="Arial Rounded MT Bold" panose="020F0704030504030204" pitchFamily="34" charset="0"/>
              </a:rPr>
              <a:t>[Sept-25]</a:t>
            </a:r>
          </a:p>
        </p:txBody>
      </p:sp>
      <p:sp>
        <p:nvSpPr>
          <p:cNvPr id="15" name="TextBox 14">
            <a:extLst>
              <a:ext uri="{FF2B5EF4-FFF2-40B4-BE49-F238E27FC236}">
                <a16:creationId xmlns:a16="http://schemas.microsoft.com/office/drawing/2014/main" id="{9E884CA3-4B2A-CD3F-F4FC-05D46FD33BB8}"/>
              </a:ext>
            </a:extLst>
          </p:cNvPr>
          <p:cNvSpPr txBox="1"/>
          <p:nvPr/>
        </p:nvSpPr>
        <p:spPr>
          <a:xfrm>
            <a:off x="515210" y="23698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0AE09801-5B1B-7D4F-4959-49700E7194C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0C06B65E-2179-35EF-D2F8-8865970FF67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74562F75-8FF6-6E03-F557-75F26A3EEDDC}"/>
              </a:ext>
            </a:extLst>
          </p:cNvPr>
          <p:cNvSpPr/>
          <p:nvPr/>
        </p:nvSpPr>
        <p:spPr>
          <a:xfrm>
            <a:off x="1115877" y="3073035"/>
            <a:ext cx="9903418" cy="7409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To ensure a high level of government spending </a:t>
            </a:r>
          </a:p>
        </p:txBody>
      </p:sp>
      <p:sp>
        <p:nvSpPr>
          <p:cNvPr id="6" name="Rectangle 5">
            <a:extLst>
              <a:ext uri="{FF2B5EF4-FFF2-40B4-BE49-F238E27FC236}">
                <a16:creationId xmlns:a16="http://schemas.microsoft.com/office/drawing/2014/main" id="{69048088-7339-1003-535B-49F393595D90}"/>
              </a:ext>
            </a:extLst>
          </p:cNvPr>
          <p:cNvSpPr/>
          <p:nvPr/>
        </p:nvSpPr>
        <p:spPr>
          <a:xfrm>
            <a:off x="1115876" y="4000390"/>
            <a:ext cx="10042903" cy="8224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To maintain a balance between price stability and economic growth</a:t>
            </a:r>
          </a:p>
        </p:txBody>
      </p:sp>
      <p:sp>
        <p:nvSpPr>
          <p:cNvPr id="11" name="Rectangle 10">
            <a:extLst>
              <a:ext uri="{FF2B5EF4-FFF2-40B4-BE49-F238E27FC236}">
                <a16:creationId xmlns:a16="http://schemas.microsoft.com/office/drawing/2014/main" id="{58F8E94A-DAD1-24A9-9FEF-CD234AEE895D}"/>
              </a:ext>
            </a:extLst>
          </p:cNvPr>
          <p:cNvSpPr/>
          <p:nvPr/>
        </p:nvSpPr>
        <p:spPr>
          <a:xfrm>
            <a:off x="1115877" y="4927745"/>
            <a:ext cx="10042903" cy="84225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To promote export – led growth.</a:t>
            </a:r>
          </a:p>
          <a:p>
            <a:pPr algn="just"/>
            <a:endParaRPr lang="en-US" sz="2800" dirty="0">
              <a:solidFill>
                <a:srgbClr val="0070C0"/>
              </a:solidFill>
              <a:latin typeface="Arial Rounded MT Bold" panose="020F0704030504030204" pitchFamily="34" charset="0"/>
            </a:endParaRPr>
          </a:p>
        </p:txBody>
      </p:sp>
      <p:sp>
        <p:nvSpPr>
          <p:cNvPr id="17" name="Rectangle 16">
            <a:extLst>
              <a:ext uri="{FF2B5EF4-FFF2-40B4-BE49-F238E27FC236}">
                <a16:creationId xmlns:a16="http://schemas.microsoft.com/office/drawing/2014/main" id="{E710C06D-AC6A-6BF5-F9B9-DB1A20927E9B}"/>
              </a:ext>
            </a:extLst>
          </p:cNvPr>
          <p:cNvSpPr/>
          <p:nvPr/>
        </p:nvSpPr>
        <p:spPr>
          <a:xfrm>
            <a:off x="1115877" y="5874928"/>
            <a:ext cx="9794930" cy="65436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To control exchange rates at all costs </a:t>
            </a:r>
          </a:p>
        </p:txBody>
      </p:sp>
      <p:pic>
        <p:nvPicPr>
          <p:cNvPr id="3" name="Picture 2">
            <a:extLst>
              <a:ext uri="{FF2B5EF4-FFF2-40B4-BE49-F238E27FC236}">
                <a16:creationId xmlns:a16="http://schemas.microsoft.com/office/drawing/2014/main" id="{9F0723C8-95D4-32A9-F6BC-109DBB8B1700}"/>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214339296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5B388-CC09-A33A-E277-BED2848AFDA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EEC7604-5B50-C7BE-CA15-888AB089D9A7}"/>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29585" y="-980409"/>
            <a:ext cx="11811985" cy="6481819"/>
          </a:xfrm>
          <a:prstGeom prst="rect">
            <a:avLst/>
          </a:prstGeom>
        </p:spPr>
      </p:pic>
      <p:sp>
        <p:nvSpPr>
          <p:cNvPr id="4" name="Rectangle: Rounded Corners 3">
            <a:extLst>
              <a:ext uri="{FF2B5EF4-FFF2-40B4-BE49-F238E27FC236}">
                <a16:creationId xmlns:a16="http://schemas.microsoft.com/office/drawing/2014/main" id="{3B51101B-0241-42FB-6312-E567102AEFC2}"/>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562227A-508A-650F-B957-BEB2E933A40B}"/>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98B5F8F-916D-F88F-DCE0-1E214EF91AFF}"/>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697EF07-68E2-0824-5383-5CAB39A8D739}"/>
              </a:ext>
            </a:extLst>
          </p:cNvPr>
          <p:cNvSpPr/>
          <p:nvPr/>
        </p:nvSpPr>
        <p:spPr>
          <a:xfrm>
            <a:off x="704850" y="1246224"/>
            <a:ext cx="10877550" cy="325360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200" dirty="0">
                <a:solidFill>
                  <a:srgbClr val="7030A0"/>
                </a:solidFill>
                <a:latin typeface="Arial Rounded MT Bold" panose="020F0704030504030204" pitchFamily="34" charset="0"/>
              </a:rPr>
              <a:t>Q11 Marginal Standing Facility (MSF)  Rate is the penal rate at which the central banks lend money to Banks , over the rate available under the Repo policy . Which of the following are the correct options to calculate MSF rate .</a:t>
            </a:r>
          </a:p>
          <a:p>
            <a:pPr algn="just"/>
            <a:r>
              <a:rPr lang="en-US" sz="2200" dirty="0">
                <a:solidFill>
                  <a:srgbClr val="7030A0"/>
                </a:solidFill>
                <a:latin typeface="Arial Rounded MT Bold" panose="020F0704030504030204" pitchFamily="34" charset="0"/>
              </a:rPr>
              <a:t>Option (1) : MSF rate = Repo rate + 1 MSF Rate</a:t>
            </a:r>
          </a:p>
          <a:p>
            <a:pPr algn="just"/>
            <a:r>
              <a:rPr lang="en-US" sz="2200" dirty="0">
                <a:solidFill>
                  <a:srgbClr val="7030A0"/>
                </a:solidFill>
                <a:latin typeface="Arial Rounded MT Bold" panose="020F0704030504030204" pitchFamily="34" charset="0"/>
              </a:rPr>
              <a:t>Option (2) : MSF rate = Repo rate – 1 MSF Rate </a:t>
            </a:r>
          </a:p>
          <a:p>
            <a:pPr algn="just"/>
            <a:r>
              <a:rPr lang="en-US" sz="2200" dirty="0">
                <a:solidFill>
                  <a:srgbClr val="7030A0"/>
                </a:solidFill>
                <a:latin typeface="Arial Rounded MT Bold" panose="020F0704030504030204" pitchFamily="34" charset="0"/>
              </a:rPr>
              <a:t>Option (3) : MSF rate = Repo Rate + 1</a:t>
            </a:r>
          </a:p>
          <a:p>
            <a:pPr algn="just"/>
            <a:r>
              <a:rPr lang="en-US" sz="2200" dirty="0">
                <a:solidFill>
                  <a:srgbClr val="7030A0"/>
                </a:solidFill>
                <a:latin typeface="Arial Rounded MT Bold" panose="020F0704030504030204" pitchFamily="34" charset="0"/>
              </a:rPr>
              <a:t>Option (4) : MSF rate = Repo rate – 1</a:t>
            </a:r>
          </a:p>
          <a:p>
            <a:pPr algn="just"/>
            <a:endParaRPr lang="en-US" dirty="0">
              <a:solidFill>
                <a:srgbClr val="7030A0"/>
              </a:solidFill>
              <a:latin typeface="Arial Rounded MT Bold" panose="020F0704030504030204" pitchFamily="34" charset="0"/>
            </a:endParaRPr>
          </a:p>
          <a:p>
            <a:pPr algn="r"/>
            <a:r>
              <a:rPr lang="en-US" dirty="0">
                <a:solidFill>
                  <a:srgbClr val="7030A0"/>
                </a:solidFill>
                <a:latin typeface="Arial Rounded MT Bold" panose="020F0704030504030204" pitchFamily="34" charset="0"/>
              </a:rPr>
              <a:t>[Sept-25]</a:t>
            </a:r>
          </a:p>
        </p:txBody>
      </p:sp>
      <p:sp>
        <p:nvSpPr>
          <p:cNvPr id="15" name="TextBox 14">
            <a:extLst>
              <a:ext uri="{FF2B5EF4-FFF2-40B4-BE49-F238E27FC236}">
                <a16:creationId xmlns:a16="http://schemas.microsoft.com/office/drawing/2014/main" id="{D3BC442E-63A7-6AE8-51AB-13F0570177D5}"/>
              </a:ext>
            </a:extLst>
          </p:cNvPr>
          <p:cNvSpPr txBox="1"/>
          <p:nvPr/>
        </p:nvSpPr>
        <p:spPr>
          <a:xfrm>
            <a:off x="555221" y="248260"/>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94BFF3C3-886E-69D5-2B0A-8D97227CE21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0D9BDA2-6C7B-4903-52EB-34C8F44D413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D5421B0F-F939-DA83-A0B6-2D8F9BBF55CF}"/>
              </a:ext>
            </a:extLst>
          </p:cNvPr>
          <p:cNvSpPr/>
          <p:nvPr/>
        </p:nvSpPr>
        <p:spPr>
          <a:xfrm>
            <a:off x="1489896" y="4621414"/>
            <a:ext cx="3868531" cy="78818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400" dirty="0">
                <a:solidFill>
                  <a:srgbClr val="7030A0"/>
                </a:solidFill>
                <a:latin typeface="Arial Rounded MT Bold" panose="020F0704030504030204" pitchFamily="34" charset="0"/>
              </a:rPr>
              <a:t>(a) </a:t>
            </a:r>
            <a:r>
              <a:rPr lang="en-US" sz="2400" dirty="0">
                <a:solidFill>
                  <a:srgbClr val="7030A0"/>
                </a:solidFill>
                <a:latin typeface="Arial Rounded MT Bold" panose="020F0704030504030204" pitchFamily="34" charset="0"/>
              </a:rPr>
              <a:t>Option (1) and (4)</a:t>
            </a:r>
          </a:p>
        </p:txBody>
      </p:sp>
      <p:sp>
        <p:nvSpPr>
          <p:cNvPr id="13" name="Rectangle 12">
            <a:extLst>
              <a:ext uri="{FF2B5EF4-FFF2-40B4-BE49-F238E27FC236}">
                <a16:creationId xmlns:a16="http://schemas.microsoft.com/office/drawing/2014/main" id="{59748330-2C32-7036-41AB-4C5205C2F84E}"/>
              </a:ext>
            </a:extLst>
          </p:cNvPr>
          <p:cNvSpPr/>
          <p:nvPr/>
        </p:nvSpPr>
        <p:spPr>
          <a:xfrm>
            <a:off x="5858098" y="4621414"/>
            <a:ext cx="4844006" cy="879996"/>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just"/>
            <a:r>
              <a:rPr lang="en-IN" sz="2400" dirty="0">
                <a:solidFill>
                  <a:srgbClr val="7030A0"/>
                </a:solidFill>
                <a:latin typeface="Arial Rounded MT Bold" panose="020F0704030504030204" pitchFamily="34" charset="0"/>
              </a:rPr>
              <a:t>(b) </a:t>
            </a:r>
            <a:r>
              <a:rPr lang="en-US" sz="2400" dirty="0">
                <a:solidFill>
                  <a:srgbClr val="7030A0"/>
                </a:solidFill>
                <a:latin typeface="Arial Rounded MT Bold" panose="020F0704030504030204" pitchFamily="34" charset="0"/>
              </a:rPr>
              <a:t>Option (2) and (3)</a:t>
            </a:r>
          </a:p>
        </p:txBody>
      </p:sp>
      <p:sp>
        <p:nvSpPr>
          <p:cNvPr id="14" name="Rectangle 13">
            <a:extLst>
              <a:ext uri="{FF2B5EF4-FFF2-40B4-BE49-F238E27FC236}">
                <a16:creationId xmlns:a16="http://schemas.microsoft.com/office/drawing/2014/main" id="{79B543CE-BF3C-0E17-E135-19D5AD08F617}"/>
              </a:ext>
            </a:extLst>
          </p:cNvPr>
          <p:cNvSpPr/>
          <p:nvPr/>
        </p:nvSpPr>
        <p:spPr>
          <a:xfrm>
            <a:off x="1489897" y="5606340"/>
            <a:ext cx="3868530" cy="78818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400" dirty="0">
                <a:solidFill>
                  <a:srgbClr val="7030A0"/>
                </a:solidFill>
                <a:latin typeface="Arial Rounded MT Bold" panose="020F0704030504030204" pitchFamily="34" charset="0"/>
              </a:rPr>
              <a:t>(c) </a:t>
            </a:r>
            <a:r>
              <a:rPr lang="en-US" sz="2400" dirty="0">
                <a:solidFill>
                  <a:srgbClr val="7030A0"/>
                </a:solidFill>
                <a:latin typeface="Arial Rounded MT Bold" panose="020F0704030504030204" pitchFamily="34" charset="0"/>
              </a:rPr>
              <a:t>Option (1) and (3)</a:t>
            </a:r>
          </a:p>
        </p:txBody>
      </p:sp>
      <p:sp>
        <p:nvSpPr>
          <p:cNvPr id="16" name="Rectangle 15">
            <a:extLst>
              <a:ext uri="{FF2B5EF4-FFF2-40B4-BE49-F238E27FC236}">
                <a16:creationId xmlns:a16="http://schemas.microsoft.com/office/drawing/2014/main" id="{23913CF3-C2B8-7AFA-846B-68A1EC8B28ED}"/>
              </a:ext>
            </a:extLst>
          </p:cNvPr>
          <p:cNvSpPr/>
          <p:nvPr/>
        </p:nvSpPr>
        <p:spPr>
          <a:xfrm>
            <a:off x="5858097" y="5620197"/>
            <a:ext cx="4844005" cy="77433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400" dirty="0">
                <a:solidFill>
                  <a:srgbClr val="7030A0"/>
                </a:solidFill>
                <a:latin typeface="Arial Rounded MT Bold" panose="020F0704030504030204" pitchFamily="34" charset="0"/>
              </a:rPr>
              <a:t>(d) </a:t>
            </a:r>
            <a:r>
              <a:rPr lang="en-US" sz="2400" dirty="0">
                <a:solidFill>
                  <a:srgbClr val="7030A0"/>
                </a:solidFill>
                <a:latin typeface="Arial Rounded MT Bold" panose="020F0704030504030204" pitchFamily="34" charset="0"/>
              </a:rPr>
              <a:t>Option (2) and (4)</a:t>
            </a:r>
          </a:p>
        </p:txBody>
      </p:sp>
      <p:pic>
        <p:nvPicPr>
          <p:cNvPr id="5" name="Picture 4">
            <a:extLst>
              <a:ext uri="{FF2B5EF4-FFF2-40B4-BE49-F238E27FC236}">
                <a16:creationId xmlns:a16="http://schemas.microsoft.com/office/drawing/2014/main" id="{1F4644B2-65AD-1546-6887-0B6F37D8A999}"/>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175470870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20646-2216-ACB3-4435-058F68A5E84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103FF51-337F-78C0-FEC4-58F131323201}"/>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17556" y="-81395"/>
            <a:ext cx="11811985" cy="6481819"/>
          </a:xfrm>
          <a:prstGeom prst="rect">
            <a:avLst/>
          </a:prstGeom>
        </p:spPr>
      </p:pic>
      <p:sp>
        <p:nvSpPr>
          <p:cNvPr id="4" name="Rectangle: Rounded Corners 3">
            <a:extLst>
              <a:ext uri="{FF2B5EF4-FFF2-40B4-BE49-F238E27FC236}">
                <a16:creationId xmlns:a16="http://schemas.microsoft.com/office/drawing/2014/main" id="{B092A6B6-00E5-0AF5-A9C4-BED92187C6C8}"/>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8E3E089-8651-7511-DB7A-DF57442BB7A0}"/>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5619008-9B0E-1204-7681-EBC561A0326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D966ACEF-F5A5-CF3A-6AF4-067AD8632757}"/>
              </a:ext>
            </a:extLst>
          </p:cNvPr>
          <p:cNvSpPr/>
          <p:nvPr/>
        </p:nvSpPr>
        <p:spPr>
          <a:xfrm>
            <a:off x="704850" y="1246224"/>
            <a:ext cx="10887882" cy="246667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Q12 Which monetary tool is used to check temporary liquidity mismatches in the market due to foreign capital flow ? </a:t>
            </a:r>
          </a:p>
          <a:p>
            <a:pPr algn="r"/>
            <a:r>
              <a:rPr lang="en-US" sz="2800" dirty="0">
                <a:solidFill>
                  <a:srgbClr val="7030A0"/>
                </a:solidFill>
                <a:latin typeface="Arial Rounded MT Bold" panose="020F0704030504030204" pitchFamily="34" charset="0"/>
              </a:rPr>
              <a:t>[Sept-25]</a:t>
            </a:r>
          </a:p>
        </p:txBody>
      </p:sp>
      <p:sp>
        <p:nvSpPr>
          <p:cNvPr id="15" name="TextBox 14">
            <a:extLst>
              <a:ext uri="{FF2B5EF4-FFF2-40B4-BE49-F238E27FC236}">
                <a16:creationId xmlns:a16="http://schemas.microsoft.com/office/drawing/2014/main" id="{5ABF884B-806D-8C0C-89FE-7B8291BAD914}"/>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D57CA5FF-05D9-E69C-0C16-C8E9E420917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6C6FE7CB-6B0B-78AD-2798-4AC0D006DFE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EDD39E60-5614-B47E-7731-22B33567A532}"/>
              </a:ext>
            </a:extLst>
          </p:cNvPr>
          <p:cNvSpPr/>
          <p:nvPr/>
        </p:nvSpPr>
        <p:spPr>
          <a:xfrm>
            <a:off x="960895" y="3845940"/>
            <a:ext cx="4349042"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Cash Reserve Ratio ( CRR)</a:t>
            </a:r>
          </a:p>
        </p:txBody>
      </p:sp>
      <p:sp>
        <p:nvSpPr>
          <p:cNvPr id="13" name="Rectangle 12">
            <a:extLst>
              <a:ext uri="{FF2B5EF4-FFF2-40B4-BE49-F238E27FC236}">
                <a16:creationId xmlns:a16="http://schemas.microsoft.com/office/drawing/2014/main" id="{8F78EC5B-3D00-C2D7-BC52-6035B92FE361}"/>
              </a:ext>
            </a:extLst>
          </p:cNvPr>
          <p:cNvSpPr/>
          <p:nvPr/>
        </p:nvSpPr>
        <p:spPr>
          <a:xfrm>
            <a:off x="6272462" y="4017712"/>
            <a:ext cx="5087796" cy="735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Statutory Liquidity Ratio ( SLR)</a:t>
            </a:r>
          </a:p>
        </p:txBody>
      </p:sp>
      <p:sp>
        <p:nvSpPr>
          <p:cNvPr id="14" name="Rectangle 13">
            <a:extLst>
              <a:ext uri="{FF2B5EF4-FFF2-40B4-BE49-F238E27FC236}">
                <a16:creationId xmlns:a16="http://schemas.microsoft.com/office/drawing/2014/main" id="{4389CFE1-911E-385D-4E8A-8CE53F273183}"/>
              </a:ext>
            </a:extLst>
          </p:cNvPr>
          <p:cNvSpPr/>
          <p:nvPr/>
        </p:nvSpPr>
        <p:spPr>
          <a:xfrm>
            <a:off x="960895" y="4915649"/>
            <a:ext cx="4349041" cy="9427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Open Market Operations (OMO)</a:t>
            </a:r>
          </a:p>
        </p:txBody>
      </p:sp>
      <p:sp>
        <p:nvSpPr>
          <p:cNvPr id="16" name="Rectangle 15">
            <a:extLst>
              <a:ext uri="{FF2B5EF4-FFF2-40B4-BE49-F238E27FC236}">
                <a16:creationId xmlns:a16="http://schemas.microsoft.com/office/drawing/2014/main" id="{9F362D17-795C-4577-71AD-6EDE5B171E3B}"/>
              </a:ext>
            </a:extLst>
          </p:cNvPr>
          <p:cNvSpPr/>
          <p:nvPr/>
        </p:nvSpPr>
        <p:spPr>
          <a:xfrm>
            <a:off x="6431688" y="4951135"/>
            <a:ext cx="4668253"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Marginal Standing Facility (MSF)</a:t>
            </a:r>
          </a:p>
        </p:txBody>
      </p:sp>
      <p:pic>
        <p:nvPicPr>
          <p:cNvPr id="5" name="Picture 4">
            <a:extLst>
              <a:ext uri="{FF2B5EF4-FFF2-40B4-BE49-F238E27FC236}">
                <a16:creationId xmlns:a16="http://schemas.microsoft.com/office/drawing/2014/main" id="{80E56810-2751-A62E-860C-408F4CBFB2B7}"/>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78713454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52639-1B0F-A0DB-04C3-7388ABFBC96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3AFB46A-5AB6-3540-BA24-3CF6683C7C1B}"/>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17556" y="-81395"/>
            <a:ext cx="11811985" cy="6481819"/>
          </a:xfrm>
          <a:prstGeom prst="rect">
            <a:avLst/>
          </a:prstGeom>
        </p:spPr>
      </p:pic>
      <p:sp>
        <p:nvSpPr>
          <p:cNvPr id="4" name="Rectangle: Rounded Corners 3">
            <a:extLst>
              <a:ext uri="{FF2B5EF4-FFF2-40B4-BE49-F238E27FC236}">
                <a16:creationId xmlns:a16="http://schemas.microsoft.com/office/drawing/2014/main" id="{3EF2D77A-7ED4-6826-85E3-0E272221B63A}"/>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5EA9FE7-FD02-0A4E-F1C0-60E6C82584AA}"/>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CE8F816-4612-7722-F59F-4EEA3ECC85EB}"/>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D9111B0E-F41C-5BA7-E368-E32ADD7CEC2F}"/>
              </a:ext>
            </a:extLst>
          </p:cNvPr>
          <p:cNvSpPr/>
          <p:nvPr/>
        </p:nvSpPr>
        <p:spPr>
          <a:xfrm>
            <a:off x="704850" y="1246224"/>
            <a:ext cx="10887882" cy="246667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Q13 Which of the following is not a channel of monetary policy transmission? </a:t>
            </a:r>
          </a:p>
          <a:p>
            <a:pPr algn="r"/>
            <a:r>
              <a:rPr lang="en-US" sz="2800" dirty="0">
                <a:solidFill>
                  <a:srgbClr val="FF000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BF95CA3F-8F99-93AA-B1A8-4E95126B5C2B}"/>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04FAEC47-CB6F-AA31-61F5-6795A21868A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DD100182-248A-F5CC-C1DA-4E113BB2CE7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06E54988-6679-CC38-423A-6D4AB42DD718}"/>
              </a:ext>
            </a:extLst>
          </p:cNvPr>
          <p:cNvSpPr/>
          <p:nvPr/>
        </p:nvSpPr>
        <p:spPr>
          <a:xfrm>
            <a:off x="960895" y="3845940"/>
            <a:ext cx="4349042"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Saving and Investment channel</a:t>
            </a:r>
          </a:p>
        </p:txBody>
      </p:sp>
      <p:sp>
        <p:nvSpPr>
          <p:cNvPr id="13" name="Rectangle 12">
            <a:extLst>
              <a:ext uri="{FF2B5EF4-FFF2-40B4-BE49-F238E27FC236}">
                <a16:creationId xmlns:a16="http://schemas.microsoft.com/office/drawing/2014/main" id="{845FDECF-228C-6036-ABDD-29A128DFE01E}"/>
              </a:ext>
            </a:extLst>
          </p:cNvPr>
          <p:cNvSpPr/>
          <p:nvPr/>
        </p:nvSpPr>
        <p:spPr>
          <a:xfrm>
            <a:off x="6272462" y="4017712"/>
            <a:ext cx="5087796" cy="735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Cash – flow  Channel</a:t>
            </a:r>
          </a:p>
        </p:txBody>
      </p:sp>
      <p:sp>
        <p:nvSpPr>
          <p:cNvPr id="14" name="Rectangle 13">
            <a:extLst>
              <a:ext uri="{FF2B5EF4-FFF2-40B4-BE49-F238E27FC236}">
                <a16:creationId xmlns:a16="http://schemas.microsoft.com/office/drawing/2014/main" id="{AD4DC27F-2C82-CBC9-CE8E-8FD2FC2A80D2}"/>
              </a:ext>
            </a:extLst>
          </p:cNvPr>
          <p:cNvSpPr/>
          <p:nvPr/>
        </p:nvSpPr>
        <p:spPr>
          <a:xfrm>
            <a:off x="960895" y="4915649"/>
            <a:ext cx="4349041" cy="9427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Exchange Rate Channel</a:t>
            </a:r>
          </a:p>
        </p:txBody>
      </p:sp>
      <p:sp>
        <p:nvSpPr>
          <p:cNvPr id="16" name="Rectangle 15">
            <a:extLst>
              <a:ext uri="{FF2B5EF4-FFF2-40B4-BE49-F238E27FC236}">
                <a16:creationId xmlns:a16="http://schemas.microsoft.com/office/drawing/2014/main" id="{3C048848-D0EB-11E1-8DF7-4C36119E5B7B}"/>
              </a:ext>
            </a:extLst>
          </p:cNvPr>
          <p:cNvSpPr/>
          <p:nvPr/>
        </p:nvSpPr>
        <p:spPr>
          <a:xfrm>
            <a:off x="6431688" y="4951135"/>
            <a:ext cx="4668253"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Open Market channel</a:t>
            </a:r>
            <a:endParaRPr lang="en-US" sz="2800" dirty="0">
              <a:solidFill>
                <a:srgbClr val="FF0000"/>
              </a:solidFill>
              <a:latin typeface="Arial Rounded MT Bold" panose="020F0704030504030204" pitchFamily="34" charset="0"/>
            </a:endParaRPr>
          </a:p>
        </p:txBody>
      </p:sp>
      <p:pic>
        <p:nvPicPr>
          <p:cNvPr id="5" name="Picture 4">
            <a:extLst>
              <a:ext uri="{FF2B5EF4-FFF2-40B4-BE49-F238E27FC236}">
                <a16:creationId xmlns:a16="http://schemas.microsoft.com/office/drawing/2014/main" id="{1FA4A2B4-D62A-1A55-EA31-AC9B3E91C854}"/>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187455377"/>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0249F-9C76-7133-B521-BD43C48E129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751F90E-4EBB-59D7-332A-6F2E6710DB3D}"/>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17556" y="-81395"/>
            <a:ext cx="11811985" cy="6481819"/>
          </a:xfrm>
          <a:prstGeom prst="rect">
            <a:avLst/>
          </a:prstGeom>
        </p:spPr>
      </p:pic>
      <p:sp>
        <p:nvSpPr>
          <p:cNvPr id="4" name="Rectangle: Rounded Corners 3">
            <a:extLst>
              <a:ext uri="{FF2B5EF4-FFF2-40B4-BE49-F238E27FC236}">
                <a16:creationId xmlns:a16="http://schemas.microsoft.com/office/drawing/2014/main" id="{046315F5-CA55-5AD0-F713-1DC01142FC7F}"/>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E283BDE-CE72-B7CE-8D1D-820C6D4BB2D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A4CD610-DF94-BA18-C4CF-AFB31D7BBB2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86D9858-50B6-9A42-42B2-9EEC808722EC}"/>
              </a:ext>
            </a:extLst>
          </p:cNvPr>
          <p:cNvSpPr/>
          <p:nvPr/>
        </p:nvSpPr>
        <p:spPr>
          <a:xfrm>
            <a:off x="704850" y="1246224"/>
            <a:ext cx="10887882" cy="246667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Q14 Who is responsible for determining the inflation target for RBI under the Monetary Policy Framework ?</a:t>
            </a:r>
          </a:p>
          <a:p>
            <a:pPr algn="r"/>
            <a:r>
              <a:rPr lang="en-US" sz="2800" dirty="0">
                <a:solidFill>
                  <a:srgbClr val="00B05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F434BA1D-D343-EA3A-4C1B-173F6D047678}"/>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45765069-FCD3-E72A-93EA-40F8C57AB8E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BDDEE3B-79A7-58CB-2DB6-4FD3F3A881B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4D59CF80-BCF5-59D2-9374-A49B233DD5AE}"/>
              </a:ext>
            </a:extLst>
          </p:cNvPr>
          <p:cNvSpPr/>
          <p:nvPr/>
        </p:nvSpPr>
        <p:spPr>
          <a:xfrm>
            <a:off x="960894" y="3845940"/>
            <a:ext cx="4819973" cy="7245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RBI independendently</a:t>
            </a:r>
          </a:p>
        </p:txBody>
      </p:sp>
      <p:sp>
        <p:nvSpPr>
          <p:cNvPr id="13" name="Rectangle 12">
            <a:extLst>
              <a:ext uri="{FF2B5EF4-FFF2-40B4-BE49-F238E27FC236}">
                <a16:creationId xmlns:a16="http://schemas.microsoft.com/office/drawing/2014/main" id="{50EDD5EF-A923-498C-3FA1-1193F3696BC2}"/>
              </a:ext>
            </a:extLst>
          </p:cNvPr>
          <p:cNvSpPr/>
          <p:nvPr/>
        </p:nvSpPr>
        <p:spPr>
          <a:xfrm>
            <a:off x="6272462" y="4017712"/>
            <a:ext cx="5087796" cy="735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rPr>
              <a:t>The central Government in collaboration with the RBI</a:t>
            </a:r>
            <a:endParaRPr lang="en-US" sz="2800"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231F6685-0CE8-58FC-4512-B322420BC6B9}"/>
              </a:ext>
            </a:extLst>
          </p:cNvPr>
          <p:cNvSpPr/>
          <p:nvPr/>
        </p:nvSpPr>
        <p:spPr>
          <a:xfrm>
            <a:off x="960895" y="4915649"/>
            <a:ext cx="4349041" cy="9427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The Finance Ministry </a:t>
            </a:r>
          </a:p>
        </p:txBody>
      </p:sp>
      <p:sp>
        <p:nvSpPr>
          <p:cNvPr id="16" name="Rectangle 15">
            <a:extLst>
              <a:ext uri="{FF2B5EF4-FFF2-40B4-BE49-F238E27FC236}">
                <a16:creationId xmlns:a16="http://schemas.microsoft.com/office/drawing/2014/main" id="{7AD2D935-281E-E4FB-BAF3-0BCE4C4CA810}"/>
              </a:ext>
            </a:extLst>
          </p:cNvPr>
          <p:cNvSpPr/>
          <p:nvPr/>
        </p:nvSpPr>
        <p:spPr>
          <a:xfrm>
            <a:off x="6431688" y="4951135"/>
            <a:ext cx="4668253"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The monetary Policy Committee </a:t>
            </a:r>
          </a:p>
        </p:txBody>
      </p:sp>
      <p:pic>
        <p:nvPicPr>
          <p:cNvPr id="5" name="Picture 4">
            <a:extLst>
              <a:ext uri="{FF2B5EF4-FFF2-40B4-BE49-F238E27FC236}">
                <a16:creationId xmlns:a16="http://schemas.microsoft.com/office/drawing/2014/main" id="{DFCBA0E2-A087-0F55-3285-D65193AAD00B}"/>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1986526569"/>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8000F-A905-FD86-8D9C-B66E80388E0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1473345-A538-9A16-DCDE-C4B7459A39E9}"/>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17556" y="-81395"/>
            <a:ext cx="11811985" cy="6481819"/>
          </a:xfrm>
          <a:prstGeom prst="rect">
            <a:avLst/>
          </a:prstGeom>
        </p:spPr>
      </p:pic>
      <p:sp>
        <p:nvSpPr>
          <p:cNvPr id="4" name="Rectangle: Rounded Corners 3">
            <a:extLst>
              <a:ext uri="{FF2B5EF4-FFF2-40B4-BE49-F238E27FC236}">
                <a16:creationId xmlns:a16="http://schemas.microsoft.com/office/drawing/2014/main" id="{8727D9F1-8C2E-7049-40CA-AC8600A2F9C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33FD227-D62B-AC21-6E15-2622729C2A7A}"/>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CE24141-CBAF-1DA7-60C6-2182C04040EE}"/>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623033F-5A7D-256D-EA04-1CB690C1C308}"/>
              </a:ext>
            </a:extLst>
          </p:cNvPr>
          <p:cNvSpPr/>
          <p:nvPr/>
        </p:nvSpPr>
        <p:spPr>
          <a:xfrm>
            <a:off x="704850" y="1246224"/>
            <a:ext cx="10887882" cy="246667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Q15 When RBI uses persuasion to convince banks to hold government securities instead of lending to certain sectors , it is called </a:t>
            </a:r>
          </a:p>
          <a:p>
            <a:pPr algn="r"/>
            <a:r>
              <a:rPr lang="en-US" sz="2800" dirty="0">
                <a:solidFill>
                  <a:srgbClr val="FF000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D58392C0-FAB0-10F8-378F-EAABC5C9EC1E}"/>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7F028AC7-20E0-D4FD-30F2-4F45E3A3290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5128BEE7-22B8-08C7-9A5B-C5ECC5036ED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1B00A1E6-22DE-CB38-750E-79900E1D33FA}"/>
              </a:ext>
            </a:extLst>
          </p:cNvPr>
          <p:cNvSpPr/>
          <p:nvPr/>
        </p:nvSpPr>
        <p:spPr>
          <a:xfrm>
            <a:off x="960895" y="3845940"/>
            <a:ext cx="4349042"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Marign requirements</a:t>
            </a:r>
          </a:p>
        </p:txBody>
      </p:sp>
      <p:sp>
        <p:nvSpPr>
          <p:cNvPr id="13" name="Rectangle 12">
            <a:extLst>
              <a:ext uri="{FF2B5EF4-FFF2-40B4-BE49-F238E27FC236}">
                <a16:creationId xmlns:a16="http://schemas.microsoft.com/office/drawing/2014/main" id="{58A75DDE-D350-2244-6E2B-D1E55C67179D}"/>
              </a:ext>
            </a:extLst>
          </p:cNvPr>
          <p:cNvSpPr/>
          <p:nvPr/>
        </p:nvSpPr>
        <p:spPr>
          <a:xfrm>
            <a:off x="6431688" y="4017712"/>
            <a:ext cx="4928570" cy="735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Statutory Liquidity Ratio</a:t>
            </a:r>
          </a:p>
        </p:txBody>
      </p:sp>
      <p:sp>
        <p:nvSpPr>
          <p:cNvPr id="14" name="Rectangle 13">
            <a:extLst>
              <a:ext uri="{FF2B5EF4-FFF2-40B4-BE49-F238E27FC236}">
                <a16:creationId xmlns:a16="http://schemas.microsoft.com/office/drawing/2014/main" id="{5C5FF048-4C94-9EB9-EB12-253AE4A4165A}"/>
              </a:ext>
            </a:extLst>
          </p:cNvPr>
          <p:cNvSpPr/>
          <p:nvPr/>
        </p:nvSpPr>
        <p:spPr>
          <a:xfrm>
            <a:off x="960895" y="4915649"/>
            <a:ext cx="4349041" cy="9427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Market stabilization Ratio </a:t>
            </a:r>
          </a:p>
        </p:txBody>
      </p:sp>
      <p:sp>
        <p:nvSpPr>
          <p:cNvPr id="16" name="Rectangle 15">
            <a:extLst>
              <a:ext uri="{FF2B5EF4-FFF2-40B4-BE49-F238E27FC236}">
                <a16:creationId xmlns:a16="http://schemas.microsoft.com/office/drawing/2014/main" id="{1DBC538B-8ED6-77D7-2195-45398D566498}"/>
              </a:ext>
            </a:extLst>
          </p:cNvPr>
          <p:cNvSpPr/>
          <p:nvPr/>
        </p:nvSpPr>
        <p:spPr>
          <a:xfrm>
            <a:off x="6431688" y="4951135"/>
            <a:ext cx="4668253"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Moral Suasion</a:t>
            </a:r>
            <a:r>
              <a:rPr lang="en-US" sz="2800" dirty="0">
                <a:solidFill>
                  <a:srgbClr val="FF0000"/>
                </a:solidFill>
                <a:latin typeface="Arial Rounded MT Bold" panose="020F0704030504030204" pitchFamily="34" charset="0"/>
              </a:rPr>
              <a:t> </a:t>
            </a:r>
          </a:p>
        </p:txBody>
      </p:sp>
      <p:pic>
        <p:nvPicPr>
          <p:cNvPr id="5" name="Picture 4">
            <a:extLst>
              <a:ext uri="{FF2B5EF4-FFF2-40B4-BE49-F238E27FC236}">
                <a16:creationId xmlns:a16="http://schemas.microsoft.com/office/drawing/2014/main" id="{6C30C6A0-CF38-0980-16AE-9E9833C0D89D}"/>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2644089931"/>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3E1B1-E2F2-878E-BE35-5FB832C45E7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0D2A06B2-B07C-C958-074A-380CE6AD8297}"/>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17556" y="-81395"/>
            <a:ext cx="11811985" cy="6481819"/>
          </a:xfrm>
          <a:prstGeom prst="rect">
            <a:avLst/>
          </a:prstGeom>
        </p:spPr>
      </p:pic>
      <p:sp>
        <p:nvSpPr>
          <p:cNvPr id="4" name="Rectangle: Rounded Corners 3">
            <a:extLst>
              <a:ext uri="{FF2B5EF4-FFF2-40B4-BE49-F238E27FC236}">
                <a16:creationId xmlns:a16="http://schemas.microsoft.com/office/drawing/2014/main" id="{15C0CC72-8E67-B1BF-B55C-6C28405F540F}"/>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43F4BA7-5F73-A028-4D3E-8502D8751F3F}"/>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A8FA01B-BB44-85DB-88D1-B0D57CD507F0}"/>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A68B30C-21AC-6BEE-C591-673D7A18F894}"/>
              </a:ext>
            </a:extLst>
          </p:cNvPr>
          <p:cNvSpPr/>
          <p:nvPr/>
        </p:nvSpPr>
        <p:spPr>
          <a:xfrm>
            <a:off x="704850" y="1246224"/>
            <a:ext cx="10887882" cy="246667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Q16 Controlling credit by not leading to selective industries or speculative business is referred to as _______.</a:t>
            </a:r>
          </a:p>
          <a:p>
            <a:pPr algn="r"/>
            <a:r>
              <a:rPr lang="en-US" sz="2800" dirty="0">
                <a:solidFill>
                  <a:srgbClr val="7030A0"/>
                </a:solidFill>
                <a:latin typeface="Arial Rounded MT Bold" panose="020F0704030504030204" pitchFamily="34" charset="0"/>
              </a:rPr>
              <a:t>[MAY-26]</a:t>
            </a:r>
          </a:p>
        </p:txBody>
      </p:sp>
      <p:sp>
        <p:nvSpPr>
          <p:cNvPr id="15" name="TextBox 14">
            <a:extLst>
              <a:ext uri="{FF2B5EF4-FFF2-40B4-BE49-F238E27FC236}">
                <a16:creationId xmlns:a16="http://schemas.microsoft.com/office/drawing/2014/main" id="{0309C378-86BD-3BDE-05D8-DD2122BC77F6}"/>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B8F76CEF-61FE-1C5B-276D-4A35764C380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58CE9876-24F2-8D8A-E21E-0313A3B88F7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9E883B44-CC65-A55E-893B-B2325AF75B50}"/>
              </a:ext>
            </a:extLst>
          </p:cNvPr>
          <p:cNvSpPr/>
          <p:nvPr/>
        </p:nvSpPr>
        <p:spPr>
          <a:xfrm>
            <a:off x="960895" y="3845940"/>
            <a:ext cx="4349042"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Moral suasion</a:t>
            </a:r>
          </a:p>
        </p:txBody>
      </p:sp>
      <p:sp>
        <p:nvSpPr>
          <p:cNvPr id="13" name="Rectangle 12">
            <a:extLst>
              <a:ext uri="{FF2B5EF4-FFF2-40B4-BE49-F238E27FC236}">
                <a16:creationId xmlns:a16="http://schemas.microsoft.com/office/drawing/2014/main" id="{2D7A8F8D-27B4-9441-EF5E-241478C29613}"/>
              </a:ext>
            </a:extLst>
          </p:cNvPr>
          <p:cNvSpPr/>
          <p:nvPr/>
        </p:nvSpPr>
        <p:spPr>
          <a:xfrm>
            <a:off x="6272462" y="4017712"/>
            <a:ext cx="5087796" cy="735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Margin requirements </a:t>
            </a:r>
          </a:p>
        </p:txBody>
      </p:sp>
      <p:sp>
        <p:nvSpPr>
          <p:cNvPr id="14" name="Rectangle 13">
            <a:extLst>
              <a:ext uri="{FF2B5EF4-FFF2-40B4-BE49-F238E27FC236}">
                <a16:creationId xmlns:a16="http://schemas.microsoft.com/office/drawing/2014/main" id="{67548674-80D4-2538-EB3A-D8211C967973}"/>
              </a:ext>
            </a:extLst>
          </p:cNvPr>
          <p:cNvSpPr/>
          <p:nvPr/>
        </p:nvSpPr>
        <p:spPr>
          <a:xfrm>
            <a:off x="960895" y="4915649"/>
            <a:ext cx="4349041" cy="9427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Selective credit control</a:t>
            </a:r>
            <a:r>
              <a:rPr lang="en-US" sz="2800" dirty="0">
                <a:solidFill>
                  <a:srgbClr val="7030A0"/>
                </a:solidFill>
                <a:latin typeface="Arial Rounded MT Bold" panose="020F0704030504030204" pitchFamily="34" charset="0"/>
              </a:rPr>
              <a:t> </a:t>
            </a:r>
          </a:p>
        </p:txBody>
      </p:sp>
      <p:sp>
        <p:nvSpPr>
          <p:cNvPr id="16" name="Rectangle 15">
            <a:extLst>
              <a:ext uri="{FF2B5EF4-FFF2-40B4-BE49-F238E27FC236}">
                <a16:creationId xmlns:a16="http://schemas.microsoft.com/office/drawing/2014/main" id="{26FE1EAD-17F4-C235-99B8-56381DB8596C}"/>
              </a:ext>
            </a:extLst>
          </p:cNvPr>
          <p:cNvSpPr/>
          <p:nvPr/>
        </p:nvSpPr>
        <p:spPr>
          <a:xfrm>
            <a:off x="6272462" y="4951135"/>
            <a:ext cx="4827479"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Open market operations</a:t>
            </a:r>
          </a:p>
        </p:txBody>
      </p:sp>
      <p:pic>
        <p:nvPicPr>
          <p:cNvPr id="5" name="Picture 4">
            <a:extLst>
              <a:ext uri="{FF2B5EF4-FFF2-40B4-BE49-F238E27FC236}">
                <a16:creationId xmlns:a16="http://schemas.microsoft.com/office/drawing/2014/main" id="{80894B21-4CCE-B74E-6622-2F35FC826877}"/>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408631136"/>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1C8F6-E628-ACA3-E716-385EB049FD2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2A7003B-B35E-80EC-ED5E-5CF868A8D72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17556" y="-81395"/>
            <a:ext cx="11811985" cy="6481819"/>
          </a:xfrm>
          <a:prstGeom prst="rect">
            <a:avLst/>
          </a:prstGeom>
        </p:spPr>
      </p:pic>
      <p:sp>
        <p:nvSpPr>
          <p:cNvPr id="4" name="Rectangle: Rounded Corners 3">
            <a:extLst>
              <a:ext uri="{FF2B5EF4-FFF2-40B4-BE49-F238E27FC236}">
                <a16:creationId xmlns:a16="http://schemas.microsoft.com/office/drawing/2014/main" id="{DFBC5344-8521-8563-10B0-A2C2A8353682}"/>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45D8A18-7293-56EC-E808-EFD52BDDBC48}"/>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C0AA5A1-F486-0817-0363-15CFFD1485B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484118F-7E1D-F6E9-ADDB-2E2EAB315A9E}"/>
              </a:ext>
            </a:extLst>
          </p:cNvPr>
          <p:cNvSpPr/>
          <p:nvPr/>
        </p:nvSpPr>
        <p:spPr>
          <a:xfrm>
            <a:off x="704850" y="1246224"/>
            <a:ext cx="10887882" cy="246667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Q17 Which of the following is the rate set by the Monetary Policy Framework Agreement (MPFA) and is the maximum tolerable rate that RBI should target to achieve price stability in India?</a:t>
            </a:r>
          </a:p>
          <a:p>
            <a:pPr algn="r"/>
            <a:r>
              <a:rPr lang="en-US" sz="2800" dirty="0">
                <a:solidFill>
                  <a:srgbClr val="00B050"/>
                </a:solidFill>
                <a:latin typeface="Arial Rounded MT Bold" panose="020F0704030504030204" pitchFamily="34" charset="0"/>
              </a:rPr>
              <a:t>[MAY-26]</a:t>
            </a:r>
          </a:p>
        </p:txBody>
      </p:sp>
      <p:sp>
        <p:nvSpPr>
          <p:cNvPr id="15" name="TextBox 14">
            <a:extLst>
              <a:ext uri="{FF2B5EF4-FFF2-40B4-BE49-F238E27FC236}">
                <a16:creationId xmlns:a16="http://schemas.microsoft.com/office/drawing/2014/main" id="{AAF0D7C8-2DC3-1354-94FF-29895957793B}"/>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39F27AC4-C12D-3856-BE0B-839FC2B86C2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DDD9CB4-B166-A4B2-E58C-9DC3C73844B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89D1E6E0-1F61-8608-57A3-1C8583BB50C6}"/>
              </a:ext>
            </a:extLst>
          </p:cNvPr>
          <p:cNvSpPr/>
          <p:nvPr/>
        </p:nvSpPr>
        <p:spPr>
          <a:xfrm>
            <a:off x="960895" y="3845940"/>
            <a:ext cx="4349042"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Repo rate</a:t>
            </a:r>
          </a:p>
        </p:txBody>
      </p:sp>
      <p:sp>
        <p:nvSpPr>
          <p:cNvPr id="13" name="Rectangle 12">
            <a:extLst>
              <a:ext uri="{FF2B5EF4-FFF2-40B4-BE49-F238E27FC236}">
                <a16:creationId xmlns:a16="http://schemas.microsoft.com/office/drawing/2014/main" id="{99EE9AB8-63EC-823F-B00D-4CE2EB774801}"/>
              </a:ext>
            </a:extLst>
          </p:cNvPr>
          <p:cNvSpPr/>
          <p:nvPr/>
        </p:nvSpPr>
        <p:spPr>
          <a:xfrm>
            <a:off x="6272462" y="4017712"/>
            <a:ext cx="5087796" cy="735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Inflation rate</a:t>
            </a:r>
            <a:r>
              <a:rPr lang="en-US" sz="2800" dirty="0">
                <a:solidFill>
                  <a:srgbClr val="00B050"/>
                </a:solidFill>
                <a:latin typeface="Arial Rounded MT Bold" panose="020F0704030504030204" pitchFamily="34" charset="0"/>
              </a:rPr>
              <a:t> </a:t>
            </a:r>
          </a:p>
        </p:txBody>
      </p:sp>
      <p:sp>
        <p:nvSpPr>
          <p:cNvPr id="14" name="Rectangle 13">
            <a:extLst>
              <a:ext uri="{FF2B5EF4-FFF2-40B4-BE49-F238E27FC236}">
                <a16:creationId xmlns:a16="http://schemas.microsoft.com/office/drawing/2014/main" id="{7904984B-9DBA-A7CF-002D-B0571F615C9F}"/>
              </a:ext>
            </a:extLst>
          </p:cNvPr>
          <p:cNvSpPr/>
          <p:nvPr/>
        </p:nvSpPr>
        <p:spPr>
          <a:xfrm>
            <a:off x="960895" y="4915649"/>
            <a:ext cx="4349041" cy="9427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MSF rate</a:t>
            </a:r>
          </a:p>
        </p:txBody>
      </p:sp>
      <p:sp>
        <p:nvSpPr>
          <p:cNvPr id="16" name="Rectangle 15">
            <a:extLst>
              <a:ext uri="{FF2B5EF4-FFF2-40B4-BE49-F238E27FC236}">
                <a16:creationId xmlns:a16="http://schemas.microsoft.com/office/drawing/2014/main" id="{F2D0C194-F3BD-4053-2C0D-7F0A7280C167}"/>
              </a:ext>
            </a:extLst>
          </p:cNvPr>
          <p:cNvSpPr/>
          <p:nvPr/>
        </p:nvSpPr>
        <p:spPr>
          <a:xfrm>
            <a:off x="6431688" y="4951135"/>
            <a:ext cx="4668253"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Reverse Repo rate</a:t>
            </a:r>
          </a:p>
        </p:txBody>
      </p:sp>
      <p:pic>
        <p:nvPicPr>
          <p:cNvPr id="5" name="Picture 4">
            <a:extLst>
              <a:ext uri="{FF2B5EF4-FFF2-40B4-BE49-F238E27FC236}">
                <a16:creationId xmlns:a16="http://schemas.microsoft.com/office/drawing/2014/main" id="{6C51E04A-3EEA-45BE-3537-1A5EEA07EF87}"/>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3286374263"/>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98A3D-AAF4-AE6B-0991-6BF4EC8C939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9305444-30AA-09CC-E39D-57A9A2FA175C}"/>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17556" y="-81395"/>
            <a:ext cx="11811985" cy="6481819"/>
          </a:xfrm>
          <a:prstGeom prst="rect">
            <a:avLst/>
          </a:prstGeom>
        </p:spPr>
      </p:pic>
      <p:sp>
        <p:nvSpPr>
          <p:cNvPr id="4" name="Rectangle: Rounded Corners 3">
            <a:extLst>
              <a:ext uri="{FF2B5EF4-FFF2-40B4-BE49-F238E27FC236}">
                <a16:creationId xmlns:a16="http://schemas.microsoft.com/office/drawing/2014/main" id="{4F0674E2-124F-9781-BD73-F2AEC748E94B}"/>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099EF69-CF89-EDAA-AD2B-2D501B3D89C1}"/>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F0ECA84-3D47-BE09-158B-E0E10031CA6E}"/>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63F304BF-F7E2-E6DF-0F0E-12D9B10378F7}"/>
              </a:ext>
            </a:extLst>
          </p:cNvPr>
          <p:cNvSpPr/>
          <p:nvPr/>
        </p:nvSpPr>
        <p:spPr>
          <a:xfrm>
            <a:off x="704850" y="1246224"/>
            <a:ext cx="10887882" cy="246667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Q18 What is the notified consumer price index inflation set by the Central Government as the target for the period Aug 5, 2016 to Mar 31,2021?</a:t>
            </a:r>
          </a:p>
          <a:p>
            <a:pPr algn="r"/>
            <a:r>
              <a:rPr lang="en-US" sz="2800" dirty="0">
                <a:solidFill>
                  <a:srgbClr val="00B050"/>
                </a:solidFill>
                <a:latin typeface="Arial Rounded MT Bold" panose="020F0704030504030204" pitchFamily="34" charset="0"/>
              </a:rPr>
              <a:t>[MAY-26]</a:t>
            </a:r>
          </a:p>
        </p:txBody>
      </p:sp>
      <p:sp>
        <p:nvSpPr>
          <p:cNvPr id="15" name="TextBox 14">
            <a:extLst>
              <a:ext uri="{FF2B5EF4-FFF2-40B4-BE49-F238E27FC236}">
                <a16:creationId xmlns:a16="http://schemas.microsoft.com/office/drawing/2014/main" id="{25F93CF1-BAB9-D2DF-4A9C-324C92562309}"/>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2812AD7A-8B0E-07F0-3B62-D89AD5706D7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63C1FEE8-BB85-F5F1-DAFB-0FF623D07AF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1F07A88A-664E-AAD4-790B-220ADEA36536}"/>
              </a:ext>
            </a:extLst>
          </p:cNvPr>
          <p:cNvSpPr/>
          <p:nvPr/>
        </p:nvSpPr>
        <p:spPr>
          <a:xfrm>
            <a:off x="960895" y="3845940"/>
            <a:ext cx="4349042"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3%</a:t>
            </a:r>
            <a:r>
              <a:rPr lang="en-US" dirty="0"/>
              <a:t> </a:t>
            </a:r>
            <a:endParaRPr lang="en-US" sz="2800" dirty="0">
              <a:solidFill>
                <a:srgbClr val="7030A0"/>
              </a:solidFill>
              <a:latin typeface="Arial Rounded MT Bold" panose="020F0704030504030204" pitchFamily="34" charset="0"/>
            </a:endParaRPr>
          </a:p>
        </p:txBody>
      </p:sp>
      <p:sp>
        <p:nvSpPr>
          <p:cNvPr id="13" name="Rectangle 12">
            <a:extLst>
              <a:ext uri="{FF2B5EF4-FFF2-40B4-BE49-F238E27FC236}">
                <a16:creationId xmlns:a16="http://schemas.microsoft.com/office/drawing/2014/main" id="{27B9E918-E080-E9CC-D258-F5A7B4A1B239}"/>
              </a:ext>
            </a:extLst>
          </p:cNvPr>
          <p:cNvSpPr/>
          <p:nvPr/>
        </p:nvSpPr>
        <p:spPr>
          <a:xfrm>
            <a:off x="6272462" y="4017712"/>
            <a:ext cx="5087796" cy="735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4%</a:t>
            </a:r>
            <a:r>
              <a:rPr lang="en-US" b="1" dirty="0"/>
              <a:t>	</a:t>
            </a:r>
            <a:endParaRPr lang="en-US" sz="2800"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513C22FF-171E-B772-2AB5-6D8C42CD01E7}"/>
              </a:ext>
            </a:extLst>
          </p:cNvPr>
          <p:cNvSpPr/>
          <p:nvPr/>
        </p:nvSpPr>
        <p:spPr>
          <a:xfrm>
            <a:off x="960895" y="4915649"/>
            <a:ext cx="4349041" cy="9427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8%</a:t>
            </a:r>
          </a:p>
        </p:txBody>
      </p:sp>
      <p:sp>
        <p:nvSpPr>
          <p:cNvPr id="16" name="Rectangle 15">
            <a:extLst>
              <a:ext uri="{FF2B5EF4-FFF2-40B4-BE49-F238E27FC236}">
                <a16:creationId xmlns:a16="http://schemas.microsoft.com/office/drawing/2014/main" id="{7C789555-DBAE-23BB-7F0B-B0AA5B00B4E1}"/>
              </a:ext>
            </a:extLst>
          </p:cNvPr>
          <p:cNvSpPr/>
          <p:nvPr/>
        </p:nvSpPr>
        <p:spPr>
          <a:xfrm>
            <a:off x="6431688" y="4951135"/>
            <a:ext cx="4668253" cy="907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5%</a:t>
            </a:r>
          </a:p>
        </p:txBody>
      </p:sp>
      <p:pic>
        <p:nvPicPr>
          <p:cNvPr id="5" name="Picture 4">
            <a:extLst>
              <a:ext uri="{FF2B5EF4-FFF2-40B4-BE49-F238E27FC236}">
                <a16:creationId xmlns:a16="http://schemas.microsoft.com/office/drawing/2014/main" id="{2536BF1C-893C-0CE9-C0BD-4D4E18D230E1}"/>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2966940172"/>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E09C47-520B-4651-BFA6-ED33CEDABC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08446" y="-2552320"/>
            <a:ext cx="6610665" cy="11859882"/>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66578" y="82451"/>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76338"/>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561459" y="1481792"/>
            <a:ext cx="6984998" cy="580913"/>
          </a:xfrm>
          <a:prstGeom prst="roundRect">
            <a:avLst>
              <a:gd name="adj" fmla="val 5644"/>
            </a:avLst>
          </a:prstGeom>
          <a:solidFill>
            <a:schemeClr val="bg1"/>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scene3d>
              <a:camera prst="orthographicFront"/>
              <a:lightRig rig="threePt" dir="t"/>
            </a:scene3d>
            <a:sp3d extrusionH="57150">
              <a:bevelT w="38100" h="38100"/>
            </a:sp3d>
          </a:bodyPr>
          <a:lstStyle/>
          <a:p>
            <a:pPr algn="ctr"/>
            <a:r>
              <a:rPr lang="en-US" sz="2800" dirty="0">
                <a:solidFill>
                  <a:srgbClr val="0000FF"/>
                </a:solidFill>
                <a:latin typeface="Arial Rounded MT Bold" panose="020F0704030504030204" pitchFamily="34" charset="0"/>
              </a:rPr>
              <a:t>Answer Key </a:t>
            </a:r>
            <a:endParaRPr lang="en-US" sz="2400" dirty="0">
              <a:solidFill>
                <a:srgbClr val="0000FF"/>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13DC85CB-B419-4B56-81E3-2ADB17F0D38C}"/>
              </a:ext>
            </a:extLst>
          </p:cNvPr>
          <p:cNvSpPr txBox="1"/>
          <p:nvPr/>
        </p:nvSpPr>
        <p:spPr>
          <a:xfrm>
            <a:off x="659528" y="438644"/>
            <a:ext cx="2972160" cy="709490"/>
          </a:xfrm>
          <a:prstGeom prst="rect">
            <a:avLst/>
          </a:prstGeom>
          <a:noFill/>
        </p:spPr>
        <p:txBody>
          <a:bodyPr wrap="square" rtlCol="0">
            <a:spAutoFit/>
          </a:bodyPr>
          <a:lstStyle/>
          <a:p>
            <a:pPr algn="ctr">
              <a:lnSpc>
                <a:spcPts val="2500"/>
              </a:lnSpc>
            </a:pPr>
            <a:r>
              <a:rPr lang="en-GB" sz="2000" b="1">
                <a:solidFill>
                  <a:srgbClr val="002060"/>
                </a:solidFill>
                <a:latin typeface="Arial Rounded MT Bold" panose="020F0704030504030204" pitchFamily="34" charset="0"/>
              </a:rPr>
              <a:t>Concept of money supply  </a:t>
            </a:r>
            <a:endParaRPr lang="en-GB" sz="2000" b="1" dirty="0">
              <a:solidFill>
                <a:srgbClr val="002060"/>
              </a:solidFill>
              <a:latin typeface="Arial Rounded MT Bold" panose="020F0704030504030204"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4247466254"/>
              </p:ext>
            </p:extLst>
          </p:nvPr>
        </p:nvGraphicFramePr>
        <p:xfrm>
          <a:off x="2014780" y="2219172"/>
          <a:ext cx="8103179" cy="3125578"/>
        </p:xfrm>
        <a:graphic>
          <a:graphicData uri="http://schemas.openxmlformats.org/drawingml/2006/table">
            <a:tbl>
              <a:tblPr firstRow="1" bandRow="1">
                <a:tableStyleId>{5C22544A-7EE6-4342-B048-85BDC9FD1C3A}</a:tableStyleId>
              </a:tblPr>
              <a:tblGrid>
                <a:gridCol w="2025795">
                  <a:extLst>
                    <a:ext uri="{9D8B030D-6E8A-4147-A177-3AD203B41FA5}">
                      <a16:colId xmlns:a16="http://schemas.microsoft.com/office/drawing/2014/main" val="20000"/>
                    </a:ext>
                  </a:extLst>
                </a:gridCol>
                <a:gridCol w="1915774">
                  <a:extLst>
                    <a:ext uri="{9D8B030D-6E8A-4147-A177-3AD203B41FA5}">
                      <a16:colId xmlns:a16="http://schemas.microsoft.com/office/drawing/2014/main" val="20001"/>
                    </a:ext>
                  </a:extLst>
                </a:gridCol>
                <a:gridCol w="2135815">
                  <a:extLst>
                    <a:ext uri="{9D8B030D-6E8A-4147-A177-3AD203B41FA5}">
                      <a16:colId xmlns:a16="http://schemas.microsoft.com/office/drawing/2014/main" val="20002"/>
                    </a:ext>
                  </a:extLst>
                </a:gridCol>
                <a:gridCol w="2025795">
                  <a:extLst>
                    <a:ext uri="{9D8B030D-6E8A-4147-A177-3AD203B41FA5}">
                      <a16:colId xmlns:a16="http://schemas.microsoft.com/office/drawing/2014/main" val="20003"/>
                    </a:ext>
                  </a:extLst>
                </a:gridCol>
              </a:tblGrid>
              <a:tr h="508195">
                <a:tc>
                  <a:txBody>
                    <a:bodyPr/>
                    <a:lstStyle/>
                    <a:p>
                      <a:r>
                        <a:rPr lang="en-US" dirty="0"/>
                        <a:t>Ans.</a:t>
                      </a:r>
                      <a:r>
                        <a:rPr lang="en-US" baseline="0" dirty="0"/>
                        <a:t> 1 (d)</a:t>
                      </a:r>
                      <a:endParaRPr lang="en-US" dirty="0"/>
                    </a:p>
                  </a:txBody>
                  <a:tcPr/>
                </a:tc>
                <a:tc>
                  <a:txBody>
                    <a:bodyPr/>
                    <a:lstStyle/>
                    <a:p>
                      <a:r>
                        <a:rPr lang="en-US" dirty="0"/>
                        <a:t>Ans.</a:t>
                      </a:r>
                      <a:r>
                        <a:rPr lang="en-US" baseline="0" dirty="0"/>
                        <a:t> 2 (b)</a:t>
                      </a:r>
                      <a:endParaRPr lang="en-US" dirty="0"/>
                    </a:p>
                  </a:txBody>
                  <a:tcPr/>
                </a:tc>
                <a:tc>
                  <a:txBody>
                    <a:bodyPr/>
                    <a:lstStyle/>
                    <a:p>
                      <a:r>
                        <a:rPr lang="en-US" dirty="0"/>
                        <a:t>Ans.</a:t>
                      </a:r>
                      <a:r>
                        <a:rPr lang="en-US" baseline="0" dirty="0"/>
                        <a:t> 3 (d)</a:t>
                      </a:r>
                      <a:endParaRPr lang="en-US" dirty="0"/>
                    </a:p>
                  </a:txBody>
                  <a:tcPr/>
                </a:tc>
                <a:tc>
                  <a:txBody>
                    <a:bodyPr/>
                    <a:lstStyle/>
                    <a:p>
                      <a:r>
                        <a:rPr lang="en-US" dirty="0"/>
                        <a:t>Ans.</a:t>
                      </a:r>
                      <a:r>
                        <a:rPr lang="en-US" baseline="0" dirty="0"/>
                        <a:t> 4 (c)</a:t>
                      </a:r>
                      <a:endParaRPr lang="en-US" dirty="0"/>
                    </a:p>
                  </a:txBody>
                  <a:tcPr/>
                </a:tc>
                <a:extLst>
                  <a:ext uri="{0D108BD9-81ED-4DB2-BD59-A6C34878D82A}">
                    <a16:rowId xmlns:a16="http://schemas.microsoft.com/office/drawing/2014/main" val="10000"/>
                  </a:ext>
                </a:extLst>
              </a:tr>
              <a:tr h="642097">
                <a:tc>
                  <a:txBody>
                    <a:bodyPr/>
                    <a:lstStyle/>
                    <a:p>
                      <a:r>
                        <a:rPr lang="en-US" dirty="0"/>
                        <a:t>Ans.</a:t>
                      </a:r>
                      <a:r>
                        <a:rPr lang="en-US" baseline="0" dirty="0"/>
                        <a:t> 5 (c)</a:t>
                      </a:r>
                      <a:endParaRPr lang="en-US" dirty="0"/>
                    </a:p>
                  </a:txBody>
                  <a:tcPr/>
                </a:tc>
                <a:tc>
                  <a:txBody>
                    <a:bodyPr/>
                    <a:lstStyle/>
                    <a:p>
                      <a:r>
                        <a:rPr lang="en-IN" dirty="0"/>
                        <a:t>Ans. 6 (b) </a:t>
                      </a:r>
                      <a:endParaRPr lang="en-US" dirty="0"/>
                    </a:p>
                  </a:txBody>
                  <a:tcPr/>
                </a:tc>
                <a:tc>
                  <a:txBody>
                    <a:bodyPr/>
                    <a:lstStyle/>
                    <a:p>
                      <a:r>
                        <a:rPr lang="en-IN" dirty="0"/>
                        <a:t>Ans.7 (b) </a:t>
                      </a:r>
                      <a:endParaRPr lang="en-US" dirty="0"/>
                    </a:p>
                  </a:txBody>
                  <a:tcPr/>
                </a:tc>
                <a:tc>
                  <a:txBody>
                    <a:bodyPr/>
                    <a:lstStyle/>
                    <a:p>
                      <a:r>
                        <a:rPr lang="en-IN" dirty="0"/>
                        <a:t>Ans 8 (d)</a:t>
                      </a:r>
                      <a:endParaRPr lang="en-US" dirty="0"/>
                    </a:p>
                  </a:txBody>
                  <a:tcPr/>
                </a:tc>
                <a:extLst>
                  <a:ext uri="{0D108BD9-81ED-4DB2-BD59-A6C34878D82A}">
                    <a16:rowId xmlns:a16="http://schemas.microsoft.com/office/drawing/2014/main" val="10001"/>
                  </a:ext>
                </a:extLst>
              </a:tr>
              <a:tr h="691092">
                <a:tc>
                  <a:txBody>
                    <a:bodyPr/>
                    <a:lstStyle/>
                    <a:p>
                      <a:r>
                        <a:rPr lang="en-IN" dirty="0"/>
                        <a:t>Ans.9 (b) </a:t>
                      </a:r>
                      <a:endParaRPr lang="en-US" dirty="0"/>
                    </a:p>
                  </a:txBody>
                  <a:tcPr/>
                </a:tc>
                <a:tc>
                  <a:txBody>
                    <a:bodyPr/>
                    <a:lstStyle/>
                    <a:p>
                      <a:r>
                        <a:rPr lang="en-IN" dirty="0"/>
                        <a:t>Ans .10(b) </a:t>
                      </a:r>
                      <a:endParaRPr lang="en-US" dirty="0"/>
                    </a:p>
                  </a:txBody>
                  <a:tcPr/>
                </a:tc>
                <a:tc>
                  <a:txBody>
                    <a:bodyPr/>
                    <a:lstStyle/>
                    <a:p>
                      <a:r>
                        <a:rPr lang="en-IN" dirty="0"/>
                        <a:t>Ans. 11 (c) </a:t>
                      </a:r>
                      <a:endParaRPr lang="en-US" dirty="0"/>
                    </a:p>
                  </a:txBody>
                  <a:tcPr/>
                </a:tc>
                <a:tc>
                  <a:txBody>
                    <a:bodyPr/>
                    <a:lstStyle/>
                    <a:p>
                      <a:r>
                        <a:rPr lang="en-IN" dirty="0"/>
                        <a:t>Ans. 12(c) </a:t>
                      </a:r>
                      <a:endParaRPr lang="en-US" dirty="0"/>
                    </a:p>
                  </a:txBody>
                  <a:tcPr/>
                </a:tc>
                <a:extLst>
                  <a:ext uri="{0D108BD9-81ED-4DB2-BD59-A6C34878D82A}">
                    <a16:rowId xmlns:a16="http://schemas.microsoft.com/office/drawing/2014/main" val="1312098824"/>
                  </a:ext>
                </a:extLst>
              </a:tr>
              <a:tr h="6420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 13(d)</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a:ea typeface="+mn-ea"/>
                          <a:cs typeface="+mn-cs"/>
                        </a:rPr>
                        <a:t>Ans. 14(b)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a:ea typeface="+mn-ea"/>
                          <a:cs typeface="+mn-cs"/>
                        </a:rPr>
                        <a:t>Ans. 15(d)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a:ea typeface="+mn-ea"/>
                          <a:cs typeface="+mn-cs"/>
                        </a:rPr>
                        <a:t>Ans. 16(c)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3289012541"/>
                  </a:ext>
                </a:extLst>
              </a:tr>
              <a:tr h="6420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 17(b) </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 </a:t>
                      </a:r>
                      <a:r>
                        <a:rPr lang="en-IN"/>
                        <a:t>18(b)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2794363"/>
                  </a:ext>
                </a:extLst>
              </a:tr>
            </a:tbl>
          </a:graphicData>
        </a:graphic>
      </p:graphicFrame>
      <p:pic>
        <p:nvPicPr>
          <p:cNvPr id="2" name="Picture 1">
            <a:extLst>
              <a:ext uri="{FF2B5EF4-FFF2-40B4-BE49-F238E27FC236}">
                <a16:creationId xmlns:a16="http://schemas.microsoft.com/office/drawing/2014/main" id="{684E439F-C9C2-EBBE-F670-81BA8A3BA74C}"/>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237677622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94901" y="479700"/>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0" y="33016"/>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635431" y="1425399"/>
            <a:ext cx="10895308" cy="1643265"/>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Q2 Reverse Repo rate is linked to repo rate in the following way : </a:t>
            </a:r>
          </a:p>
          <a:p>
            <a:pPr algn="r"/>
            <a:r>
              <a:rPr lang="en-US" sz="2800" dirty="0">
                <a:solidFill>
                  <a:srgbClr val="00B050"/>
                </a:solidFill>
                <a:latin typeface="Arial Rounded MT Bold" panose="020F0704030504030204" pitchFamily="34" charset="0"/>
              </a:rPr>
              <a:t>[Sept -24]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30023" y="285256"/>
            <a:ext cx="3090417" cy="388889"/>
          </a:xfrm>
          <a:prstGeom prst="rect">
            <a:avLst/>
          </a:prstGeom>
          <a:noFill/>
        </p:spPr>
        <p:txBody>
          <a:bodyPr wrap="square" rtlCol="0">
            <a:spAutoFit/>
          </a:bodyPr>
          <a:lstStyle/>
          <a:p>
            <a:pPr algn="ctr">
              <a:lnSpc>
                <a:spcPts val="2500"/>
              </a:lnSpc>
            </a:pPr>
            <a:r>
              <a:rPr lang="en-GB" b="1" dirty="0">
                <a:solidFill>
                  <a:srgbClr val="002060"/>
                </a:solidFill>
                <a:latin typeface="Arial Rounded MT Bold" panose="020F0704030504030204" pitchFamily="34" charset="0"/>
              </a:rPr>
              <a:t>Monetary policy</a:t>
            </a:r>
          </a:p>
        </p:txBody>
      </p:sp>
      <p:sp>
        <p:nvSpPr>
          <p:cNvPr id="9" name="Rectangle 8">
            <a:extLst>
              <a:ext uri="{FF2B5EF4-FFF2-40B4-BE49-F238E27FC236}">
                <a16:creationId xmlns:a16="http://schemas.microsoft.com/office/drawing/2014/main" id="{6D4CC689-3476-EBE3-BCE2-645DEF183E48}"/>
              </a:ext>
            </a:extLst>
          </p:cNvPr>
          <p:cNvSpPr/>
          <p:nvPr/>
        </p:nvSpPr>
        <p:spPr>
          <a:xfrm>
            <a:off x="1022887" y="3188854"/>
            <a:ext cx="7105923" cy="7249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Reverse Repo Rate= Repo Rate+ 1</a:t>
            </a:r>
          </a:p>
        </p:txBody>
      </p:sp>
      <p:sp>
        <p:nvSpPr>
          <p:cNvPr id="11" name="Rectangle 10">
            <a:extLst>
              <a:ext uri="{FF2B5EF4-FFF2-40B4-BE49-F238E27FC236}">
                <a16:creationId xmlns:a16="http://schemas.microsoft.com/office/drawing/2014/main" id="{12D2BF11-45FA-29B8-3C87-689D1C239B3C}"/>
              </a:ext>
            </a:extLst>
          </p:cNvPr>
          <p:cNvSpPr/>
          <p:nvPr/>
        </p:nvSpPr>
        <p:spPr>
          <a:xfrm>
            <a:off x="1022888" y="4016785"/>
            <a:ext cx="7105922" cy="7249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Reverse Repo Rate = Repo Rate -  1</a:t>
            </a:r>
          </a:p>
        </p:txBody>
      </p:sp>
      <p:sp>
        <p:nvSpPr>
          <p:cNvPr id="14" name="Rectangle 13">
            <a:extLst>
              <a:ext uri="{FF2B5EF4-FFF2-40B4-BE49-F238E27FC236}">
                <a16:creationId xmlns:a16="http://schemas.microsoft.com/office/drawing/2014/main" id="{05BD8050-6671-8864-6993-9688EF08EB68}"/>
              </a:ext>
            </a:extLst>
          </p:cNvPr>
          <p:cNvSpPr/>
          <p:nvPr/>
        </p:nvSpPr>
        <p:spPr>
          <a:xfrm>
            <a:off x="1022887" y="4855105"/>
            <a:ext cx="7105923" cy="73825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Reverse Repo Rate = Repo Rate x 0.1%</a:t>
            </a:r>
          </a:p>
        </p:txBody>
      </p: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4DE53E3C-7C55-B4FE-EABE-C2D6938B2D36}"/>
                  </a:ext>
                </a:extLst>
              </p:cNvPr>
              <p:cNvSpPr/>
              <p:nvPr/>
            </p:nvSpPr>
            <p:spPr>
              <a:xfrm>
                <a:off x="1022887" y="5683036"/>
                <a:ext cx="7105923" cy="85161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Reverse Repo Rate = Repo Rate </a:t>
                </a:r>
                <a14:m>
                  <m:oMath xmlns:m="http://schemas.openxmlformats.org/officeDocument/2006/math">
                    <m:r>
                      <a:rPr lang="en-US" sz="2800" b="0" i="1">
                        <a:solidFill>
                          <a:srgbClr val="00B050"/>
                        </a:solidFill>
                        <a:latin typeface="Cambria Math" panose="02040503050406030204" pitchFamily="18" charset="0"/>
                      </a:rPr>
                      <m:t>×</m:t>
                    </m:r>
                  </m:oMath>
                </a14:m>
                <a:r>
                  <a:rPr lang="en-US" sz="2800" dirty="0">
                    <a:solidFill>
                      <a:srgbClr val="00B050"/>
                    </a:solidFill>
                    <a:latin typeface="Arial Rounded MT Bold" panose="020F0704030504030204" pitchFamily="34" charset="0"/>
                  </a:rPr>
                  <a:t>0.01%</a:t>
                </a:r>
                <a:endParaRPr lang="en-US" sz="2800" dirty="0">
                  <a:solidFill>
                    <a:srgbClr val="0070C0"/>
                  </a:solidFill>
                  <a:latin typeface="Arial Rounded MT Bold" panose="020F0704030504030204" pitchFamily="34" charset="0"/>
                </a:endParaRPr>
              </a:p>
            </p:txBody>
          </p:sp>
        </mc:Choice>
        <mc:Fallback xmlns="">
          <p:sp>
            <p:nvSpPr>
              <p:cNvPr id="16" name="Rectangle 15">
                <a:extLst>
                  <a:ext uri="{FF2B5EF4-FFF2-40B4-BE49-F238E27FC236}">
                    <a16:creationId xmlns:a16="http://schemas.microsoft.com/office/drawing/2014/main" id="{4DE53E3C-7C55-B4FE-EABE-C2D6938B2D36}"/>
                  </a:ext>
                </a:extLst>
              </p:cNvPr>
              <p:cNvSpPr>
                <a:spLocks noRot="1" noChangeAspect="1" noMove="1" noResize="1" noEditPoints="1" noAdjustHandles="1" noChangeArrowheads="1" noChangeShapeType="1" noTextEdit="1"/>
              </p:cNvSpPr>
              <p:nvPr/>
            </p:nvSpPr>
            <p:spPr>
              <a:xfrm>
                <a:off x="1022887" y="5683036"/>
                <a:ext cx="7105923" cy="851611"/>
              </a:xfrm>
              <a:prstGeom prst="rect">
                <a:avLst/>
              </a:prstGeom>
              <a:blipFill>
                <a:blip r:embed="rId4"/>
                <a:stretch>
                  <a:fillRect l="-1714" t="-11972" r="-1628" b="-24648"/>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B6FFAE5C-C7A0-BE6A-72C7-0ADAE0344BB4}"/>
              </a:ext>
            </a:extLst>
          </p:cNvPr>
          <p:cNvPicPr>
            <a:picLocks noChangeAspect="1"/>
          </p:cNvPicPr>
          <p:nvPr/>
        </p:nvPicPr>
        <p:blipFill>
          <a:blip r:embed="rId5"/>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971715" y="-1559952"/>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446884"/>
            <a:ext cx="11341930" cy="130690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endParaRPr lang="en-US" sz="2800" dirty="0">
              <a:solidFill>
                <a:srgbClr val="00B050"/>
              </a:solidFill>
              <a:latin typeface="Arial Rounded MT Bold" panose="020F0704030504030204" pitchFamily="34" charset="0"/>
            </a:endParaRPr>
          </a:p>
          <a:p>
            <a:endParaRPr lang="en-US" sz="2800" dirty="0">
              <a:solidFill>
                <a:srgbClr val="00B050"/>
              </a:solidFill>
              <a:latin typeface="Arial Rounded MT Bold" panose="020F0704030504030204" pitchFamily="34" charset="0"/>
            </a:endParaRPr>
          </a:p>
          <a:p>
            <a:r>
              <a:rPr lang="en-US" sz="2800" dirty="0">
                <a:solidFill>
                  <a:srgbClr val="FF0000"/>
                </a:solidFill>
                <a:latin typeface="Arial Rounded MT Bold" panose="020F0704030504030204" pitchFamily="34" charset="0"/>
              </a:rPr>
              <a:t>Q3.</a:t>
            </a:r>
            <a:r>
              <a:rPr lang="en-US" sz="2800" dirty="0">
                <a:solidFill>
                  <a:srgbClr val="7030A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Which of the following is not a charterstic of money? </a:t>
            </a:r>
          </a:p>
          <a:p>
            <a:pPr algn="r"/>
            <a:r>
              <a:rPr lang="en-US" sz="2800" dirty="0">
                <a:solidFill>
                  <a:srgbClr val="FF0000"/>
                </a:solidFill>
                <a:latin typeface="Arial Rounded MT Bold" panose="020F0704030504030204" pitchFamily="34" charset="0"/>
              </a:rPr>
              <a:t>[JAN-25]</a:t>
            </a:r>
          </a:p>
          <a:p>
            <a:r>
              <a:rPr lang="en-US" sz="2800" dirty="0">
                <a:solidFill>
                  <a:srgbClr val="00B050"/>
                </a:solidFill>
              </a:rPr>
              <a:t>       </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86298" y="311864"/>
            <a:ext cx="281404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1172705" y="4480090"/>
            <a:ext cx="4126569" cy="1030420"/>
          </a:xfrm>
          <a:prstGeom prst="roundRect">
            <a:avLst>
              <a:gd name="adj" fmla="val 3940"/>
            </a:avLst>
          </a:prstGeom>
          <a:ln/>
        </p:spPr>
        <p:style>
          <a:lnRef idx="2">
            <a:schemeClr val="dk1"/>
          </a:lnRef>
          <a:fillRef idx="1">
            <a:schemeClr val="lt1"/>
          </a:fillRef>
          <a:effectRef idx="0">
            <a:schemeClr val="dk1"/>
          </a:effectRef>
          <a:fontRef idx="minor">
            <a:schemeClr val="dk1"/>
          </a:fontRef>
        </p:style>
        <p:txBody>
          <a:bodyPr rtlCol="0" anchor="ctr"/>
          <a:lstStyle/>
          <a:p>
            <a:r>
              <a:rPr lang="en-US" sz="2800" dirty="0">
                <a:solidFill>
                  <a:srgbClr val="FF0000"/>
                </a:solidFill>
                <a:latin typeface="Arial Rounded MT Bold" panose="020F0704030504030204" pitchFamily="34" charset="0"/>
              </a:rPr>
              <a:t>(c) Easily transportable</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908921" y="3068257"/>
            <a:ext cx="4821333" cy="1306902"/>
          </a:xfrm>
          <a:prstGeom prst="roundRect">
            <a:avLst>
              <a:gd name="adj" fmla="val 23805"/>
            </a:avLst>
          </a:prstGeom>
          <a:ln/>
        </p:spPr>
        <p:style>
          <a:lnRef idx="2">
            <a:schemeClr val="dk1"/>
          </a:lnRef>
          <a:fillRef idx="1">
            <a:schemeClr val="lt1"/>
          </a:fillRef>
          <a:effectRef idx="0">
            <a:schemeClr val="dk1"/>
          </a:effectRef>
          <a:fontRef idx="minor">
            <a:schemeClr val="dk1"/>
          </a:fontRef>
        </p:style>
        <p:txBody>
          <a:bodyPr rtlCol="0" anchor="ctr"/>
          <a:lstStyle/>
          <a:p>
            <a:r>
              <a:rPr lang="en-US" sz="2800" dirty="0">
                <a:solidFill>
                  <a:srgbClr val="FF0000"/>
                </a:solidFill>
                <a:latin typeface="Arial Rounded MT Bold" panose="020F0704030504030204" pitchFamily="34" charset="0"/>
              </a:rPr>
              <a:t>(a) Generally acceptable</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6362050" y="4484062"/>
            <a:ext cx="4657245" cy="939545"/>
          </a:xfrm>
          <a:prstGeom prst="roundRect">
            <a:avLst>
              <a:gd name="adj" fmla="val 46900"/>
            </a:avLst>
          </a:prstGeom>
          <a:ln/>
        </p:spPr>
        <p:style>
          <a:lnRef idx="2">
            <a:schemeClr val="dk1"/>
          </a:lnRef>
          <a:fillRef idx="1">
            <a:schemeClr val="lt1"/>
          </a:fillRef>
          <a:effectRef idx="0">
            <a:schemeClr val="dk1"/>
          </a:effectRef>
          <a:fontRef idx="minor">
            <a:schemeClr val="dk1"/>
          </a:fontRef>
        </p:style>
        <p:txBody>
          <a:bodyPr rtlCol="0" anchor="ctr"/>
          <a:lstStyle/>
          <a:p>
            <a:r>
              <a:rPr lang="en-US" sz="2800" dirty="0">
                <a:solidFill>
                  <a:srgbClr val="FF0000"/>
                </a:solidFill>
                <a:latin typeface="Arial Rounded MT Bold" panose="020F0704030504030204" pitchFamily="34" charset="0"/>
              </a:rPr>
              <a:t>(d) Easily reproducible by people</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6398953" y="3184959"/>
            <a:ext cx="4821332" cy="1190200"/>
          </a:xfrm>
          <a:prstGeom prst="roundRect">
            <a:avLst>
              <a:gd name="adj"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800" dirty="0">
                <a:solidFill>
                  <a:srgbClr val="FF0000"/>
                </a:solidFill>
                <a:latin typeface="Arial Rounded MT Bold" panose="020F0704030504030204" pitchFamily="34" charset="0"/>
              </a:rPr>
              <a:t>(b) Effortlessly recognizable</a:t>
            </a:r>
          </a:p>
        </p:txBody>
      </p:sp>
      <p:sp>
        <p:nvSpPr>
          <p:cNvPr id="25" name="Rectangle 14">
            <a:extLst>
              <a:ext uri="{FF2B5EF4-FFF2-40B4-BE49-F238E27FC236}">
                <a16:creationId xmlns:a16="http://schemas.microsoft.com/office/drawing/2014/main" id="{7D482409-2544-DD2E-8CBF-D65779E2EB6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a:extLst>
              <a:ext uri="{FF2B5EF4-FFF2-40B4-BE49-F238E27FC236}">
                <a16:creationId xmlns:a16="http://schemas.microsoft.com/office/drawing/2014/main" id="{38E4B4D1-BAB1-0344-236B-E380E0777FDD}"/>
              </a:ext>
            </a:extLst>
          </p:cNvPr>
          <p:cNvGraphicFramePr>
            <a:graphicFrameLocks noChangeAspect="1"/>
          </p:cNvGraphicFramePr>
          <p:nvPr/>
        </p:nvGraphicFramePr>
        <p:xfrm>
          <a:off x="0" y="457200"/>
          <a:ext cx="152400" cy="123825"/>
        </p:xfrm>
        <a:graphic>
          <a:graphicData uri="http://schemas.openxmlformats.org/presentationml/2006/ole">
            <mc:AlternateContent xmlns:mc="http://schemas.openxmlformats.org/markup-compatibility/2006">
              <mc:Choice xmlns:v="urn:schemas-microsoft-com:vml" Requires="v">
                <p:oleObj name="Equation" r:id="rId3" imgW="152202" imgH="126835" progId="Equation.DSMT4">
                  <p:embed/>
                </p:oleObj>
              </mc:Choice>
              <mc:Fallback>
                <p:oleObj name="Equation" r:id="rId3" imgW="152202" imgH="126835" progId="Equation.DSMT4">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152400" cy="123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Picture 1">
            <a:extLst>
              <a:ext uri="{FF2B5EF4-FFF2-40B4-BE49-F238E27FC236}">
                <a16:creationId xmlns:a16="http://schemas.microsoft.com/office/drawing/2014/main" id="{83AD5D26-BE1F-E71D-4FEF-58FA738EC991}"/>
              </a:ext>
            </a:extLst>
          </p:cNvPr>
          <p:cNvPicPr>
            <a:picLocks noChangeAspect="1"/>
          </p:cNvPicPr>
          <p:nvPr/>
        </p:nvPicPr>
        <p:blipFill>
          <a:blip r:embed="rId5"/>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53934" y="-1020363"/>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88778" y="1396543"/>
            <a:ext cx="11374600" cy="232304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Q4  The currency issued by the Central Bank is known as _______and is backed by supporting reserves and its value is a sovereign guarantee</a:t>
            </a:r>
            <a:r>
              <a:rPr lang="en-US" sz="2800" dirty="0">
                <a:solidFill>
                  <a:srgbClr val="7030A0"/>
                </a:solidFill>
              </a:rPr>
              <a:t>. </a:t>
            </a:r>
          </a:p>
          <a:p>
            <a:pPr algn="r"/>
            <a:r>
              <a:rPr lang="en-US" sz="2800" dirty="0">
                <a:solidFill>
                  <a:srgbClr val="7030A0"/>
                </a:solidFill>
                <a:latin typeface="Arial Rounded MT Bold" panose="020F0704030504030204" pitchFamily="34" charset="0"/>
              </a:rPr>
              <a:t>[ Jan -25]</a:t>
            </a:r>
          </a:p>
          <a:p>
            <a:endParaRPr lang="en-US" sz="2800" dirty="0">
              <a:solidFill>
                <a:srgbClr val="0070C0"/>
              </a:solidFill>
              <a:latin typeface="Arial Rounded MT Bold" panose="020F0704030504030204" pitchFamily="34" charset="0"/>
            </a:endParaRPr>
          </a:p>
          <a:p>
            <a:pPr algn="just"/>
            <a:endParaRPr lang="en-US" dirty="0">
              <a:solidFill>
                <a:srgbClr val="00B05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CDDB6C8-E094-4607-A305-CF57C40CA5D7}"/>
              </a:ext>
            </a:extLst>
          </p:cNvPr>
          <p:cNvSpPr txBox="1"/>
          <p:nvPr/>
        </p:nvSpPr>
        <p:spPr>
          <a:xfrm>
            <a:off x="496237" y="227005"/>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1">
            <a:extLst>
              <a:ext uri="{FF2B5EF4-FFF2-40B4-BE49-F238E27FC236}">
                <a16:creationId xmlns:a16="http://schemas.microsoft.com/office/drawing/2014/main" id="{6FECAB40-323E-C76B-83EB-81C4FA02F8D7}"/>
              </a:ext>
            </a:extLst>
          </p:cNvPr>
          <p:cNvSpPr/>
          <p:nvPr/>
        </p:nvSpPr>
        <p:spPr>
          <a:xfrm>
            <a:off x="976565" y="3983233"/>
            <a:ext cx="3409627" cy="99189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Real money</a:t>
            </a:r>
          </a:p>
        </p:txBody>
      </p:sp>
      <p:sp>
        <p:nvSpPr>
          <p:cNvPr id="3" name="Rectangle 2">
            <a:extLst>
              <a:ext uri="{FF2B5EF4-FFF2-40B4-BE49-F238E27FC236}">
                <a16:creationId xmlns:a16="http://schemas.microsoft.com/office/drawing/2014/main" id="{2AEB2032-875F-C352-A3A9-1478C8147376}"/>
              </a:ext>
            </a:extLst>
          </p:cNvPr>
          <p:cNvSpPr/>
          <p:nvPr/>
        </p:nvSpPr>
        <p:spPr>
          <a:xfrm>
            <a:off x="6093500" y="3957867"/>
            <a:ext cx="3409627" cy="99189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Credit money</a:t>
            </a:r>
          </a:p>
        </p:txBody>
      </p:sp>
      <p:sp>
        <p:nvSpPr>
          <p:cNvPr id="6" name="Rectangle 5">
            <a:extLst>
              <a:ext uri="{FF2B5EF4-FFF2-40B4-BE49-F238E27FC236}">
                <a16:creationId xmlns:a16="http://schemas.microsoft.com/office/drawing/2014/main" id="{4BE96C92-C6F8-08AC-460D-0A930085CE8F}"/>
              </a:ext>
            </a:extLst>
          </p:cNvPr>
          <p:cNvSpPr/>
          <p:nvPr/>
        </p:nvSpPr>
        <p:spPr>
          <a:xfrm>
            <a:off x="976565" y="5208677"/>
            <a:ext cx="3409627" cy="99189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Fiat money</a:t>
            </a:r>
          </a:p>
        </p:txBody>
      </p:sp>
      <p:sp>
        <p:nvSpPr>
          <p:cNvPr id="9" name="Rectangle 8">
            <a:extLst>
              <a:ext uri="{FF2B5EF4-FFF2-40B4-BE49-F238E27FC236}">
                <a16:creationId xmlns:a16="http://schemas.microsoft.com/office/drawing/2014/main" id="{673509CF-B068-451B-5C3C-F1945986B267}"/>
              </a:ext>
            </a:extLst>
          </p:cNvPr>
          <p:cNvSpPr/>
          <p:nvPr/>
        </p:nvSpPr>
        <p:spPr>
          <a:xfrm>
            <a:off x="6093499" y="5188033"/>
            <a:ext cx="3763423" cy="103281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Sovereign bonds</a:t>
            </a:r>
          </a:p>
        </p:txBody>
      </p:sp>
      <p:pic>
        <p:nvPicPr>
          <p:cNvPr id="5" name="Picture 4">
            <a:extLst>
              <a:ext uri="{FF2B5EF4-FFF2-40B4-BE49-F238E27FC236}">
                <a16:creationId xmlns:a16="http://schemas.microsoft.com/office/drawing/2014/main" id="{A99FDD03-2485-CBA3-2712-77598859AC2E}"/>
              </a:ext>
            </a:extLst>
          </p:cNvPr>
          <p:cNvPicPr>
            <a:picLocks noChangeAspect="1"/>
          </p:cNvPicPr>
          <p:nvPr/>
        </p:nvPicPr>
        <p:blipFill>
          <a:blip r:embed="rId3"/>
          <a:srcRect l="5635" t="12069" r="3584" b="7177"/>
          <a:stretch>
            <a:fillRect/>
          </a:stretch>
        </p:blipFill>
        <p:spPr>
          <a:xfrm>
            <a:off x="9514790" y="376009"/>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38570-0E01-8625-478C-FEFFE0B9488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CD7F667-6285-C388-83B4-DD8915489B6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600864"/>
            <a:ext cx="11811985" cy="6481819"/>
          </a:xfrm>
          <a:prstGeom prst="rect">
            <a:avLst/>
          </a:prstGeom>
        </p:spPr>
      </p:pic>
      <p:sp>
        <p:nvSpPr>
          <p:cNvPr id="4" name="Rectangle: Rounded Corners 3">
            <a:extLst>
              <a:ext uri="{FF2B5EF4-FFF2-40B4-BE49-F238E27FC236}">
                <a16:creationId xmlns:a16="http://schemas.microsoft.com/office/drawing/2014/main" id="{F37B3AAE-5D5D-39CA-1B6F-06443CB0FC24}"/>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645708F-341C-5574-8509-5EB9BA80551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99BDA74-6354-B8FE-FF13-8EBD44167F8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71F0CA0-6709-9E71-EC24-D5F676C7547C}"/>
              </a:ext>
            </a:extLst>
          </p:cNvPr>
          <p:cNvSpPr/>
          <p:nvPr/>
        </p:nvSpPr>
        <p:spPr>
          <a:xfrm>
            <a:off x="704850" y="1296492"/>
            <a:ext cx="11017194" cy="3097131"/>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Q5 Considering that with a money multiplier of 1.5 there has been an increment of Rs. 600 cr. Of money supply . Find out the monetary base </a:t>
            </a:r>
            <a:r>
              <a:rPr lang="en-US" dirty="0"/>
              <a:t>. </a:t>
            </a:r>
            <a:endParaRPr lang="en-US" dirty="0">
              <a:solidFill>
                <a:srgbClr val="0070C0"/>
              </a:solidFill>
              <a:latin typeface="Arial Rounded MT Bold" panose="020F0704030504030204" pitchFamily="34" charset="0"/>
            </a:endParaRPr>
          </a:p>
          <a:p>
            <a:pPr algn="r"/>
            <a:r>
              <a:rPr lang="en-US" dirty="0">
                <a:solidFill>
                  <a:srgbClr val="7030A0"/>
                </a:solidFill>
                <a:latin typeface="Arial Rounded MT Bold" panose="020F0704030504030204" pitchFamily="34" charset="0"/>
              </a:rPr>
              <a:t>[Jan -25]</a:t>
            </a:r>
          </a:p>
        </p:txBody>
      </p:sp>
      <p:sp>
        <p:nvSpPr>
          <p:cNvPr id="15" name="TextBox 14">
            <a:extLst>
              <a:ext uri="{FF2B5EF4-FFF2-40B4-BE49-F238E27FC236}">
                <a16:creationId xmlns:a16="http://schemas.microsoft.com/office/drawing/2014/main" id="{7FF17D94-FB20-7987-391E-80E10FF68E0D}"/>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B2EC9600-6D68-7207-2A52-DDE25A475D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AF30998-FA56-8B82-2AD7-2D29A80F1C7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4118957E-A89C-C681-BED4-B36C5D820028}"/>
              </a:ext>
            </a:extLst>
          </p:cNvPr>
          <p:cNvSpPr/>
          <p:nvPr/>
        </p:nvSpPr>
        <p:spPr>
          <a:xfrm>
            <a:off x="1004807" y="4584624"/>
            <a:ext cx="3675680" cy="86214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Rs. 800 cr.</a:t>
            </a:r>
          </a:p>
        </p:txBody>
      </p:sp>
      <p:sp>
        <p:nvSpPr>
          <p:cNvPr id="14" name="Rectangle 13">
            <a:extLst>
              <a:ext uri="{FF2B5EF4-FFF2-40B4-BE49-F238E27FC236}">
                <a16:creationId xmlns:a16="http://schemas.microsoft.com/office/drawing/2014/main" id="{CC2863D0-F44D-C176-EDD2-C20F925EBB81}"/>
              </a:ext>
            </a:extLst>
          </p:cNvPr>
          <p:cNvSpPr/>
          <p:nvPr/>
        </p:nvSpPr>
        <p:spPr>
          <a:xfrm>
            <a:off x="6248399" y="4761344"/>
            <a:ext cx="3675681" cy="68542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Rs. 200 cr</a:t>
            </a:r>
            <a:r>
              <a:rPr lang="en-US" dirty="0"/>
              <a:t>.</a:t>
            </a:r>
            <a:endParaRPr lang="en-US" sz="2800" dirty="0">
              <a:solidFill>
                <a:srgbClr val="0070C0"/>
              </a:solidFill>
            </a:endParaRPr>
          </a:p>
        </p:txBody>
      </p:sp>
      <p:sp>
        <p:nvSpPr>
          <p:cNvPr id="19" name="Rectangle 18">
            <a:extLst>
              <a:ext uri="{FF2B5EF4-FFF2-40B4-BE49-F238E27FC236}">
                <a16:creationId xmlns:a16="http://schemas.microsoft.com/office/drawing/2014/main" id="{0DC6CB3E-1926-C6C6-AC07-F47655311DEB}"/>
              </a:ext>
            </a:extLst>
          </p:cNvPr>
          <p:cNvSpPr/>
          <p:nvPr/>
        </p:nvSpPr>
        <p:spPr>
          <a:xfrm>
            <a:off x="1004807" y="5748525"/>
            <a:ext cx="3675680" cy="65532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Rs.400 cr. </a:t>
            </a:r>
          </a:p>
        </p:txBody>
      </p:sp>
      <p:sp>
        <p:nvSpPr>
          <p:cNvPr id="22" name="Rectangle 21">
            <a:extLst>
              <a:ext uri="{FF2B5EF4-FFF2-40B4-BE49-F238E27FC236}">
                <a16:creationId xmlns:a16="http://schemas.microsoft.com/office/drawing/2014/main" id="{81BA3E61-EA82-ED43-3FB7-ECC4B04DF0E4}"/>
              </a:ext>
            </a:extLst>
          </p:cNvPr>
          <p:cNvSpPr/>
          <p:nvPr/>
        </p:nvSpPr>
        <p:spPr>
          <a:xfrm>
            <a:off x="6248399" y="5757237"/>
            <a:ext cx="3675679" cy="65532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Rs.900 cr</a:t>
            </a:r>
          </a:p>
        </p:txBody>
      </p:sp>
      <p:pic>
        <p:nvPicPr>
          <p:cNvPr id="3" name="Picture 2">
            <a:extLst>
              <a:ext uri="{FF2B5EF4-FFF2-40B4-BE49-F238E27FC236}">
                <a16:creationId xmlns:a16="http://schemas.microsoft.com/office/drawing/2014/main" id="{2ACF73F8-2BD9-13BF-0EFF-5A7937317453}"/>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394750659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B5B98-5612-C120-B6F1-4726BD352E7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796346E-6B45-F0C0-9D3A-B8B21DD3F1C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07349" y="-260968"/>
            <a:ext cx="11811985" cy="6481819"/>
          </a:xfrm>
          <a:prstGeom prst="rect">
            <a:avLst/>
          </a:prstGeom>
        </p:spPr>
      </p:pic>
      <p:sp>
        <p:nvSpPr>
          <p:cNvPr id="4" name="Rectangle: Rounded Corners 3">
            <a:extLst>
              <a:ext uri="{FF2B5EF4-FFF2-40B4-BE49-F238E27FC236}">
                <a16:creationId xmlns:a16="http://schemas.microsoft.com/office/drawing/2014/main" id="{798F50A1-4B49-D21B-963A-36BA949297F7}"/>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8312B7B-8A9B-40F1-6702-B5031A566EDE}"/>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B3B0946-A859-8B43-C513-DC981578AE8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988E974-C4DB-1CEE-FDD5-60B1EFBE8479}"/>
              </a:ext>
            </a:extLst>
          </p:cNvPr>
          <p:cNvSpPr/>
          <p:nvPr/>
        </p:nvSpPr>
        <p:spPr>
          <a:xfrm>
            <a:off x="704850" y="1246225"/>
            <a:ext cx="10877550" cy="169671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Q6 Money created by the commercial banks is called _______</a:t>
            </a:r>
          </a:p>
          <a:p>
            <a:pPr algn="r"/>
            <a:r>
              <a:rPr lang="en-US" sz="2800" dirty="0">
                <a:solidFill>
                  <a:srgbClr val="FF0000"/>
                </a:solidFill>
                <a:latin typeface="Arial Rounded MT Bold" panose="020F0704030504030204" pitchFamily="34" charset="0"/>
              </a:rPr>
              <a:t> [Jan-25]</a:t>
            </a:r>
          </a:p>
        </p:txBody>
      </p:sp>
      <p:sp>
        <p:nvSpPr>
          <p:cNvPr id="15" name="TextBox 14">
            <a:extLst>
              <a:ext uri="{FF2B5EF4-FFF2-40B4-BE49-F238E27FC236}">
                <a16:creationId xmlns:a16="http://schemas.microsoft.com/office/drawing/2014/main" id="{71A617F4-FAB2-C554-D7B7-C5764A699FAD}"/>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36A80432-BABB-311E-557A-783BCBAEAAA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886C55E7-0BCA-5CDF-7002-ACC5DB7E27E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02EE9844-ED79-C184-0771-870B17162FD2}"/>
              </a:ext>
            </a:extLst>
          </p:cNvPr>
          <p:cNvSpPr/>
          <p:nvPr/>
        </p:nvSpPr>
        <p:spPr>
          <a:xfrm>
            <a:off x="1115877" y="3178331"/>
            <a:ext cx="5129940" cy="9517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Real money </a:t>
            </a:r>
          </a:p>
        </p:txBody>
      </p:sp>
      <p:sp>
        <p:nvSpPr>
          <p:cNvPr id="6" name="Rectangle 5">
            <a:extLst>
              <a:ext uri="{FF2B5EF4-FFF2-40B4-BE49-F238E27FC236}">
                <a16:creationId xmlns:a16="http://schemas.microsoft.com/office/drawing/2014/main" id="{CA002921-F569-C330-4B8A-AEB9162DA5EC}"/>
              </a:ext>
            </a:extLst>
          </p:cNvPr>
          <p:cNvSpPr/>
          <p:nvPr/>
        </p:nvSpPr>
        <p:spPr>
          <a:xfrm>
            <a:off x="7130359" y="3117223"/>
            <a:ext cx="4028421" cy="9517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US" sz="2800" dirty="0">
                <a:solidFill>
                  <a:srgbClr val="FF0000"/>
                </a:solidFill>
                <a:latin typeface="Arial Rounded MT Bold" panose="020F0704030504030204" pitchFamily="34" charset="0"/>
              </a:rPr>
              <a:t> High powered money</a:t>
            </a:r>
          </a:p>
        </p:txBody>
      </p:sp>
      <p:sp>
        <p:nvSpPr>
          <p:cNvPr id="11" name="Rectangle 10">
            <a:extLst>
              <a:ext uri="{FF2B5EF4-FFF2-40B4-BE49-F238E27FC236}">
                <a16:creationId xmlns:a16="http://schemas.microsoft.com/office/drawing/2014/main" id="{7926EDC8-35B0-EDFD-7673-BC67EC4254C1}"/>
              </a:ext>
            </a:extLst>
          </p:cNvPr>
          <p:cNvSpPr/>
          <p:nvPr/>
        </p:nvSpPr>
        <p:spPr>
          <a:xfrm>
            <a:off x="1115877" y="4365497"/>
            <a:ext cx="5253927" cy="11117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Fiat money</a:t>
            </a:r>
          </a:p>
        </p:txBody>
      </p:sp>
      <p:sp>
        <p:nvSpPr>
          <p:cNvPr id="17" name="Rectangle 16">
            <a:extLst>
              <a:ext uri="{FF2B5EF4-FFF2-40B4-BE49-F238E27FC236}">
                <a16:creationId xmlns:a16="http://schemas.microsoft.com/office/drawing/2014/main" id="{1FB4EDA8-3018-CF0D-2EE4-B7BA13C4A32D}"/>
              </a:ext>
            </a:extLst>
          </p:cNvPr>
          <p:cNvSpPr/>
          <p:nvPr/>
        </p:nvSpPr>
        <p:spPr>
          <a:xfrm>
            <a:off x="7130359" y="4365497"/>
            <a:ext cx="4028421" cy="11117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Credit money</a:t>
            </a:r>
          </a:p>
        </p:txBody>
      </p:sp>
      <p:pic>
        <p:nvPicPr>
          <p:cNvPr id="3" name="Picture 2">
            <a:extLst>
              <a:ext uri="{FF2B5EF4-FFF2-40B4-BE49-F238E27FC236}">
                <a16:creationId xmlns:a16="http://schemas.microsoft.com/office/drawing/2014/main" id="{AF581765-59DE-3897-AC2E-767D0C91F083}"/>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96369085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A052F-58D2-1008-F1C9-466A8E20CC0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9AE95A7-7CC3-87BC-541F-5D83DD77499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24835" y="775915"/>
            <a:ext cx="11811985" cy="6481819"/>
          </a:xfrm>
          <a:prstGeom prst="rect">
            <a:avLst/>
          </a:prstGeom>
        </p:spPr>
      </p:pic>
      <p:sp>
        <p:nvSpPr>
          <p:cNvPr id="4" name="Rectangle: Rounded Corners 3">
            <a:extLst>
              <a:ext uri="{FF2B5EF4-FFF2-40B4-BE49-F238E27FC236}">
                <a16:creationId xmlns:a16="http://schemas.microsoft.com/office/drawing/2014/main" id="{C6A1BC19-D0EE-8003-6D00-28DCC5F7054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41938AC-5D9F-C7D0-C1CC-AD9AEB9B5869}"/>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EA03188-0CB8-D85D-9240-04908D9E85A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03F4C64-C5A1-B7BB-E451-A75863212391}"/>
              </a:ext>
            </a:extLst>
          </p:cNvPr>
          <p:cNvSpPr/>
          <p:nvPr/>
        </p:nvSpPr>
        <p:spPr>
          <a:xfrm>
            <a:off x="704850" y="1246224"/>
            <a:ext cx="10877550" cy="225671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Q7 Compute the total credit money by the banking system if the required reserved ratio is 15%for for every Rs.12,00,000 deposited in the banking system [Jan -25]</a:t>
            </a:r>
          </a:p>
          <a:p>
            <a:pPr algn="just"/>
            <a:endParaRPr lang="en-US" sz="2800" dirty="0">
              <a:solidFill>
                <a:srgbClr val="00B05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AB7CDA80-C529-A2C5-466D-147F173979B8}"/>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5545FDC4-39A6-2C41-A0F1-D65EEBB06E5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BAFEDCF9-3A09-02CF-E1FE-6F76F627DB6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0AF5923A-A3CA-B71B-282A-880E1F5E16C6}"/>
              </a:ext>
            </a:extLst>
          </p:cNvPr>
          <p:cNvSpPr/>
          <p:nvPr/>
        </p:nvSpPr>
        <p:spPr>
          <a:xfrm>
            <a:off x="1038385" y="3669258"/>
            <a:ext cx="3674491" cy="8073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Rs. 1,00,00,000 	</a:t>
            </a:r>
          </a:p>
        </p:txBody>
      </p:sp>
      <p:sp>
        <p:nvSpPr>
          <p:cNvPr id="13" name="Rectangle 12">
            <a:extLst>
              <a:ext uri="{FF2B5EF4-FFF2-40B4-BE49-F238E27FC236}">
                <a16:creationId xmlns:a16="http://schemas.microsoft.com/office/drawing/2014/main" id="{3461C45D-5B2C-76D2-FCB2-8874BB250D2D}"/>
              </a:ext>
            </a:extLst>
          </p:cNvPr>
          <p:cNvSpPr/>
          <p:nvPr/>
        </p:nvSpPr>
        <p:spPr>
          <a:xfrm>
            <a:off x="6096000" y="3674718"/>
            <a:ext cx="4008027" cy="7387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Rs. 80,00,000 </a:t>
            </a:r>
            <a:r>
              <a:rPr lang="en-US" b="1" dirty="0"/>
              <a:t>	</a:t>
            </a:r>
            <a:endParaRPr lang="en-US" sz="2800"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EFEB0ED9-A161-F472-64E8-2FBF85263DE6}"/>
              </a:ext>
            </a:extLst>
          </p:cNvPr>
          <p:cNvSpPr/>
          <p:nvPr/>
        </p:nvSpPr>
        <p:spPr>
          <a:xfrm>
            <a:off x="1038386" y="4718280"/>
            <a:ext cx="3657600" cy="8018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Rs. 1,25,00,000 </a:t>
            </a:r>
          </a:p>
        </p:txBody>
      </p:sp>
      <p:sp>
        <p:nvSpPr>
          <p:cNvPr id="16" name="Rectangle 15">
            <a:extLst>
              <a:ext uri="{FF2B5EF4-FFF2-40B4-BE49-F238E27FC236}">
                <a16:creationId xmlns:a16="http://schemas.microsoft.com/office/drawing/2014/main" id="{CE9B00EC-1598-0DC9-CB20-4536BF117A73}"/>
              </a:ext>
            </a:extLst>
          </p:cNvPr>
          <p:cNvSpPr/>
          <p:nvPr/>
        </p:nvSpPr>
        <p:spPr>
          <a:xfrm>
            <a:off x="6096000" y="4718280"/>
            <a:ext cx="4093415" cy="8018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Rs. 1,50,00,000</a:t>
            </a:r>
          </a:p>
        </p:txBody>
      </p:sp>
      <p:pic>
        <p:nvPicPr>
          <p:cNvPr id="5" name="Picture 4">
            <a:extLst>
              <a:ext uri="{FF2B5EF4-FFF2-40B4-BE49-F238E27FC236}">
                <a16:creationId xmlns:a16="http://schemas.microsoft.com/office/drawing/2014/main" id="{3B4A3CF6-C497-462C-1C12-8A6A4E8FB1C2}"/>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286211916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62D44-6D63-09C7-4E40-CF03F6A34A9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3A17BD3-05EA-C9CB-B21F-D365A6893CE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57399" y="-60201"/>
            <a:ext cx="11811985" cy="6481819"/>
          </a:xfrm>
          <a:prstGeom prst="rect">
            <a:avLst/>
          </a:prstGeom>
        </p:spPr>
      </p:pic>
      <p:sp>
        <p:nvSpPr>
          <p:cNvPr id="4" name="Rectangle: Rounded Corners 3">
            <a:extLst>
              <a:ext uri="{FF2B5EF4-FFF2-40B4-BE49-F238E27FC236}">
                <a16:creationId xmlns:a16="http://schemas.microsoft.com/office/drawing/2014/main" id="{3F731958-0620-4D8B-94B7-949833718DB6}"/>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B985987-40E3-3F59-75C0-8785FE08E8D2}"/>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2E24BD6-4AAC-4F11-B288-8272359F56C0}"/>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4E7FA2A-B9A6-47B9-C8C7-8D3543ED7807}"/>
              </a:ext>
            </a:extLst>
          </p:cNvPr>
          <p:cNvSpPr/>
          <p:nvPr/>
        </p:nvSpPr>
        <p:spPr>
          <a:xfrm>
            <a:off x="671847" y="1720312"/>
            <a:ext cx="10827895" cy="156533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Q8 Which of the following is NOT a Quantative tool of monetary policy ?[May-25]</a:t>
            </a:r>
          </a:p>
        </p:txBody>
      </p:sp>
      <p:sp>
        <p:nvSpPr>
          <p:cNvPr id="15" name="TextBox 14">
            <a:extLst>
              <a:ext uri="{FF2B5EF4-FFF2-40B4-BE49-F238E27FC236}">
                <a16:creationId xmlns:a16="http://schemas.microsoft.com/office/drawing/2014/main" id="{4AA36196-9943-1173-2502-BB8C3A1728F3}"/>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pic>
        <p:nvPicPr>
          <p:cNvPr id="18" name="Picture 17">
            <a:extLst>
              <a:ext uri="{FF2B5EF4-FFF2-40B4-BE49-F238E27FC236}">
                <a16:creationId xmlns:a16="http://schemas.microsoft.com/office/drawing/2014/main" id="{1142FBF2-837B-94BC-D610-006549A2F8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4028" y="457576"/>
            <a:ext cx="1646693" cy="553253"/>
          </a:xfrm>
          <a:prstGeom prst="rect">
            <a:avLst/>
          </a:prstGeom>
        </p:spPr>
      </p:pic>
      <p:sp>
        <p:nvSpPr>
          <p:cNvPr id="2" name="Rectangle 2">
            <a:extLst>
              <a:ext uri="{FF2B5EF4-FFF2-40B4-BE49-F238E27FC236}">
                <a16:creationId xmlns:a16="http://schemas.microsoft.com/office/drawing/2014/main" id="{B5C025B5-B7ED-5BE1-6CCA-7942C87E52F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E29B6A7-8266-CE0C-5051-73102784A19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DABA9B9E-216F-B70C-CAE0-BFD5E307BA67}"/>
              </a:ext>
            </a:extLst>
          </p:cNvPr>
          <p:cNvSpPr/>
          <p:nvPr/>
        </p:nvSpPr>
        <p:spPr>
          <a:xfrm>
            <a:off x="1142586" y="3390573"/>
            <a:ext cx="6986225" cy="70834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Statutory Liquidity Ratio (SLR)</a:t>
            </a:r>
          </a:p>
        </p:txBody>
      </p:sp>
      <p:sp>
        <p:nvSpPr>
          <p:cNvPr id="14" name="Rectangle 13">
            <a:extLst>
              <a:ext uri="{FF2B5EF4-FFF2-40B4-BE49-F238E27FC236}">
                <a16:creationId xmlns:a16="http://schemas.microsoft.com/office/drawing/2014/main" id="{5023FA06-922A-CFCB-5F83-6E73E1A211F0}"/>
              </a:ext>
            </a:extLst>
          </p:cNvPr>
          <p:cNvSpPr/>
          <p:nvPr/>
        </p:nvSpPr>
        <p:spPr>
          <a:xfrm>
            <a:off x="1142586" y="4251318"/>
            <a:ext cx="6451583" cy="5965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Cash Reserve ratio (CRR)</a:t>
            </a:r>
          </a:p>
        </p:txBody>
      </p:sp>
      <p:sp>
        <p:nvSpPr>
          <p:cNvPr id="16" name="Rectangle 15">
            <a:extLst>
              <a:ext uri="{FF2B5EF4-FFF2-40B4-BE49-F238E27FC236}">
                <a16:creationId xmlns:a16="http://schemas.microsoft.com/office/drawing/2014/main" id="{BE18F1C9-A1FD-D220-25E0-41D5085A8746}"/>
              </a:ext>
            </a:extLst>
          </p:cNvPr>
          <p:cNvSpPr/>
          <p:nvPr/>
        </p:nvSpPr>
        <p:spPr>
          <a:xfrm>
            <a:off x="1142586" y="5019388"/>
            <a:ext cx="6451583" cy="70779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Open market operations (OMO)</a:t>
            </a:r>
          </a:p>
        </p:txBody>
      </p:sp>
      <p:sp>
        <p:nvSpPr>
          <p:cNvPr id="19" name="Rectangle 18">
            <a:extLst>
              <a:ext uri="{FF2B5EF4-FFF2-40B4-BE49-F238E27FC236}">
                <a16:creationId xmlns:a16="http://schemas.microsoft.com/office/drawing/2014/main" id="{F9B17958-A650-1FC3-5B92-A207D23AC560}"/>
              </a:ext>
            </a:extLst>
          </p:cNvPr>
          <p:cNvSpPr/>
          <p:nvPr/>
        </p:nvSpPr>
        <p:spPr>
          <a:xfrm>
            <a:off x="1142587" y="5879584"/>
            <a:ext cx="6668560" cy="6469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Liquidity Adjustment facility (LAF) </a:t>
            </a:r>
          </a:p>
        </p:txBody>
      </p:sp>
    </p:spTree>
    <p:extLst>
      <p:ext uri="{BB962C8B-B14F-4D97-AF65-F5344CB8AC3E}">
        <p14:creationId xmlns:p14="http://schemas.microsoft.com/office/powerpoint/2010/main" val="21604203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83821-7E19-2546-38D6-0BEDFF6FADD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178E5C3-22E4-0C3E-9C38-5FFCFC43DD5B}"/>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24835" y="-81395"/>
            <a:ext cx="11811985" cy="6481819"/>
          </a:xfrm>
          <a:prstGeom prst="rect">
            <a:avLst/>
          </a:prstGeom>
        </p:spPr>
      </p:pic>
      <p:sp>
        <p:nvSpPr>
          <p:cNvPr id="4" name="Rectangle: Rounded Corners 3">
            <a:extLst>
              <a:ext uri="{FF2B5EF4-FFF2-40B4-BE49-F238E27FC236}">
                <a16:creationId xmlns:a16="http://schemas.microsoft.com/office/drawing/2014/main" id="{757F6D3F-8E22-30E9-958B-62DB61CBC15B}"/>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F0EC75C-2A75-DB9E-0EE2-A0F84C8D45F5}"/>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989CF6B-69AC-D552-A28D-BE7F6CEF9D4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0391004-5A18-8609-453F-11522362CF81}"/>
              </a:ext>
            </a:extLst>
          </p:cNvPr>
          <p:cNvSpPr/>
          <p:nvPr/>
        </p:nvSpPr>
        <p:spPr>
          <a:xfrm>
            <a:off x="704850" y="1246225"/>
            <a:ext cx="10877550" cy="169671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Q9 Which of the following expression is true ? [May-25]</a:t>
            </a:r>
          </a:p>
        </p:txBody>
      </p:sp>
      <p:sp>
        <p:nvSpPr>
          <p:cNvPr id="15" name="TextBox 14">
            <a:extLst>
              <a:ext uri="{FF2B5EF4-FFF2-40B4-BE49-F238E27FC236}">
                <a16:creationId xmlns:a16="http://schemas.microsoft.com/office/drawing/2014/main" id="{6A848AFF-CBA2-EC0B-F47B-88DCD4E8BF20}"/>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Monetary policy</a:t>
            </a:r>
          </a:p>
        </p:txBody>
      </p:sp>
      <p:sp>
        <p:nvSpPr>
          <p:cNvPr id="2" name="Rectangle 2">
            <a:extLst>
              <a:ext uri="{FF2B5EF4-FFF2-40B4-BE49-F238E27FC236}">
                <a16:creationId xmlns:a16="http://schemas.microsoft.com/office/drawing/2014/main" id="{4F09E839-D38E-89F2-B45B-2205C82C2F4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BAA55DF-DA83-A54A-FAE1-461D919F86A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635A44FC-43D9-7B1A-A781-3CA5459F852F}"/>
              </a:ext>
            </a:extLst>
          </p:cNvPr>
          <p:cNvSpPr/>
          <p:nvPr/>
        </p:nvSpPr>
        <p:spPr>
          <a:xfrm>
            <a:off x="1080075" y="3296321"/>
            <a:ext cx="7320006" cy="74410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Reverse Repo Rate = Repo Rate + 1</a:t>
            </a:r>
          </a:p>
          <a:p>
            <a:pPr algn="just"/>
            <a:endParaRPr lang="en-US" sz="2800" dirty="0">
              <a:solidFill>
                <a:srgbClr val="0070C0"/>
              </a:solidFill>
              <a:latin typeface="Arial Rounded MT Bold" panose="020F0704030504030204" pitchFamily="34" charset="0"/>
            </a:endParaRPr>
          </a:p>
        </p:txBody>
      </p:sp>
      <p:sp>
        <p:nvSpPr>
          <p:cNvPr id="13" name="Rectangle 12">
            <a:extLst>
              <a:ext uri="{FF2B5EF4-FFF2-40B4-BE49-F238E27FC236}">
                <a16:creationId xmlns:a16="http://schemas.microsoft.com/office/drawing/2014/main" id="{1603F09D-FD6F-6FE8-6DA8-0BE4F5222066}"/>
              </a:ext>
            </a:extLst>
          </p:cNvPr>
          <p:cNvSpPr/>
          <p:nvPr/>
        </p:nvSpPr>
        <p:spPr>
          <a:xfrm>
            <a:off x="1080075" y="4121422"/>
            <a:ext cx="6901552" cy="5597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Reverse Repo Rate = Repo rate – 1</a:t>
            </a:r>
          </a:p>
        </p:txBody>
      </p:sp>
      <p:sp>
        <p:nvSpPr>
          <p:cNvPr id="14" name="Rectangle 13">
            <a:extLst>
              <a:ext uri="{FF2B5EF4-FFF2-40B4-BE49-F238E27FC236}">
                <a16:creationId xmlns:a16="http://schemas.microsoft.com/office/drawing/2014/main" id="{6CFA80FA-6BAD-6FAA-0418-A5D9B2056541}"/>
              </a:ext>
            </a:extLst>
          </p:cNvPr>
          <p:cNvSpPr/>
          <p:nvPr/>
        </p:nvSpPr>
        <p:spPr>
          <a:xfrm>
            <a:off x="1080073" y="4835009"/>
            <a:ext cx="7048737" cy="74410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Repo Rate = Reverse Repo Rate – 1</a:t>
            </a:r>
          </a:p>
        </p:txBody>
      </p:sp>
      <p:sp>
        <p:nvSpPr>
          <p:cNvPr id="16" name="Rectangle 15">
            <a:extLst>
              <a:ext uri="{FF2B5EF4-FFF2-40B4-BE49-F238E27FC236}">
                <a16:creationId xmlns:a16="http://schemas.microsoft.com/office/drawing/2014/main" id="{067F17AA-1C3D-1D84-B902-1FADA23206E2}"/>
              </a:ext>
            </a:extLst>
          </p:cNvPr>
          <p:cNvSpPr/>
          <p:nvPr/>
        </p:nvSpPr>
        <p:spPr>
          <a:xfrm>
            <a:off x="1080074" y="5765612"/>
            <a:ext cx="6684577" cy="60808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Repo Rate = 1- Reverse Repo rate </a:t>
            </a:r>
          </a:p>
        </p:txBody>
      </p:sp>
      <p:pic>
        <p:nvPicPr>
          <p:cNvPr id="5" name="Picture 4">
            <a:extLst>
              <a:ext uri="{FF2B5EF4-FFF2-40B4-BE49-F238E27FC236}">
                <a16:creationId xmlns:a16="http://schemas.microsoft.com/office/drawing/2014/main" id="{6F573AE7-F88A-C7ED-C55D-CB34760EC5DF}"/>
              </a:ext>
            </a:extLst>
          </p:cNvPr>
          <p:cNvPicPr>
            <a:picLocks noChangeAspect="1"/>
          </p:cNvPicPr>
          <p:nvPr/>
        </p:nvPicPr>
        <p:blipFill>
          <a:blip r:embed="rId3"/>
          <a:srcRect l="5635" t="12069" r="3584" b="7177"/>
          <a:stretch>
            <a:fillRect/>
          </a:stretch>
        </p:blipFill>
        <p:spPr>
          <a:xfrm>
            <a:off x="9449880" y="382534"/>
            <a:ext cx="2064281" cy="630209"/>
          </a:xfrm>
          <a:prstGeom prst="rect">
            <a:avLst/>
          </a:prstGeom>
        </p:spPr>
      </p:pic>
    </p:spTree>
    <p:extLst>
      <p:ext uri="{BB962C8B-B14F-4D97-AF65-F5344CB8AC3E}">
        <p14:creationId xmlns:p14="http://schemas.microsoft.com/office/powerpoint/2010/main" val="164820652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3387</TotalTime>
  <Words>1203</Words>
  <Application>Microsoft Office PowerPoint</Application>
  <PresentationFormat>Widescreen</PresentationFormat>
  <Paragraphs>169</Paragraphs>
  <Slides>19</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6" baseType="lpstr">
      <vt:lpstr>Arial</vt:lpstr>
      <vt:lpstr>Arial Rounded MT Bold</vt:lpstr>
      <vt:lpstr>Calibri</vt:lpstr>
      <vt:lpstr>Calibri Light</vt:lpstr>
      <vt:lpstr>Cambria Math</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RAVINDER GOTHWALL</dc:creator>
  <cp:lastModifiedBy>Administrator</cp:lastModifiedBy>
  <cp:revision>134</cp:revision>
  <dcterms:created xsi:type="dcterms:W3CDTF">2025-08-02T04:28:01Z</dcterms:created>
  <dcterms:modified xsi:type="dcterms:W3CDTF">2026-06-22T08:08:40Z</dcterms:modified>
</cp:coreProperties>
</file>