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29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3"/>
            <p14:sldId id="304"/>
            <p14:sldId id="305"/>
            <p14:sldId id="306"/>
            <p14:sldId id="307"/>
            <p14:sldId id="308"/>
            <p14:sldId id="309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6" y="-733648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424020"/>
            <a:ext cx="11341930" cy="253822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 If the monetary base in an economy is Rs. 250 crores through an open market operations by the central bank , and the money supply is Rs. 1,000 crores , calculate the money multiplier .</a:t>
            </a:r>
          </a:p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576094-A6B9-48CB-C40B-A1244E4C42BC}"/>
              </a:ext>
            </a:extLst>
          </p:cNvPr>
          <p:cNvSpPr/>
          <p:nvPr/>
        </p:nvSpPr>
        <p:spPr>
          <a:xfrm>
            <a:off x="991892" y="4197078"/>
            <a:ext cx="2293749" cy="8524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0.25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2D347D-9390-2718-C4FC-9EFC602186F0}"/>
              </a:ext>
            </a:extLst>
          </p:cNvPr>
          <p:cNvSpPr/>
          <p:nvPr/>
        </p:nvSpPr>
        <p:spPr>
          <a:xfrm>
            <a:off x="5651719" y="4197078"/>
            <a:ext cx="1678980" cy="8524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CDB6D6-9988-2240-D37F-A879480D0977}"/>
              </a:ext>
            </a:extLst>
          </p:cNvPr>
          <p:cNvSpPr/>
          <p:nvPr/>
        </p:nvSpPr>
        <p:spPr>
          <a:xfrm>
            <a:off x="991892" y="5200024"/>
            <a:ext cx="2293749" cy="8524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44F563-859B-4E4D-B5D3-ED158A5925E1}"/>
              </a:ext>
            </a:extLst>
          </p:cNvPr>
          <p:cNvSpPr/>
          <p:nvPr/>
        </p:nvSpPr>
        <p:spPr>
          <a:xfrm>
            <a:off x="5651718" y="5200024"/>
            <a:ext cx="1802967" cy="7603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0.40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05822-5A5C-783F-AFE1-5F9DB9124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457493-E625-CDFB-3065-14ED391E06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91B6D8-89E6-5E25-44BC-FA71A2672BC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306423-5243-D3F6-F497-1EEE7362B50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07EDD-46E2-69D8-564B-486EEE04EB9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DC6AE6-CBA7-8BE0-B49E-B8EEA659FF49}"/>
              </a:ext>
            </a:extLst>
          </p:cNvPr>
          <p:cNvSpPr/>
          <p:nvPr/>
        </p:nvSpPr>
        <p:spPr>
          <a:xfrm>
            <a:off x="704850" y="1246226"/>
            <a:ext cx="10877550" cy="128463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Q10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What is likely impact of an increase in the Time Deposit to Demand Deposit (TD/ DD) ratio on the banking system and monetary expansion ? 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884CA3-4B2A-CD3F-F4FC-05D46FD33BB8}"/>
              </a:ext>
            </a:extLst>
          </p:cNvPr>
          <p:cNvSpPr txBox="1"/>
          <p:nvPr/>
        </p:nvSpPr>
        <p:spPr>
          <a:xfrm>
            <a:off x="515210" y="23698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AE09801-5B1B-7D4F-4959-49700E719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C06B65E-2179-35EF-D2F8-8865970FF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562F75-8FF6-6E03-F557-75F26A3EEDDC}"/>
              </a:ext>
            </a:extLst>
          </p:cNvPr>
          <p:cNvSpPr/>
          <p:nvPr/>
        </p:nvSpPr>
        <p:spPr>
          <a:xfrm>
            <a:off x="1115877" y="2683263"/>
            <a:ext cx="9903418" cy="8693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reduces the availability of free reserves , thereby restricting the process of monetary expansion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048088-7339-1003-535B-49F393595D90}"/>
              </a:ext>
            </a:extLst>
          </p:cNvPr>
          <p:cNvSpPr/>
          <p:nvPr/>
        </p:nvSpPr>
        <p:spPr>
          <a:xfrm>
            <a:off x="1115877" y="3683348"/>
            <a:ext cx="10042903" cy="8282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It leads to higher availability of free reserves and consequent enlargement of volume of multiple deposit expansion and monetary expansion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F8E94A-DAD1-24A9-9FEF-CD234AEE895D}"/>
              </a:ext>
            </a:extLst>
          </p:cNvPr>
          <p:cNvSpPr/>
          <p:nvPr/>
        </p:nvSpPr>
        <p:spPr>
          <a:xfrm>
            <a:off x="1115877" y="4678438"/>
            <a:ext cx="10042903" cy="9333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has no impact on the banking system as time deposits and demand deposits are interchangeable</a:t>
            </a:r>
            <a:r>
              <a:rPr lang="en-US" dirty="0">
                <a:solidFill>
                  <a:srgbClr val="00B050"/>
                </a:solidFill>
              </a:rPr>
              <a:t>.</a:t>
            </a:r>
          </a:p>
          <a:p>
            <a:pPr algn="just"/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10C06D-AC6A-6BF5-F9B9-DB1A20927E9B}"/>
              </a:ext>
            </a:extLst>
          </p:cNvPr>
          <p:cNvSpPr/>
          <p:nvPr/>
        </p:nvSpPr>
        <p:spPr>
          <a:xfrm>
            <a:off x="1072048" y="5674075"/>
            <a:ext cx="10042903" cy="7452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0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directly reduces the money supply as time deposit are not considered  part of the money supply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14077E-2C6D-075F-BD72-424E4353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12509" y="45720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9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5B388-CC09-A33A-E277-BED2848AF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EEC7604-5B50-C7BE-CA15-888AB089D9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-98040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B51101B-0241-42FB-6312-E567102AEFC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562227A-508A-650F-B957-BEB2E933A40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8B5F8F-916D-F88F-DCE0-1E214EF91AF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697EF07-68E2-0824-5383-5CAB39A8D739}"/>
              </a:ext>
            </a:extLst>
          </p:cNvPr>
          <p:cNvSpPr/>
          <p:nvPr/>
        </p:nvSpPr>
        <p:spPr>
          <a:xfrm>
            <a:off x="704850" y="1246224"/>
            <a:ext cx="10877550" cy="313979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Q11 Broad money includes currency deposits with an agreed maturity of up to ______ years , deposits redeemable at the notice up to _______ months and repurchase agreements , money market fund shares / units and debt security up to ______</a:t>
            </a:r>
          </a:p>
          <a:p>
            <a:pPr algn="just"/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BC442E-63A7-6AE8-51AB-13F0570177D5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4BFF3C3-886E-69D5-2B0A-8D97227CE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0D9BDA2-6C7B-4903-52EB-34C8F44D4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421B0F-F939-DA83-A0B6-2D8F9BBF55CF}"/>
              </a:ext>
            </a:extLst>
          </p:cNvPr>
          <p:cNvSpPr/>
          <p:nvPr/>
        </p:nvSpPr>
        <p:spPr>
          <a:xfrm>
            <a:off x="1489896" y="4621414"/>
            <a:ext cx="3868531" cy="7881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 years , 6 months , 2 years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748330-2C32-7036-41AB-4C5205C2F84E}"/>
              </a:ext>
            </a:extLst>
          </p:cNvPr>
          <p:cNvSpPr/>
          <p:nvPr/>
        </p:nvSpPr>
        <p:spPr>
          <a:xfrm>
            <a:off x="5858098" y="4621414"/>
            <a:ext cx="4844006" cy="879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 years , 6 months , 3 years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B543CE-BF3C-0E17-E135-19D5AD08F617}"/>
              </a:ext>
            </a:extLst>
          </p:cNvPr>
          <p:cNvSpPr/>
          <p:nvPr/>
        </p:nvSpPr>
        <p:spPr>
          <a:xfrm>
            <a:off x="1489897" y="5606340"/>
            <a:ext cx="3868530" cy="7881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 years , 3 months , 3 years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913CF3-C2B8-7AFA-846B-68A1EC8B28ED}"/>
              </a:ext>
            </a:extLst>
          </p:cNvPr>
          <p:cNvSpPr/>
          <p:nvPr/>
        </p:nvSpPr>
        <p:spPr>
          <a:xfrm>
            <a:off x="5858097" y="5620197"/>
            <a:ext cx="4844005" cy="774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 years , 3 months , 2 years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963623-E250-4B6A-2ABF-FB2B8659CF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0583" y="440362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0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2F55F-3A59-6816-9A87-33543A927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C962E80-9302-8690-0BDE-4B319DCC8F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B22CFC-5563-3288-E3CE-F25259CCB4B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9449580-9D4E-7392-0DFE-85A314B8C60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E64D2C-8A8E-D4B5-292A-119D8681F0B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D4B7878-FF04-E627-9EEE-E8E87059F917}"/>
              </a:ext>
            </a:extLst>
          </p:cNvPr>
          <p:cNvSpPr/>
          <p:nvPr/>
        </p:nvSpPr>
        <p:spPr>
          <a:xfrm>
            <a:off x="704850" y="1275672"/>
            <a:ext cx="10877550" cy="2809886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Q12 Which of the following are true in relation to the Crypto currency</a:t>
            </a:r>
          </a:p>
          <a:p>
            <a:pPr algn="just"/>
            <a:r>
              <a:rPr lang="en-US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Statement -I : These have achieved significant legislative recognition</a:t>
            </a:r>
          </a:p>
          <a:p>
            <a:pPr algn="just"/>
            <a:r>
              <a:rPr lang="en-US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Statement II:  These are not legally recognized in India as currency .</a:t>
            </a:r>
          </a:p>
          <a:p>
            <a:pPr algn="just"/>
            <a:r>
              <a:rPr lang="en-US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Statement III : These are not categorized as money</a:t>
            </a:r>
          </a:p>
          <a:p>
            <a:pPr algn="just"/>
            <a:r>
              <a:rPr lang="en-US" sz="2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Statement IV: In India , it serves as legitimate form of payment for goods and services in the same way as traditional money does .</a:t>
            </a:r>
          </a:p>
          <a:p>
            <a:pPr algn="just"/>
            <a:endParaRPr lang="en-US" sz="2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000" dirty="0">
              <a:solidFill>
                <a:srgbClr val="FF0000"/>
              </a:solidFill>
            </a:endParaRPr>
          </a:p>
          <a:p>
            <a:pPr algn="r"/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C93EE3-7B6F-035C-9010-DEB90E22586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0B1662D-E7FC-402C-4FA8-99EAAA3E0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5461204-AE9B-D45F-69C4-05DBD191A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24E1A6-36C8-1558-18D6-4CACA55F8EC0}"/>
              </a:ext>
            </a:extLst>
          </p:cNvPr>
          <p:cNvSpPr/>
          <p:nvPr/>
        </p:nvSpPr>
        <p:spPr>
          <a:xfrm>
            <a:off x="1283368" y="4276559"/>
            <a:ext cx="4475750" cy="6040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Statement I and IV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106987-C0E1-3825-EDFC-1430FD1D1CB6}"/>
              </a:ext>
            </a:extLst>
          </p:cNvPr>
          <p:cNvSpPr/>
          <p:nvPr/>
        </p:nvSpPr>
        <p:spPr>
          <a:xfrm>
            <a:off x="6432882" y="4224227"/>
            <a:ext cx="3994485" cy="6040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Statement I and II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C55D67-AA10-E9E8-6D46-0DBFB072DB7A}"/>
              </a:ext>
            </a:extLst>
          </p:cNvPr>
          <p:cNvSpPr/>
          <p:nvPr/>
        </p:nvSpPr>
        <p:spPr>
          <a:xfrm>
            <a:off x="1283368" y="5145438"/>
            <a:ext cx="4475750" cy="6040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Statement I and III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976BEC-2798-F43D-3B75-F123EC473381}"/>
              </a:ext>
            </a:extLst>
          </p:cNvPr>
          <p:cNvSpPr/>
          <p:nvPr/>
        </p:nvSpPr>
        <p:spPr>
          <a:xfrm>
            <a:off x="6432882" y="5145437"/>
            <a:ext cx="3994484" cy="6040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Statement II and III 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866490-F2C9-941D-328A-9069123D28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1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E58FB-C76F-884A-9827-631BF9FF2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D09B13-AE61-A032-DA6B-5C43A474C3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5A81A4D-7C27-6C41-6419-D3F52FB03D1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3C6AEB3-84A4-8A41-585A-B9FA6678B3D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2C19DA-C8C0-DF2A-BD4E-0074DA53B7D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1F09257-438C-B338-B051-64DAB4B295D3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Q13 If the money supply is Rs. 1,000 billion and the monetary base is Rs. 200 billion , what is the money multiplier (m)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CDC57D-35FD-199F-952F-ECA1205BC5F1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24E5726-FCB5-536A-6A8A-D913AE2E3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1EBA12-842B-D2AA-DDAC-9038D6FAD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B5E295-CC0F-CAA5-1EE0-633CA769D83F}"/>
              </a:ext>
            </a:extLst>
          </p:cNvPr>
          <p:cNvSpPr/>
          <p:nvPr/>
        </p:nvSpPr>
        <p:spPr>
          <a:xfrm>
            <a:off x="1251283" y="3204889"/>
            <a:ext cx="1485496" cy="7367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818AC6-73C1-F5DD-D3F8-3BAECD9C1AEA}"/>
              </a:ext>
            </a:extLst>
          </p:cNvPr>
          <p:cNvSpPr/>
          <p:nvPr/>
        </p:nvSpPr>
        <p:spPr>
          <a:xfrm>
            <a:off x="2951638" y="3257785"/>
            <a:ext cx="1360099" cy="7367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2</a:t>
            </a:r>
            <a:r>
              <a:rPr lang="en-US" dirty="0"/>
              <a:t>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325C29-5046-4CFB-915B-BA46B99DC8B1}"/>
              </a:ext>
            </a:extLst>
          </p:cNvPr>
          <p:cNvSpPr/>
          <p:nvPr/>
        </p:nvSpPr>
        <p:spPr>
          <a:xfrm>
            <a:off x="4651994" y="3257786"/>
            <a:ext cx="1764847" cy="7367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977F71-9A83-2D35-826E-08AAF2E2C460}"/>
              </a:ext>
            </a:extLst>
          </p:cNvPr>
          <p:cNvSpPr/>
          <p:nvPr/>
        </p:nvSpPr>
        <p:spPr>
          <a:xfrm>
            <a:off x="6757098" y="3204888"/>
            <a:ext cx="1969808" cy="7896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0.2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673DF9-3646-320B-8200-C5E54FE063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0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B0F33-C3FA-CB3F-540C-737B9D4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C3AA068-ED56-65A9-A3B6-FCB6C7602F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92DBFB0-2DDB-2F44-7674-D0627F108466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A39598F-3BBA-8962-2595-0A2064EB443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CD02D3-8FEB-32D3-0DC7-147C9B6EC5A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4CE0FA6-8960-943B-0A35-7508025216A5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Q14 Which of the following is not a Quantative tool as used by RBI to control the money supply in the entire economy ?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691097-F4DF-8CD9-BA11-5BE9B31F713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D09323F-6BF6-CAFE-9425-CAF1A41E8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62AF231-030F-74D4-13FD-1C71A53D7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F4BE03-A034-0098-36AB-96391C4E5385}"/>
              </a:ext>
            </a:extLst>
          </p:cNvPr>
          <p:cNvSpPr/>
          <p:nvPr/>
        </p:nvSpPr>
        <p:spPr>
          <a:xfrm>
            <a:off x="1092059" y="3294281"/>
            <a:ext cx="4233920" cy="9453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Open market operations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6D78F8-7A94-1467-56B2-078D2ED997EA}"/>
              </a:ext>
            </a:extLst>
          </p:cNvPr>
          <p:cNvSpPr/>
          <p:nvPr/>
        </p:nvSpPr>
        <p:spPr>
          <a:xfrm>
            <a:off x="6093500" y="3272213"/>
            <a:ext cx="5006441" cy="7730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Statutory Liquidity Ratio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65CA30-99F1-B7CC-F0D8-51AFF80B651F}"/>
              </a:ext>
            </a:extLst>
          </p:cNvPr>
          <p:cNvSpPr/>
          <p:nvPr/>
        </p:nvSpPr>
        <p:spPr>
          <a:xfrm>
            <a:off x="1092058" y="4415351"/>
            <a:ext cx="4233920" cy="9453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Selective credit controls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01087A-B4FD-452B-D8B6-6505253AF032}"/>
              </a:ext>
            </a:extLst>
          </p:cNvPr>
          <p:cNvSpPr/>
          <p:nvPr/>
        </p:nvSpPr>
        <p:spPr>
          <a:xfrm>
            <a:off x="6093500" y="4390437"/>
            <a:ext cx="4718879" cy="9453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Cash Reserve ratio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86AF09-DF03-A424-8DCC-D4C578F4D0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1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46705-2A95-39F8-770D-4F63D3CC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FB2FA38-2EE5-7D0C-EF52-5B33454762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C659E73-B0A8-592D-D26B-66F084BB8AC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CFB9C61-33A7-DE04-0289-DBC41884E00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52CA17-C828-4887-DA0C-FE60CC14F6C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C6287D5-1232-34DC-4F01-C84592B07351}"/>
              </a:ext>
            </a:extLst>
          </p:cNvPr>
          <p:cNvSpPr/>
          <p:nvPr/>
        </p:nvSpPr>
        <p:spPr>
          <a:xfrm>
            <a:off x="704849" y="1246224"/>
            <a:ext cx="11045871" cy="329748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Q15 Calculate Board Money (M3) from the following data : </a:t>
            </a: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31D1FC-4FD8-FDB4-48C6-68D76DB7BED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BC0FEF8-D62D-A056-6D3A-1C513DE99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91C79AF-6583-D4F2-4464-ACADAE208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9451D9-9595-8A7D-E151-091B88108C8F}"/>
              </a:ext>
            </a:extLst>
          </p:cNvPr>
          <p:cNvSpPr/>
          <p:nvPr/>
        </p:nvSpPr>
        <p:spPr>
          <a:xfrm>
            <a:off x="1296260" y="4723279"/>
            <a:ext cx="3673370" cy="650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Rs.3,415 crores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E9A75B-37A4-6C48-55D2-7B29ED1207ED}"/>
              </a:ext>
            </a:extLst>
          </p:cNvPr>
          <p:cNvSpPr/>
          <p:nvPr/>
        </p:nvSpPr>
        <p:spPr>
          <a:xfrm>
            <a:off x="6532936" y="4815233"/>
            <a:ext cx="3588435" cy="650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3,225 crores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5040FD-1BF7-78CE-6A79-912465974A86}"/>
              </a:ext>
            </a:extLst>
          </p:cNvPr>
          <p:cNvSpPr/>
          <p:nvPr/>
        </p:nvSpPr>
        <p:spPr>
          <a:xfrm>
            <a:off x="1363851" y="5373605"/>
            <a:ext cx="3673370" cy="847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3,260 crores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182B82-1F2E-029B-605F-94A32A4ADE03}"/>
              </a:ext>
            </a:extLst>
          </p:cNvPr>
          <p:cNvSpPr/>
          <p:nvPr/>
        </p:nvSpPr>
        <p:spPr>
          <a:xfrm>
            <a:off x="6515592" y="5611775"/>
            <a:ext cx="3588435" cy="6424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3,420 crores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0209299-E86D-1C5C-C24C-479F63416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05466"/>
              </p:ext>
            </p:extLst>
          </p:nvPr>
        </p:nvGraphicFramePr>
        <p:xfrm>
          <a:off x="2588217" y="2607265"/>
          <a:ext cx="7206711" cy="18747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7392">
                  <a:extLst>
                    <a:ext uri="{9D8B030D-6E8A-4147-A177-3AD203B41FA5}">
                      <a16:colId xmlns:a16="http://schemas.microsoft.com/office/drawing/2014/main" val="1429485908"/>
                    </a:ext>
                  </a:extLst>
                </a:gridCol>
                <a:gridCol w="2459319">
                  <a:extLst>
                    <a:ext uri="{9D8B030D-6E8A-4147-A177-3AD203B41FA5}">
                      <a16:colId xmlns:a16="http://schemas.microsoft.com/office/drawing/2014/main" val="3545167476"/>
                    </a:ext>
                  </a:extLst>
                </a:gridCol>
              </a:tblGrid>
              <a:tr h="2761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Particulars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(Rs. in crores 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783066"/>
                  </a:ext>
                </a:extLst>
              </a:tr>
              <a:tr h="2761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Currency with public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2250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2915530"/>
                  </a:ext>
                </a:extLst>
              </a:tr>
              <a:tr h="2761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Demand deposit with banking system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630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3096577"/>
                  </a:ext>
                </a:extLst>
              </a:tr>
              <a:tr h="2761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Total post office deposits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478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4838759"/>
                  </a:ext>
                </a:extLst>
              </a:tr>
              <a:tr h="2761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Time deposits with banks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535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9662240"/>
                  </a:ext>
                </a:extLst>
              </a:tr>
              <a:tr h="3900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Saving deposits with post office saving schemes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312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554399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019EE18-C857-5B2D-19A0-AB1A50B3B9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7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0BA72-96B8-FDDE-63CD-B64E8764D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C35F6ED-0969-A278-56B6-753C1B3558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FC36BE0-D357-9D83-1118-CB95FE01B40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039024-14CF-C5EE-0E28-F74F4529477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12B32C-12AF-48B7-2F53-2C71354184A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55639E-71B1-C66C-7A6A-459F1F44E0B9}"/>
              </a:ext>
            </a:extLst>
          </p:cNvPr>
          <p:cNvSpPr/>
          <p:nvPr/>
        </p:nvSpPr>
        <p:spPr>
          <a:xfrm>
            <a:off x="704849" y="1246224"/>
            <a:ext cx="11045871" cy="291302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Q16 Given the required reserve ratio (RRR) is 8 % and 12.5 % for every Rs. 1,00,000 deposited in the banking system , compute the credit multipliers .</a:t>
            </a:r>
          </a:p>
          <a:p>
            <a:pPr algn="just"/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BE8F9F-D1BD-8825-A5B8-AA205F3BE29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ACBC8B1-7686-F625-1312-F184DB1BC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C23ED9C-359C-5174-9ED1-36F75AA0B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8A83C1-7D80-85E7-E692-C2DBDFC2E177}"/>
              </a:ext>
            </a:extLst>
          </p:cNvPr>
          <p:cNvSpPr/>
          <p:nvPr/>
        </p:nvSpPr>
        <p:spPr>
          <a:xfrm>
            <a:off x="1316380" y="4273057"/>
            <a:ext cx="3653249" cy="8472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12.5;8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B56466-D01F-13FF-C58A-5F314D7EE5B2}"/>
              </a:ext>
            </a:extLst>
          </p:cNvPr>
          <p:cNvSpPr/>
          <p:nvPr/>
        </p:nvSpPr>
        <p:spPr>
          <a:xfrm>
            <a:off x="6468122" y="4464057"/>
            <a:ext cx="3653249" cy="6562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8;12.5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AFEFF3-E5EC-0E97-37B8-8ECB9AD9ABBA}"/>
              </a:ext>
            </a:extLst>
          </p:cNvPr>
          <p:cNvSpPr/>
          <p:nvPr/>
        </p:nvSpPr>
        <p:spPr>
          <a:xfrm>
            <a:off x="1316380" y="5234115"/>
            <a:ext cx="3720841" cy="7957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12.5;10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120268-8938-77C8-37F7-A4E5CB317295}"/>
              </a:ext>
            </a:extLst>
          </p:cNvPr>
          <p:cNvSpPr/>
          <p:nvPr/>
        </p:nvSpPr>
        <p:spPr>
          <a:xfrm>
            <a:off x="6468122" y="5373606"/>
            <a:ext cx="3635905" cy="6562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8;10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4218A9-8AE6-6601-3FCE-CB638E8B0A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19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D5CC5-3E0B-9DE9-6E73-1C14FF47F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91D6BEF-8EB1-BED1-7E03-09EE090F50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334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4F28B38-CB07-A893-C4BE-716FB8ED8DA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6403DF-20AC-6E49-B6A7-C19010F4719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E5C3ED-D9F7-DB42-D3E7-1D2E753F252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A4C6214-747B-B2DA-3D49-FD7B2289CFC0}"/>
              </a:ext>
            </a:extLst>
          </p:cNvPr>
          <p:cNvSpPr/>
          <p:nvPr/>
        </p:nvSpPr>
        <p:spPr>
          <a:xfrm>
            <a:off x="704849" y="1246224"/>
            <a:ext cx="11045871" cy="263414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Q17 Which action does the central bank perform during Open Market Operations (OMO) to introduce high – powered money into the economy 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522299-5A91-3777-3F54-D4751612F463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658CDC8-7997-77CA-96F1-36FDDD270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2F68C09-1F51-E7AB-C03A-A7E98F8CC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CB955C-2893-8CEC-5280-EE5B605EC19A}"/>
              </a:ext>
            </a:extLst>
          </p:cNvPr>
          <p:cNvSpPr/>
          <p:nvPr/>
        </p:nvSpPr>
        <p:spPr>
          <a:xfrm>
            <a:off x="1296260" y="3985298"/>
            <a:ext cx="7646262" cy="6424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Purchasing of government securities 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19E4F5-76DD-774A-CE58-F6EF8FD7950B}"/>
              </a:ext>
            </a:extLst>
          </p:cNvPr>
          <p:cNvSpPr/>
          <p:nvPr/>
        </p:nvSpPr>
        <p:spPr>
          <a:xfrm>
            <a:off x="1296259" y="4678707"/>
            <a:ext cx="6375401" cy="7272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Sale of coporate bonds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240F2A-7460-682A-C4B5-72FA5633B9C0}"/>
              </a:ext>
            </a:extLst>
          </p:cNvPr>
          <p:cNvSpPr/>
          <p:nvPr/>
        </p:nvSpPr>
        <p:spPr>
          <a:xfrm>
            <a:off x="1296259" y="5510929"/>
            <a:ext cx="6375401" cy="490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Printing additional Currency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4FD1AC7-4477-F319-8C69-3A7B73032150}"/>
              </a:ext>
            </a:extLst>
          </p:cNvPr>
          <p:cNvSpPr/>
          <p:nvPr/>
        </p:nvSpPr>
        <p:spPr>
          <a:xfrm>
            <a:off x="1296261" y="6120968"/>
            <a:ext cx="6375399" cy="5132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Raising interest rates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6234B2-DCBA-553D-BBC9-08C5AB382D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215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9D1F1-32A7-7BC6-3C13-80A6F04BC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810CC7F-EB69-2B25-1ABB-DE256B7BCF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A1D79E-6042-4639-48A5-3367BA4BEBD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B5446BE-EA2A-6C2A-03DD-76E67DA26E7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1A9E77-5745-7755-C14F-AF707FD9F64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AE4001-17C5-AAF2-406F-B37AA3FC0DDB}"/>
              </a:ext>
            </a:extLst>
          </p:cNvPr>
          <p:cNvSpPr/>
          <p:nvPr/>
        </p:nvSpPr>
        <p:spPr>
          <a:xfrm>
            <a:off x="704849" y="1246224"/>
            <a:ext cx="11045871" cy="329748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Q18 The money multiplier would be larger in which of the following scenarios ?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27D669-7C79-DF58-E7CC-08760DC90B5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78F879F-99E0-AEC5-BEFF-62CA1BAFA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F6A8062-1278-DC28-5411-CCC45B522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942251-CBC1-6F87-952E-88C99CF6B56B}"/>
              </a:ext>
            </a:extLst>
          </p:cNvPr>
          <p:cNvSpPr/>
          <p:nvPr/>
        </p:nvSpPr>
        <p:spPr>
          <a:xfrm>
            <a:off x="1296260" y="4723279"/>
            <a:ext cx="4799740" cy="8884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Smaller  expenditure – deposit ratio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1F04B2-D469-EB3E-1534-4F2D95D81EE5}"/>
              </a:ext>
            </a:extLst>
          </p:cNvPr>
          <p:cNvSpPr/>
          <p:nvPr/>
        </p:nvSpPr>
        <p:spPr>
          <a:xfrm>
            <a:off x="6532936" y="4815233"/>
            <a:ext cx="4362804" cy="7965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Higher currency – deposit ratio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DB66E6-F733-C4D4-F2BA-76FD1E178ABD}"/>
              </a:ext>
            </a:extLst>
          </p:cNvPr>
          <p:cNvSpPr/>
          <p:nvPr/>
        </p:nvSpPr>
        <p:spPr>
          <a:xfrm>
            <a:off x="1363850" y="5734373"/>
            <a:ext cx="4014061" cy="799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Smaller currency – expenditure ratio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03ACE7-CFC0-359C-C6DA-EBE90696AF25}"/>
              </a:ext>
            </a:extLst>
          </p:cNvPr>
          <p:cNvSpPr/>
          <p:nvPr/>
        </p:nvSpPr>
        <p:spPr>
          <a:xfrm>
            <a:off x="6532936" y="5734373"/>
            <a:ext cx="4362804" cy="7709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Smaller currency – deposit ratio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82C2F9-D311-2B74-5CBB-9BD0E66A61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46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11015-1573-6ADE-733C-243A55246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94E8FAC-1473-7C9F-1C4F-857BED21B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6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7F60472-DC9E-DA45-FF74-F75B4B9B4AB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C715138-0814-532F-DA16-9A6C07EE9D7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E6AFAC-CD74-DA70-FCB2-44A388BC00F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14CDDA9-B9B8-1868-BC98-F1BBA34735E2}"/>
              </a:ext>
            </a:extLst>
          </p:cNvPr>
          <p:cNvSpPr/>
          <p:nvPr/>
        </p:nvSpPr>
        <p:spPr>
          <a:xfrm>
            <a:off x="704849" y="1484396"/>
            <a:ext cx="11045871" cy="256367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Q19 If the credit multiplier is 4, calculate the required reserve ratio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654033-01C8-F884-A8C0-C152225027C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C655C66-690D-085F-9F60-894946DC9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1A28638-F442-4952-C500-661052570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A5818C-F49C-DD79-F9D8-E4E2B48B6318}"/>
              </a:ext>
            </a:extLst>
          </p:cNvPr>
          <p:cNvSpPr/>
          <p:nvPr/>
        </p:nvSpPr>
        <p:spPr>
          <a:xfrm>
            <a:off x="1381194" y="4400049"/>
            <a:ext cx="3588435" cy="6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40%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78D4CA-C1BF-2B16-72D5-D694084C96E0}"/>
              </a:ext>
            </a:extLst>
          </p:cNvPr>
          <p:cNvSpPr/>
          <p:nvPr/>
        </p:nvSpPr>
        <p:spPr>
          <a:xfrm>
            <a:off x="6532936" y="4400049"/>
            <a:ext cx="3588435" cy="6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25%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EA186C-8D0F-2764-CD1C-6D09FA9487C6}"/>
              </a:ext>
            </a:extLst>
          </p:cNvPr>
          <p:cNvSpPr/>
          <p:nvPr/>
        </p:nvSpPr>
        <p:spPr>
          <a:xfrm>
            <a:off x="1363851" y="5373605"/>
            <a:ext cx="3673370" cy="6695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20%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6B39F2-F9AF-6C70-76FE-F5011E935AC0}"/>
              </a:ext>
            </a:extLst>
          </p:cNvPr>
          <p:cNvSpPr/>
          <p:nvPr/>
        </p:nvSpPr>
        <p:spPr>
          <a:xfrm>
            <a:off x="6532936" y="5373604"/>
            <a:ext cx="3571091" cy="5622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60%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31162A-C754-F9B2-7A5E-998925C9F1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10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20731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33016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35431" y="1311690"/>
            <a:ext cx="10895308" cy="247474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Q2 If the reverse ratio (R) is 0.10n and there is an increase in the reserves by Rs. 1,000 , what will be the change in the money supply .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 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30023" y="285256"/>
            <a:ext cx="3090417" cy="383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4CC689-3476-EBE3-BCE2-645DEF183E48}"/>
              </a:ext>
            </a:extLst>
          </p:cNvPr>
          <p:cNvSpPr/>
          <p:nvPr/>
        </p:nvSpPr>
        <p:spPr>
          <a:xfrm>
            <a:off x="1270861" y="3919565"/>
            <a:ext cx="3518114" cy="6330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10,000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D2BF11-45FA-29B8-3C87-689D1C239B3C}"/>
              </a:ext>
            </a:extLst>
          </p:cNvPr>
          <p:cNvSpPr/>
          <p:nvPr/>
        </p:nvSpPr>
        <p:spPr>
          <a:xfrm>
            <a:off x="5793782" y="3934671"/>
            <a:ext cx="3626603" cy="6179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Rs.1,000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BD8050-6671-8864-6993-9688EF08EB68}"/>
              </a:ext>
            </a:extLst>
          </p:cNvPr>
          <p:cNvSpPr/>
          <p:nvPr/>
        </p:nvSpPr>
        <p:spPr>
          <a:xfrm>
            <a:off x="1270861" y="4839412"/>
            <a:ext cx="3626603" cy="9144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E53E3C-7C55-B4FE-EABE-C2D6938B2D36}"/>
              </a:ext>
            </a:extLst>
          </p:cNvPr>
          <p:cNvSpPr/>
          <p:nvPr/>
        </p:nvSpPr>
        <p:spPr>
          <a:xfrm>
            <a:off x="5793783" y="4890810"/>
            <a:ext cx="3626603" cy="72987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10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4A94B7-CFE5-2C4E-5F2E-79A10F8920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66458" y="42486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95D3E-FE4A-4257-CC14-DABC9C7B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4C82D7D-DBE6-9E13-1CCF-B1A6BF454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5C38B26-235F-CB33-9A9A-42DB5697B5C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184CE9-F927-8B6E-BE01-C4061F718C5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C415EC-A650-EECB-1FF7-F5DADF4E052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A7B7023-D424-E480-87AE-0C8E2AE3E5F7}"/>
              </a:ext>
            </a:extLst>
          </p:cNvPr>
          <p:cNvSpPr/>
          <p:nvPr/>
        </p:nvSpPr>
        <p:spPr>
          <a:xfrm>
            <a:off x="704849" y="1246224"/>
            <a:ext cx="11045871" cy="329748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Q20 If the money supply increases by Rs.750 crores , when there is an injection of Rs. 250 crores , through the open market operations by the central bank of the country .Calculate the money multiplier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DD1722-C02D-29C7-003E-112FF15E1864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15FA2B2-957B-D0B6-C870-366121915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DAC70D9-CDE6-9C88-692F-8C3923FB9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076C12-8302-9223-8A96-0C9C9268C048}"/>
              </a:ext>
            </a:extLst>
          </p:cNvPr>
          <p:cNvSpPr/>
          <p:nvPr/>
        </p:nvSpPr>
        <p:spPr>
          <a:xfrm>
            <a:off x="1296260" y="4723279"/>
            <a:ext cx="3673370" cy="650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2.00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C029436-C3E3-14A5-8616-D27C56B141A1}"/>
              </a:ext>
            </a:extLst>
          </p:cNvPr>
          <p:cNvSpPr/>
          <p:nvPr/>
        </p:nvSpPr>
        <p:spPr>
          <a:xfrm>
            <a:off x="6532936" y="4815233"/>
            <a:ext cx="3588435" cy="650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0.33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158B8D-AA2F-F7A1-D16A-7A0D717E81B8}"/>
              </a:ext>
            </a:extLst>
          </p:cNvPr>
          <p:cNvSpPr/>
          <p:nvPr/>
        </p:nvSpPr>
        <p:spPr>
          <a:xfrm>
            <a:off x="1296260" y="5465557"/>
            <a:ext cx="3740961" cy="75529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3.00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998D12-05EC-97A1-255C-3E7A4721E31D}"/>
              </a:ext>
            </a:extLst>
          </p:cNvPr>
          <p:cNvSpPr/>
          <p:nvPr/>
        </p:nvSpPr>
        <p:spPr>
          <a:xfrm>
            <a:off x="6515592" y="5611775"/>
            <a:ext cx="3588435" cy="6424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0.50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62167D-C3B9-7D87-0317-AFD8C0952A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87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F16F7-DBC1-855C-DD38-376BB7B3B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EDC3EA2-8BFF-D210-905E-3F5222C1F5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89" y="-23923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1BBFB8-B402-FB80-48D9-34ED2203375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D77E2A1-DE3E-5D28-40DC-5C352D74C36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5D6B5-F78D-1EEB-9894-C8DE3872DC4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319475E-7DAD-E122-7A26-91F3600FE1B1}"/>
              </a:ext>
            </a:extLst>
          </p:cNvPr>
          <p:cNvSpPr/>
          <p:nvPr/>
        </p:nvSpPr>
        <p:spPr>
          <a:xfrm>
            <a:off x="704849" y="1246224"/>
            <a:ext cx="11045871" cy="329748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Q21 </a:t>
            </a:r>
            <a:r>
              <a:rPr lang="en-US" dirty="0">
                <a:solidFill>
                  <a:srgbClr val="FF0000"/>
                </a:solidFill>
              </a:rPr>
              <a:t>Calculate the currency with the public from the under – mentioned data </a:t>
            </a:r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9FEB9A-A25F-B592-AC7F-1819760A808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6D24244-7935-D1AE-3D77-65D976255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F7D3487-CC7A-4B5C-385E-090A1044B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274A5D-2B0D-AC36-DF18-2DE1F8F74202}"/>
              </a:ext>
            </a:extLst>
          </p:cNvPr>
          <p:cNvSpPr/>
          <p:nvPr/>
        </p:nvSpPr>
        <p:spPr>
          <a:xfrm>
            <a:off x="1296260" y="4723279"/>
            <a:ext cx="3673370" cy="650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36,42,800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FCCF99-EAD6-C2F4-D622-7350C61AB85E}"/>
              </a:ext>
            </a:extLst>
          </p:cNvPr>
          <p:cNvSpPr/>
          <p:nvPr/>
        </p:nvSpPr>
        <p:spPr>
          <a:xfrm>
            <a:off x="6532936" y="4815233"/>
            <a:ext cx="3588435" cy="650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Rs.36,41,300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45510B-2207-D86C-9E36-C486CB48583F}"/>
              </a:ext>
            </a:extLst>
          </p:cNvPr>
          <p:cNvSpPr/>
          <p:nvPr/>
        </p:nvSpPr>
        <p:spPr>
          <a:xfrm>
            <a:off x="1363851" y="5373605"/>
            <a:ext cx="3673370" cy="847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Rs.35,91,700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C970A4-8963-6B92-2390-D8CD184CADE6}"/>
              </a:ext>
            </a:extLst>
          </p:cNvPr>
          <p:cNvSpPr/>
          <p:nvPr/>
        </p:nvSpPr>
        <p:spPr>
          <a:xfrm>
            <a:off x="6515592" y="5611775"/>
            <a:ext cx="3588435" cy="6424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Rs. 35,09,800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841D7-4DDE-D171-4824-133664C93F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4B74AB9-1F29-E3EB-BBBD-3F60CC42D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20018"/>
              </p:ext>
            </p:extLst>
          </p:nvPr>
        </p:nvGraphicFramePr>
        <p:xfrm>
          <a:off x="2231756" y="2603714"/>
          <a:ext cx="6958740" cy="177441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479370">
                  <a:extLst>
                    <a:ext uri="{9D8B030D-6E8A-4147-A177-3AD203B41FA5}">
                      <a16:colId xmlns:a16="http://schemas.microsoft.com/office/drawing/2014/main" val="3960056300"/>
                    </a:ext>
                  </a:extLst>
                </a:gridCol>
                <a:gridCol w="3479370">
                  <a:extLst>
                    <a:ext uri="{9D8B030D-6E8A-4147-A177-3AD203B41FA5}">
                      <a16:colId xmlns:a16="http://schemas.microsoft.com/office/drawing/2014/main" val="4036425091"/>
                    </a:ext>
                  </a:extLst>
                </a:gridCol>
              </a:tblGrid>
              <a:tr h="443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Circulation of rupee coins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Rs. 25,550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8020888"/>
                  </a:ext>
                </a:extLst>
              </a:tr>
              <a:tr h="443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Circulation of small coins 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Rs.750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7968317"/>
                  </a:ext>
                </a:extLst>
              </a:tr>
              <a:tr h="443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Notes in Circulation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Rs.35,50,000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3492481"/>
                  </a:ext>
                </a:extLst>
              </a:tr>
              <a:tr h="443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</a:rPr>
                        <a:t>Cash on hands with banks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</a:rPr>
                        <a:t>Rs.66,500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3457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203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8A918-C550-CE0E-6A6C-2D6811F46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6C711A-3926-9B15-E2FF-20E68763C2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56" y="-8139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9A290FF-3CFD-82CC-B1B5-92C7191F2CA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9ECAE2F-757C-9A21-5DE5-2401949FCE31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27782B-821D-BD2C-330D-596ABBEF6E2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552DDC8-42B6-AF57-6F8B-9769EF487C07}"/>
              </a:ext>
            </a:extLst>
          </p:cNvPr>
          <p:cNvSpPr/>
          <p:nvPr/>
        </p:nvSpPr>
        <p:spPr>
          <a:xfrm>
            <a:off x="704849" y="1246224"/>
            <a:ext cx="11045871" cy="263414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Q22 The degree of adoption of banking habits by the public is measured by the :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F27C26-8426-C253-E802-4062844403C8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44B047C-598D-97D8-88E6-4DAB8354C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06DB547-CC20-C98F-6F15-7BD4A0262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902447-85EF-8275-293D-06993B4355A8}"/>
              </a:ext>
            </a:extLst>
          </p:cNvPr>
          <p:cNvSpPr/>
          <p:nvPr/>
        </p:nvSpPr>
        <p:spPr>
          <a:xfrm>
            <a:off x="1296260" y="4185179"/>
            <a:ext cx="3673370" cy="847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Credit – Deposit Ratio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169121-E590-B36F-73F2-304F24974081}"/>
              </a:ext>
            </a:extLst>
          </p:cNvPr>
          <p:cNvSpPr/>
          <p:nvPr/>
        </p:nvSpPr>
        <p:spPr>
          <a:xfrm>
            <a:off x="6448002" y="4185179"/>
            <a:ext cx="3673370" cy="847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Reserve- Deposit Ratio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CB633-3EEB-5EEC-54F0-0860158A45DA}"/>
              </a:ext>
            </a:extLst>
          </p:cNvPr>
          <p:cNvSpPr/>
          <p:nvPr/>
        </p:nvSpPr>
        <p:spPr>
          <a:xfrm>
            <a:off x="1296261" y="5337237"/>
            <a:ext cx="3740960" cy="847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Investment- Deposit Ratio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EA145E-1D74-DF7E-9A0B-08C27D0CB7FD}"/>
              </a:ext>
            </a:extLst>
          </p:cNvPr>
          <p:cNvSpPr/>
          <p:nvPr/>
        </p:nvSpPr>
        <p:spPr>
          <a:xfrm>
            <a:off x="6448002" y="5337237"/>
            <a:ext cx="3935862" cy="8836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Currency – Deposit Ratio 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542B34-CD07-34E9-E430-D4FE56EE55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19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659528" y="438644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760536"/>
              </p:ext>
            </p:extLst>
          </p:nvPr>
        </p:nvGraphicFramePr>
        <p:xfrm>
          <a:off x="2014780" y="2219172"/>
          <a:ext cx="8103179" cy="371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6 (c)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Ans.7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8 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Ans.</a:t>
                      </a:r>
                      <a:r>
                        <a:rPr lang="en-IN"/>
                        <a:t>9 (c)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 .10(b)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11 (d)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Ans.12 (d) 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098824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IN" dirty="0"/>
                        <a:t>Ans.13(a)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14(c)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15 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Ans.16(a)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65233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Ans.17(a)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Ans.18(d)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Ans.19(b)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Ans.20(c)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398544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Ans.21(d) 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</a:t>
                      </a:r>
                      <a:r>
                        <a:rPr kumimoji="0" lang="en-IN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22(d)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584615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3B4042C-8085-772E-C080-5FE1EDF7A0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5" y="-1559952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446884"/>
            <a:ext cx="11341930" cy="130690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Q3. What type of currency is issued by the central bank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814040" cy="703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172705" y="4570964"/>
            <a:ext cx="3321803" cy="939545"/>
          </a:xfrm>
          <a:prstGeom prst="roundRect">
            <a:avLst>
              <a:gd name="adj" fmla="val 394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Fiat money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71715" y="3068257"/>
            <a:ext cx="4657245" cy="914065"/>
          </a:xfrm>
          <a:prstGeom prst="roundRect">
            <a:avLst>
              <a:gd name="adj" fmla="val 2380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Commodity money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62050" y="4484062"/>
            <a:ext cx="4657245" cy="939545"/>
          </a:xfrm>
          <a:prstGeom prst="roundRect">
            <a:avLst>
              <a:gd name="adj" fmla="val 469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Representative money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8953" y="3184959"/>
            <a:ext cx="4534178" cy="1165183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Digital money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97A4FE5E-B85C-A6C3-4DD2-22FC4C458FE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86" y="-123280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96236" y="1289141"/>
            <a:ext cx="10802027" cy="152580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Q4  Which of the following is the correct formula to calculate Excess Reserves ?[ Sept-24]</a:t>
            </a:r>
          </a:p>
          <a:p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014A84-FB1B-27FA-F6EE-423A01505B7A}"/>
              </a:ext>
            </a:extLst>
          </p:cNvPr>
          <p:cNvSpPr/>
          <p:nvPr/>
        </p:nvSpPr>
        <p:spPr>
          <a:xfrm>
            <a:off x="1053883" y="3073753"/>
            <a:ext cx="8756543" cy="6296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Excess Reserves= Total reserves - Required reserves</a:t>
            </a:r>
          </a:p>
          <a:p>
            <a:pPr algn="just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CE058E-4959-A9EF-358C-EF1700DDB564}"/>
              </a:ext>
            </a:extLst>
          </p:cNvPr>
          <p:cNvSpPr/>
          <p:nvPr/>
        </p:nvSpPr>
        <p:spPr>
          <a:xfrm>
            <a:off x="1053883" y="3813069"/>
            <a:ext cx="9345479" cy="489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Excess Reserves = Total reserves+ Required Reserves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9E108E-F978-AD68-E593-780B9CB41CD0}"/>
              </a:ext>
            </a:extLst>
          </p:cNvPr>
          <p:cNvSpPr/>
          <p:nvPr/>
        </p:nvSpPr>
        <p:spPr>
          <a:xfrm>
            <a:off x="1053883" y="4561194"/>
            <a:ext cx="9345479" cy="5579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Excess Reserves= Total reserves/ Required reserves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A5D758-1D34-008E-1CE8-4A5179012D5B}"/>
              </a:ext>
            </a:extLst>
          </p:cNvPr>
          <p:cNvSpPr/>
          <p:nvPr/>
        </p:nvSpPr>
        <p:spPr>
          <a:xfrm>
            <a:off x="1053883" y="5447517"/>
            <a:ext cx="9345479" cy="7619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Excess Reserves = Total reserves x Required reserves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737296-94CB-80E1-626A-42D6F69940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60086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194715"/>
            <a:ext cx="10877550" cy="350127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Q5 Calculate Narrow money M1 from the following data</a:t>
            </a: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D92730-11C8-EECD-14D0-EB6FC1BB9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311653"/>
              </p:ext>
            </p:extLst>
          </p:nvPr>
        </p:nvGraphicFramePr>
        <p:xfrm>
          <a:off x="1317356" y="2247254"/>
          <a:ext cx="8462075" cy="2314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4892">
                  <a:extLst>
                    <a:ext uri="{9D8B030D-6E8A-4147-A177-3AD203B41FA5}">
                      <a16:colId xmlns:a16="http://schemas.microsoft.com/office/drawing/2014/main" val="3566743580"/>
                    </a:ext>
                  </a:extLst>
                </a:gridCol>
                <a:gridCol w="4237183">
                  <a:extLst>
                    <a:ext uri="{9D8B030D-6E8A-4147-A177-3AD203B41FA5}">
                      <a16:colId xmlns:a16="http://schemas.microsoft.com/office/drawing/2014/main" val="1131787113"/>
                    </a:ext>
                  </a:extLst>
                </a:gridCol>
              </a:tblGrid>
              <a:tr h="2688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Currency with public 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Rs.88,000 cr.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5274337"/>
                  </a:ext>
                </a:extLst>
              </a:tr>
              <a:tr h="5543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Demand </a:t>
                      </a:r>
                      <a:r>
                        <a:rPr lang="en-US" sz="2200" kern="100" dirty="0">
                          <a:effectLst/>
                        </a:rPr>
                        <a:t>deposit</a:t>
                      </a:r>
                      <a:r>
                        <a:rPr lang="en-US" sz="1800" kern="100" dirty="0">
                          <a:effectLst/>
                        </a:rPr>
                        <a:t> with the banking system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2,20,000 cr.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1199206"/>
                  </a:ext>
                </a:extLst>
              </a:tr>
              <a:tr h="5543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Time deposit with the banking system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2,40,000 cr.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5297583"/>
                  </a:ext>
                </a:extLst>
              </a:tr>
              <a:tr h="2688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Other deposits with the RBI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Rs. 2,60,000 cr.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0405897"/>
                  </a:ext>
                </a:extLst>
              </a:tr>
              <a:tr h="5543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Saving deposits with post office Saving Bank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Rs. 50,000 cr.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0217558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4118957E-A89C-C681-BED4-B36C5D820028}"/>
              </a:ext>
            </a:extLst>
          </p:cNvPr>
          <p:cNvSpPr/>
          <p:nvPr/>
        </p:nvSpPr>
        <p:spPr>
          <a:xfrm>
            <a:off x="1004806" y="4929122"/>
            <a:ext cx="3675681" cy="65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Rs.5,68,000 cr</a:t>
            </a:r>
            <a:r>
              <a:rPr lang="en-US" sz="2800" b="1" dirty="0">
                <a:solidFill>
                  <a:srgbClr val="0070C0"/>
                </a:solidFill>
                <a:latin typeface="Arial Rounded MT Bold" panose="020F0704030504030204" pitchFamily="34" charset="0"/>
              </a:rPr>
              <a:t>.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2863D0-F44D-C176-EDD2-C20F925EBB81}"/>
              </a:ext>
            </a:extLst>
          </p:cNvPr>
          <p:cNvSpPr/>
          <p:nvPr/>
        </p:nvSpPr>
        <p:spPr>
          <a:xfrm>
            <a:off x="6248399" y="4974172"/>
            <a:ext cx="3675681" cy="64932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6,18,000 cr</a:t>
            </a:r>
            <a:r>
              <a:rPr lang="en-US" sz="28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C6CB3E-1926-C6C6-AC07-F47655311DEB}"/>
              </a:ext>
            </a:extLst>
          </p:cNvPr>
          <p:cNvSpPr/>
          <p:nvPr/>
        </p:nvSpPr>
        <p:spPr>
          <a:xfrm>
            <a:off x="1004807" y="5748525"/>
            <a:ext cx="3675680" cy="65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5,98,000 cr</a:t>
            </a:r>
            <a:r>
              <a:rPr lang="en-US" sz="2800" dirty="0">
                <a:latin typeface="Arial Rounded MT Bold" panose="020F0704030504030204" pitchFamily="34" charset="0"/>
              </a:rPr>
              <a:t>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1BA3E61-EA82-ED43-3FB7-ECC4B04DF0E4}"/>
              </a:ext>
            </a:extLst>
          </p:cNvPr>
          <p:cNvSpPr/>
          <p:nvPr/>
        </p:nvSpPr>
        <p:spPr>
          <a:xfrm>
            <a:off x="6248399" y="5757237"/>
            <a:ext cx="3675679" cy="65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6,38,000 cr.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5B86E-2F8C-9BAF-F120-6071C06230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B5B98-5612-C120-B6F1-4726BD352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96346E-6B45-F0C0-9D3A-B8B21DD3F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8F50A1-4B49-D21B-963A-36BA949297F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312B7B-8A9B-40F1-6702-B5031A566ED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B0946-A859-8B43-C513-DC981578AE8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88E974-C4DB-1CEE-FDD5-60B1EFBE8479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Q6 Under the concept of money supply, the term ‘ public ‘ do not include : 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617F4-FAB2-C554-D7B7-C5764A699FA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A80432-BABB-311E-557A-783BCBAEA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86C55E7-0BCA-5CDF-7002-ACC5DB7E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E9844-ED79-C184-0771-870B17162FD2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Households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002921-F569-C330-4B8A-AEB9162DA5EC}"/>
              </a:ext>
            </a:extLst>
          </p:cNvPr>
          <p:cNvSpPr/>
          <p:nvPr/>
        </p:nvSpPr>
        <p:spPr>
          <a:xfrm>
            <a:off x="6958739" y="3117223"/>
            <a:ext cx="420004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Institutions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26EDC8-35B0-EDFD-7673-BC67EC4254C1}"/>
              </a:ext>
            </a:extLst>
          </p:cNvPr>
          <p:cNvSpPr/>
          <p:nvPr/>
        </p:nvSpPr>
        <p:spPr>
          <a:xfrm>
            <a:off x="1115878" y="4365497"/>
            <a:ext cx="5253926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Government and banking system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B4EDA8-3018-CF0D-2EE4-B7BA13C4A32D}"/>
              </a:ext>
            </a:extLst>
          </p:cNvPr>
          <p:cNvSpPr/>
          <p:nvPr/>
        </p:nvSpPr>
        <p:spPr>
          <a:xfrm>
            <a:off x="7130359" y="4365497"/>
            <a:ext cx="4028421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Firms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DE1EE5-CCFD-5F9E-121F-3CC706B4C3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A052F-58D2-1008-F1C9-466A8E20C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9AE95A7-7CC3-87BC-541F-5D83DD7749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835" y="77591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6A1BC19-D0EE-8003-6D00-28DCC5F7054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41938AC-5D9F-C7D0-C1CC-AD9AEB9B586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A03188-0CB8-D85D-9240-04908D9E85A7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03F4C64-C5A1-B7BB-E451-A75863212391}"/>
              </a:ext>
            </a:extLst>
          </p:cNvPr>
          <p:cNvSpPr/>
          <p:nvPr/>
        </p:nvSpPr>
        <p:spPr>
          <a:xfrm>
            <a:off x="704850" y="1246224"/>
            <a:ext cx="10877550" cy="225671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Q7 </a:t>
            </a:r>
            <a:r>
              <a:rPr lang="en-US" sz="3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Banks availing marginal Standing Facility rate can use a maximum of how much percentage of statutory liquidity Ratio securities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[May-25]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7CDA80-C529-A2C5-466D-147F173979B8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545FDC4-39A6-2C41-A0F1-D65EEBB06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AFEDCF9-3A09-02CF-E1FE-6F76F627D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F5923A-A3CA-B71B-282A-880E1F5E16C6}"/>
              </a:ext>
            </a:extLst>
          </p:cNvPr>
          <p:cNvSpPr/>
          <p:nvPr/>
        </p:nvSpPr>
        <p:spPr>
          <a:xfrm>
            <a:off x="1038386" y="3674718"/>
            <a:ext cx="3657600" cy="738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2% 	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61C45D-5B2C-76D2-FCB2-8874BB250D2D}"/>
              </a:ext>
            </a:extLst>
          </p:cNvPr>
          <p:cNvSpPr/>
          <p:nvPr/>
        </p:nvSpPr>
        <p:spPr>
          <a:xfrm>
            <a:off x="6096000" y="3674718"/>
            <a:ext cx="4008027" cy="738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1% </a:t>
            </a:r>
            <a:r>
              <a:rPr lang="en-US" b="1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EB0ED9-A161-F472-64E8-2FBF85263DE6}"/>
              </a:ext>
            </a:extLst>
          </p:cNvPr>
          <p:cNvSpPr/>
          <p:nvPr/>
        </p:nvSpPr>
        <p:spPr>
          <a:xfrm>
            <a:off x="1038386" y="4718280"/>
            <a:ext cx="3657600" cy="8018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3%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9B00EC-1598-0DC9-CB20-4536BF117A73}"/>
              </a:ext>
            </a:extLst>
          </p:cNvPr>
          <p:cNvSpPr/>
          <p:nvPr/>
        </p:nvSpPr>
        <p:spPr>
          <a:xfrm>
            <a:off x="6096000" y="4718280"/>
            <a:ext cx="4093415" cy="8018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4%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9CFE6-4331-B8C0-0501-A958B32A16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73122" y="50220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11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62D44-6D63-09C7-4E40-CF03F6A34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3A17BD3-05EA-C9CB-B21F-D365A6893C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F731958-0620-4D8B-94B7-949833718DB6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985987-40E3-3F59-75C0-8785FE08E8D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E24BD6-4AAC-4F11-B288-8272359F56C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4E7FA2A-B9A6-47B9-C8C7-8D3543ED7807}"/>
              </a:ext>
            </a:extLst>
          </p:cNvPr>
          <p:cNvSpPr/>
          <p:nvPr/>
        </p:nvSpPr>
        <p:spPr>
          <a:xfrm>
            <a:off x="704850" y="1246225"/>
            <a:ext cx="10877550" cy="298481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Q8 Calculate currency with public from following data (Rs. in lakhs )</a:t>
            </a: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A36196-9943-1173-2502-BB8C3A1728F3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5C025B5-B7ED-5BE1-6CCA-7942C87E5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E29B6A7-8266-CE0C-5051-73102784A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47028BE-B930-EBC7-55CB-44767B71E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723311"/>
              </p:ext>
            </p:extLst>
          </p:nvPr>
        </p:nvGraphicFramePr>
        <p:xfrm>
          <a:off x="1766806" y="2200759"/>
          <a:ext cx="7377192" cy="1735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8596">
                  <a:extLst>
                    <a:ext uri="{9D8B030D-6E8A-4147-A177-3AD203B41FA5}">
                      <a16:colId xmlns:a16="http://schemas.microsoft.com/office/drawing/2014/main" val="608350101"/>
                    </a:ext>
                  </a:extLst>
                </a:gridCol>
                <a:gridCol w="3688596">
                  <a:extLst>
                    <a:ext uri="{9D8B030D-6E8A-4147-A177-3AD203B41FA5}">
                      <a16:colId xmlns:a16="http://schemas.microsoft.com/office/drawing/2014/main" val="121153459"/>
                    </a:ext>
                  </a:extLst>
                </a:gridCol>
              </a:tblGrid>
              <a:tr h="4339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Notes in circulation </a:t>
                      </a:r>
                      <a:endParaRPr lang="en-US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2,599,121</a:t>
                      </a:r>
                      <a:endParaRPr lang="en-US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047998"/>
                  </a:ext>
                </a:extLst>
              </a:tr>
              <a:tr h="4339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Coins in circulation </a:t>
                      </a:r>
                      <a:endParaRPr lang="en-US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23,345</a:t>
                      </a:r>
                      <a:endParaRPr lang="en-US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0770041"/>
                  </a:ext>
                </a:extLst>
              </a:tr>
              <a:tr h="4339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Cash on hands with Banks </a:t>
                      </a:r>
                      <a:endParaRPr lang="en-US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19,009</a:t>
                      </a:r>
                      <a:endParaRPr lang="en-US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547816"/>
                  </a:ext>
                </a:extLst>
              </a:tr>
              <a:tr h="4339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Coin in hand with banks </a:t>
                      </a:r>
                      <a:endParaRPr lang="en-US" sz="2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909</a:t>
                      </a:r>
                      <a:endParaRPr lang="en-US" sz="2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8122604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ABA9B9E-216F-B70C-CAE0-BFD5E307BA67}"/>
              </a:ext>
            </a:extLst>
          </p:cNvPr>
          <p:cNvSpPr/>
          <p:nvPr/>
        </p:nvSpPr>
        <p:spPr>
          <a:xfrm>
            <a:off x="1142587" y="4448012"/>
            <a:ext cx="2952106" cy="10228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2,62,548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23FA06-922A-CFCB-5F83-6E73E1A211F0}"/>
              </a:ext>
            </a:extLst>
          </p:cNvPr>
          <p:cNvSpPr/>
          <p:nvPr/>
        </p:nvSpPr>
        <p:spPr>
          <a:xfrm>
            <a:off x="5293550" y="4466433"/>
            <a:ext cx="2952106" cy="10228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3,02,384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18F1C9-A1FD-D220-25E0-41D5085A8746}"/>
              </a:ext>
            </a:extLst>
          </p:cNvPr>
          <p:cNvSpPr/>
          <p:nvPr/>
        </p:nvSpPr>
        <p:spPr>
          <a:xfrm>
            <a:off x="1142587" y="5529552"/>
            <a:ext cx="2952106" cy="102288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2,53,876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B17958-A650-1FC3-5B92-A207D23AC560}"/>
              </a:ext>
            </a:extLst>
          </p:cNvPr>
          <p:cNvSpPr/>
          <p:nvPr/>
        </p:nvSpPr>
        <p:spPr>
          <a:xfrm>
            <a:off x="5293550" y="5572742"/>
            <a:ext cx="2952106" cy="9565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Rs. 2,15,858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6B224C-D39D-7947-FB24-0E6D78D164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9388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83821-7E19-2546-38D6-0BEDFF6FA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178E5C3-22E4-0C3E-9C38-5FFCFC43DD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835" y="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57F6D3F-8E22-30E9-958B-62DB61CBC15B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F0EC75C-2A75-DB9E-0EE2-A0F84C8D45F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89CF6B-69AC-D552-A28D-BE7F6CEF9D4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0391004-5A18-8609-453F-11522362CF81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Q9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Which of the following is NOT included in MI ? [May-25]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848AFF-CBA2-EC0B-F47B-88DCD4E8BF20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Concept of money supply 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F09E839-D38E-89F2-B45B-2205C82C2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BAA55DF-DA83-A54A-FAE1-461D919F8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5A44FC-43D9-7B1A-A781-3CA5459F852F}"/>
              </a:ext>
            </a:extLst>
          </p:cNvPr>
          <p:cNvSpPr/>
          <p:nvPr/>
        </p:nvSpPr>
        <p:spPr>
          <a:xfrm>
            <a:off x="1080075" y="3296321"/>
            <a:ext cx="6297118" cy="74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</a:t>
            </a:r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Demand deposit with banks </a:t>
            </a:r>
          </a:p>
          <a:p>
            <a:pPr algn="just"/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03F09D-FD6F-6FE8-6DA8-0BE4F5222066}"/>
              </a:ext>
            </a:extLst>
          </p:cNvPr>
          <p:cNvSpPr/>
          <p:nvPr/>
        </p:nvSpPr>
        <p:spPr>
          <a:xfrm>
            <a:off x="1080075" y="4121421"/>
            <a:ext cx="5677186" cy="6325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Currency with the  public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FA80FA-6BAD-6FAA-0418-A5D9B2056541}"/>
              </a:ext>
            </a:extLst>
          </p:cNvPr>
          <p:cNvSpPr/>
          <p:nvPr/>
        </p:nvSpPr>
        <p:spPr>
          <a:xfrm>
            <a:off x="1080074" y="4835009"/>
            <a:ext cx="6560590" cy="7767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Time (term ) deposits with bank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F17AA-1C3D-1D84-B902-1FADA23206E2}"/>
              </a:ext>
            </a:extLst>
          </p:cNvPr>
          <p:cNvSpPr/>
          <p:nvPr/>
        </p:nvSpPr>
        <p:spPr>
          <a:xfrm>
            <a:off x="1080074" y="5765611"/>
            <a:ext cx="6080143" cy="6348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</a:t>
            </a:r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Other deposits with RBI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3CCCF8-F7E4-241F-00BF-6F1D8ABD09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54033" y="426373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3404</TotalTime>
  <Words>1599</Words>
  <Application>Microsoft Office PowerPoint</Application>
  <PresentationFormat>Widescreen</PresentationFormat>
  <Paragraphs>265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134</cp:revision>
  <dcterms:created xsi:type="dcterms:W3CDTF">2025-08-02T04:28:01Z</dcterms:created>
  <dcterms:modified xsi:type="dcterms:W3CDTF">2026-06-22T07:17:42Z</dcterms:modified>
</cp:coreProperties>
</file>