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7" r:id="rId2"/>
    <p:sldId id="298" r:id="rId3"/>
    <p:sldId id="299" r:id="rId4"/>
    <p:sldId id="300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11" r:id="rId14"/>
    <p:sldId id="312" r:id="rId15"/>
    <p:sldId id="314" r:id="rId16"/>
    <p:sldId id="315" r:id="rId17"/>
    <p:sldId id="316" r:id="rId18"/>
    <p:sldId id="317" r:id="rId19"/>
    <p:sldId id="318" r:id="rId20"/>
    <p:sldId id="296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5FFF287-C091-4C89-9781-3ED45C0AA977}">
          <p14:sldIdLst>
            <p14:sldId id="297"/>
            <p14:sldId id="298"/>
            <p14:sldId id="299"/>
            <p14:sldId id="300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4"/>
            <p14:sldId id="315"/>
            <p14:sldId id="316"/>
            <p14:sldId id="317"/>
            <p14:sldId id="318"/>
            <p14:sldId id="29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93" autoAdjust="0"/>
    <p:restoredTop sz="87071" autoAdjust="0"/>
  </p:normalViewPr>
  <p:slideViewPr>
    <p:cSldViewPr snapToGrid="0">
      <p:cViewPr varScale="1">
        <p:scale>
          <a:sx n="62" d="100"/>
          <a:sy n="62" d="100"/>
        </p:scale>
        <p:origin x="42" y="25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4A7BC-5C65-4582-B963-581100DFA1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D1E761-27C6-4D81-A29D-73D8033A0B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E72DDD-0E39-4564-8B6A-6802B959F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E2D932-F6FC-485C-AE19-C71745180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8DECAE-C30C-4436-B03F-CDCB98989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422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C8B81-3F62-48DC-8D9A-7B9CAF8B6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F1A385-4D29-4167-A818-8A57E61F5B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29D5C5-08CA-4A33-9202-782E4B2B8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54CB47-267A-45E8-B80B-BEAC51D61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21CB2E-60DB-435F-997A-DA1EE24A8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635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C2E9DF9-5DB0-4E17-951C-CB6BF5915C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043B1F-733E-4FEC-9DCB-CC88A811A5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83C7DD-A75A-40FA-97B3-7DADAD9FF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5FB013-7CA5-41E8-B1C8-B5FB35113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E40547-B4A4-454E-A0B6-16366DD72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687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BC619-CD37-49F8-A1D0-635A307AA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D117A-9A8F-4306-B8DC-69242C374E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9CEC50-9659-43C3-AEBD-99FCC290D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40723-3AB4-48CA-BC80-638ECF93F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1AB70-17C6-45F6-A1A1-4F5C5C96C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050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F9371-2883-411D-901C-02C57E303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4172BD-2031-4821-A3A0-DE0813C267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D0265F-0D0E-4147-9363-1867D3599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3D23D3-50AB-4133-81F3-47CFB5E7E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0FCA5B-F0A0-4295-9E54-A3C7BC36E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581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8B9B7-CF4F-4FED-B200-6C2FF28EA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484785-C99B-42C1-BE5D-0CDD784BF3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AB612D-B933-4864-8947-B4D2F72A50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8AE706-BBC6-4941-A3A5-42B34BF8D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F28566-299F-4144-A446-E1C122EC3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211B7C-9CE4-4EC5-A9F1-217B170AC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534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738EC-DF1A-48B0-A064-E9E28C99E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D5BABA-6BF0-48DC-BCAD-B3B6259861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69A0F5-CC05-4941-8B3D-1DCA3EDD68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510A46-8AD9-48C7-A1F4-D92D76EF68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EE4074-0B98-4EC4-8AAA-A6E146F6E9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1A1DA6-4C81-44F5-ABBA-86DBF1EF1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5C0264-A1D5-4B17-A4FF-7BB911C6C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401B02-CB3D-407C-AC23-B58FC12C9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272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7D1B0-F5D3-4511-B652-D7C1F5EEF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097F0E-12F3-4DF8-9D02-769608BA5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50BF42-111B-41F7-AC4D-ADC4D063E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E9057E-BB11-417A-82B6-33DBAD6A7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606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32E91D-94CA-4BFF-9259-D27A1A39A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8DC18B-B3FF-4A01-B233-A904AD74D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48B483-1472-4772-8420-08A76CA6B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108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A9671-7514-4C4E-A1BC-682E7A1C3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5A137A-A6D0-418E-A30A-D7B8CC2E8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84E2B8-716C-4969-80D0-45CFD69C62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6BEBB6-C258-4B3C-A5C5-CCBAC9CCD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41D417-493B-4063-A5D4-8D261250C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955F98-8BCA-4172-8C7D-0F6A75DEB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357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22860-FF99-4805-A617-5F9440F46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9C0482-3B5D-4BCD-99F2-E9932FD402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C511BB-F490-468D-A306-3C708AD867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3FA097-32E5-4C69-87C4-3FB1F51B1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D7644F-8FE5-450E-9FDD-776B2A9A7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88F6CF-6550-4089-90F2-5453D58F0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39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7834A7-32D9-405E-ABD0-5DE69D424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2BABCC-1EC0-4ED3-8049-7AA5EA15D8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1720B1-BD01-4044-85A5-F993020671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4F97DC-4DD7-4B2D-A5AD-B85D586E0F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CA7275-E3B6-499B-9B9D-C7C883861F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307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3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88" y="-640781"/>
            <a:ext cx="11082807" cy="6167628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0" y="108678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424020"/>
            <a:ext cx="11341930" cy="134293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Q1 In Ricardo's view, what does "Exchange Value" represent? </a:t>
            </a:r>
          </a:p>
          <a:p>
            <a:pPr algn="r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[SEPT-24]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08791" y="188090"/>
            <a:ext cx="3222897" cy="1030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Concept of money demand – Important theories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7E0521B-D034-68C5-986E-1DF5B67E9AFC}"/>
              </a:ext>
            </a:extLst>
          </p:cNvPr>
          <p:cNvSpPr/>
          <p:nvPr/>
        </p:nvSpPr>
        <p:spPr>
          <a:xfrm>
            <a:off x="1301856" y="2839956"/>
            <a:ext cx="7919636" cy="58904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(a)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The cost of production of a commodity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664F510-22CC-8764-CEBA-A5C53E958F1E}"/>
              </a:ext>
            </a:extLst>
          </p:cNvPr>
          <p:cNvSpPr/>
          <p:nvPr/>
        </p:nvSpPr>
        <p:spPr>
          <a:xfrm>
            <a:off x="1301856" y="3516416"/>
            <a:ext cx="8059120" cy="8898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(b) The subjective preferences of individuals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A3429B-61FC-1C25-D53B-62160906F81A}"/>
              </a:ext>
            </a:extLst>
          </p:cNvPr>
          <p:cNvSpPr/>
          <p:nvPr/>
        </p:nvSpPr>
        <p:spPr>
          <a:xfrm>
            <a:off x="1301856" y="4493726"/>
            <a:ext cx="8214102" cy="103312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Power in exchange over purchasable commodities in general.</a:t>
            </a:r>
          </a:p>
          <a:p>
            <a:pPr algn="just"/>
            <a:endParaRPr lang="en-US" sz="28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055FAEE-D0C7-82A2-B1E7-4B5981E08127}"/>
              </a:ext>
            </a:extLst>
          </p:cNvPr>
          <p:cNvSpPr/>
          <p:nvPr/>
        </p:nvSpPr>
        <p:spPr>
          <a:xfrm>
            <a:off x="1301855" y="5614264"/>
            <a:ext cx="8214103" cy="8050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 The quantity of labour embodied in a commodity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E2F3619-D9C5-503C-CA2E-CF12F261D9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15958" y="434998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F05822-5A5C-783F-AFE1-5F9DB91241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C457493-E625-CDFB-3065-14ED391E06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291B6D8-89E6-5E25-44BC-FA71A2672BCE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5306423-5243-D3F6-F497-1EEE7362B50B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007EDD-46E2-69D8-564B-486EEE04EB9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EDC6AE6-CBA7-8BE0-B49E-B8EEA659FF49}"/>
              </a:ext>
            </a:extLst>
          </p:cNvPr>
          <p:cNvSpPr/>
          <p:nvPr/>
        </p:nvSpPr>
        <p:spPr>
          <a:xfrm>
            <a:off x="704850" y="1246225"/>
            <a:ext cx="10877550" cy="1696710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Q10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Which of the following is an anti- inflatnary measures that puts downward pressure on aggregate demand , causing the economy to slow down ?</a:t>
            </a:r>
          </a:p>
          <a:p>
            <a:pPr algn="r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[Sept-25]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E884CA3-4B2A-CD3F-F4FC-05D46FD33BB8}"/>
              </a:ext>
            </a:extLst>
          </p:cNvPr>
          <p:cNvSpPr txBox="1"/>
          <p:nvPr/>
        </p:nvSpPr>
        <p:spPr>
          <a:xfrm>
            <a:off x="515210" y="236983"/>
            <a:ext cx="3085480" cy="1030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Concept of money demand – Important theories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0AE09801-5B1B-7D4F-4959-49700E7194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0C06B65E-2179-35EF-D2F8-8865970FF6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4562F75-8FF6-6E03-F557-75F26A3EEDDC}"/>
              </a:ext>
            </a:extLst>
          </p:cNvPr>
          <p:cNvSpPr/>
          <p:nvPr/>
        </p:nvSpPr>
        <p:spPr>
          <a:xfrm>
            <a:off x="1115877" y="3073035"/>
            <a:ext cx="9903418" cy="74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Reduction in government spending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9048088-7339-1003-535B-49F393595D90}"/>
              </a:ext>
            </a:extLst>
          </p:cNvPr>
          <p:cNvSpPr/>
          <p:nvPr/>
        </p:nvSpPr>
        <p:spPr>
          <a:xfrm>
            <a:off x="1115877" y="4000390"/>
            <a:ext cx="9903418" cy="74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Increase in government spending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8F8E94A-DAD1-24A9-9FEF-CD234AEE895D}"/>
              </a:ext>
            </a:extLst>
          </p:cNvPr>
          <p:cNvSpPr/>
          <p:nvPr/>
        </p:nvSpPr>
        <p:spPr>
          <a:xfrm>
            <a:off x="1115877" y="4927745"/>
            <a:ext cx="10042903" cy="84225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Decrease in interest rates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710C06D-AC6A-6BF5-F9B9-DB1A20927E9B}"/>
              </a:ext>
            </a:extLst>
          </p:cNvPr>
          <p:cNvSpPr/>
          <p:nvPr/>
        </p:nvSpPr>
        <p:spPr>
          <a:xfrm>
            <a:off x="1115877" y="5874928"/>
            <a:ext cx="9794930" cy="65436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Decrease in taxes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47CAA5-7571-D10D-8F8C-D5A7D7AECFA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15958" y="434998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392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5B388-CC09-A33A-E277-BED2848AFD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EEC7604-5B50-C7BE-CA15-888AB089D9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246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B51101B-0241-42FB-6312-E567102AEFC2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562227A-508A-650F-B957-BEB2E933A40B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8B5F8F-916D-F88F-DCE0-1E214EF91AFF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697EF07-68E2-0824-5383-5CAB39A8D739}"/>
              </a:ext>
            </a:extLst>
          </p:cNvPr>
          <p:cNvSpPr/>
          <p:nvPr/>
        </p:nvSpPr>
        <p:spPr>
          <a:xfrm>
            <a:off x="704850" y="1246225"/>
            <a:ext cx="10877550" cy="1696710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Q11 According to Friedman , how does the price level , as determined , affect the nominal demand for money ?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[Sept-25]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3BC442E-63A7-6AE8-51AB-13F0570177D5}"/>
              </a:ext>
            </a:extLst>
          </p:cNvPr>
          <p:cNvSpPr txBox="1"/>
          <p:nvPr/>
        </p:nvSpPr>
        <p:spPr>
          <a:xfrm>
            <a:off x="441279" y="231923"/>
            <a:ext cx="3085480" cy="1030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Concept of money demand – Important theories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94BFF3C3-886E-69D5-2B0A-8D97227CE2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0D9BDA2-6C7B-4903-52EB-34C8F44D41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881C187-3F22-C435-F72B-F17402D28547}"/>
              </a:ext>
            </a:extLst>
          </p:cNvPr>
          <p:cNvSpPr/>
          <p:nvPr/>
        </p:nvSpPr>
        <p:spPr>
          <a:xfrm>
            <a:off x="1115877" y="2942935"/>
            <a:ext cx="8431079" cy="73123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It has no effect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BB67733-3935-7FFF-4672-FE03B989B208}"/>
              </a:ext>
            </a:extLst>
          </p:cNvPr>
          <p:cNvSpPr/>
          <p:nvPr/>
        </p:nvSpPr>
        <p:spPr>
          <a:xfrm>
            <a:off x="1115877" y="3775207"/>
            <a:ext cx="8772042" cy="826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It is negatively related to the demand for money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5BC13E7-F93A-D420-DB66-F95EE0F84D15}"/>
              </a:ext>
            </a:extLst>
          </p:cNvPr>
          <p:cNvSpPr/>
          <p:nvPr/>
        </p:nvSpPr>
        <p:spPr>
          <a:xfrm>
            <a:off x="1115877" y="4702561"/>
            <a:ext cx="8988151" cy="90921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A rise in the price level increases the demand for money and vice versa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04E27CF-7F01-1096-152D-3847515BAEEB}"/>
              </a:ext>
            </a:extLst>
          </p:cNvPr>
          <p:cNvSpPr/>
          <p:nvPr/>
        </p:nvSpPr>
        <p:spPr>
          <a:xfrm>
            <a:off x="1115877" y="5712810"/>
            <a:ext cx="9159499" cy="7860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A rise in the price level decreases the demand for money </a:t>
            </a:r>
            <a:r>
              <a:rPr lang="en-US" dirty="0"/>
              <a:t>.</a:t>
            </a:r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F65F15A-D3F3-38D6-0A5E-3306C30801B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15958" y="434998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708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820646-2216-ACB3-4435-058F68A5E8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8103FF51-337F-78C0-FEC4-58F1313232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56" y="-81395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092A6B6-00E5-0AF5-A9C4-BED92187C6C8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8E3E089-8651-7511-DB7A-DF57442BB7A0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619008-9B0E-1204-7681-EBC561A03263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966ACEF-F5A5-CF3A-6AF4-067AD8632757}"/>
              </a:ext>
            </a:extLst>
          </p:cNvPr>
          <p:cNvSpPr/>
          <p:nvPr/>
        </p:nvSpPr>
        <p:spPr>
          <a:xfrm>
            <a:off x="704850" y="1246225"/>
            <a:ext cx="10877550" cy="1796872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Q12 When the speculative demand for money become perfectly elastic with respect to the interest rate , making the speculative money demand curve parallel to the x- axis , this situation is called a/ an ______ [Sept-25]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ABF884B-806D-8C0C-89FE-7B8291BAD914}"/>
              </a:ext>
            </a:extLst>
          </p:cNvPr>
          <p:cNvSpPr txBox="1"/>
          <p:nvPr/>
        </p:nvSpPr>
        <p:spPr>
          <a:xfrm>
            <a:off x="441279" y="231923"/>
            <a:ext cx="3085480" cy="1030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Concept of money demand – Important theories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D57CA5FF-05D9-E69C-0C16-C8E9E42091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6C6FE7CB-6B0B-78AD-2798-4AC0D006DF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DD39E60-5614-B47E-7731-22B33567A532}"/>
              </a:ext>
            </a:extLst>
          </p:cNvPr>
          <p:cNvSpPr/>
          <p:nvPr/>
        </p:nvSpPr>
        <p:spPr>
          <a:xfrm>
            <a:off x="1092059" y="3294281"/>
            <a:ext cx="3487119" cy="9453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Inflatnary gap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F78EC5B-3D00-C2D7-BC52-6035B92FE361}"/>
              </a:ext>
            </a:extLst>
          </p:cNvPr>
          <p:cNvSpPr/>
          <p:nvPr/>
        </p:nvSpPr>
        <p:spPr>
          <a:xfrm>
            <a:off x="6093500" y="3272212"/>
            <a:ext cx="3487119" cy="9453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Liquidity trap</a:t>
            </a:r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89CFE1-911E-385D-4E8A-8CE53F273183}"/>
              </a:ext>
            </a:extLst>
          </p:cNvPr>
          <p:cNvSpPr/>
          <p:nvPr/>
        </p:nvSpPr>
        <p:spPr>
          <a:xfrm>
            <a:off x="1092058" y="4415351"/>
            <a:ext cx="3487119" cy="9453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Monetary expansion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F362D17-795C-4577-71AD-6EDE5B171E3B}"/>
              </a:ext>
            </a:extLst>
          </p:cNvPr>
          <p:cNvSpPr/>
          <p:nvPr/>
        </p:nvSpPr>
        <p:spPr>
          <a:xfrm>
            <a:off x="6093500" y="4390437"/>
            <a:ext cx="3825415" cy="9453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Deflationary Spiral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9DCD1D-B245-B467-3FB2-554F96B253E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15958" y="434998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13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5E4FDF-CC7C-B2CE-4CF8-B813B2199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567980E-092C-EF95-E55A-245A009819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56" y="-81395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11B88D8-988E-511C-FF14-4FA86749DB1E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FD2FEE1-273B-48E9-4274-F16C3D77FBB2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11A254-900C-C426-F54E-D3BD9A89AA9F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0E42AF0-532D-BE19-86FE-5B777A1BA9D2}"/>
              </a:ext>
            </a:extLst>
          </p:cNvPr>
          <p:cNvSpPr/>
          <p:nvPr/>
        </p:nvSpPr>
        <p:spPr>
          <a:xfrm>
            <a:off x="704850" y="1246225"/>
            <a:ext cx="10877550" cy="1796872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Q13 Tobin , in his theory of liquidity preference functions , framed the relationship between which of the following ? 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668BCCB-FAFA-823C-624E-EB1483160DF3}"/>
              </a:ext>
            </a:extLst>
          </p:cNvPr>
          <p:cNvSpPr txBox="1"/>
          <p:nvPr/>
        </p:nvSpPr>
        <p:spPr>
          <a:xfrm>
            <a:off x="441279" y="231923"/>
            <a:ext cx="3085480" cy="1030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Concept of money demand – Important theories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433AA951-2725-7682-7C57-F1923E22F8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B6524F1-8937-5996-C199-44AC7D0EB1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08079B2-53DF-BC2E-606D-32BEDA848D42}"/>
              </a:ext>
            </a:extLst>
          </p:cNvPr>
          <p:cNvSpPr/>
          <p:nvPr/>
        </p:nvSpPr>
        <p:spPr>
          <a:xfrm>
            <a:off x="1092059" y="3294281"/>
            <a:ext cx="4487331" cy="10961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Demand for money and supply for money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F0820D8-8167-AEEA-F2D3-FA6795CEFE3C}"/>
              </a:ext>
            </a:extLst>
          </p:cNvPr>
          <p:cNvSpPr/>
          <p:nvPr/>
        </p:nvSpPr>
        <p:spPr>
          <a:xfrm>
            <a:off x="6093500" y="3272213"/>
            <a:ext cx="4739815" cy="7730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Rate of inflation and demand for money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98AA3D9-7289-5946-8831-A6819BAC4038}"/>
              </a:ext>
            </a:extLst>
          </p:cNvPr>
          <p:cNvSpPr/>
          <p:nvPr/>
        </p:nvSpPr>
        <p:spPr>
          <a:xfrm>
            <a:off x="1092058" y="4495367"/>
            <a:ext cx="4487331" cy="8404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b="1" dirty="0">
                <a:solidFill>
                  <a:srgbClr val="7030A0"/>
                </a:solidFill>
                <a:latin typeface="Arial Rounded MT Bold" panose="020F0704030504030204" pitchFamily="34" charset="0"/>
              </a:rPr>
              <a:t>Rate of interest and demand for money</a:t>
            </a:r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CD151D5-A539-0FB6-627C-C0CAB3F23107}"/>
              </a:ext>
            </a:extLst>
          </p:cNvPr>
          <p:cNvSpPr/>
          <p:nvPr/>
        </p:nvSpPr>
        <p:spPr>
          <a:xfrm>
            <a:off x="6093500" y="4390437"/>
            <a:ext cx="5006441" cy="9453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Rate of interest and disposable income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502320-922B-5BA5-8E04-1CFEB51460F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15958" y="434998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2423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CC3E89-E594-EC41-E5A8-374831DB2C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D621FABB-2B58-FB3E-8D75-DF431EA9CD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56" y="-81395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DC7D268-F0BA-64B3-58D7-A60DA99048E9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71E8D81-9B46-3288-A9C2-19B9CC430E77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4C3E49-F155-CC92-6529-A59781A4BF54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D003902-8221-3A70-749C-348D9EB34113}"/>
              </a:ext>
            </a:extLst>
          </p:cNvPr>
          <p:cNvSpPr/>
          <p:nvPr/>
        </p:nvSpPr>
        <p:spPr>
          <a:xfrm>
            <a:off x="704850" y="1246225"/>
            <a:ext cx="10877550" cy="1796872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Q14 Which equation accurately represents the expanded version of the equation of exchange ? 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D4261A8-DD7F-5DD4-51D1-CA4230918A5F}"/>
              </a:ext>
            </a:extLst>
          </p:cNvPr>
          <p:cNvSpPr txBox="1"/>
          <p:nvPr/>
        </p:nvSpPr>
        <p:spPr>
          <a:xfrm>
            <a:off x="441279" y="231923"/>
            <a:ext cx="3085480" cy="1030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Concept of money demand – Important theories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22B08E6A-CC3C-14E0-7544-B079BE53E6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ECC2095-72F0-369E-6664-205E94226F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4054215-4CAC-BBD3-B227-ECBA446651E1}"/>
              </a:ext>
            </a:extLst>
          </p:cNvPr>
          <p:cNvSpPr/>
          <p:nvPr/>
        </p:nvSpPr>
        <p:spPr>
          <a:xfrm>
            <a:off x="1092059" y="3294281"/>
            <a:ext cx="3487119" cy="9453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P= MV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E960885-1E78-FC06-7B1F-7E64C0C2017E}"/>
              </a:ext>
            </a:extLst>
          </p:cNvPr>
          <p:cNvSpPr/>
          <p:nvPr/>
        </p:nvSpPr>
        <p:spPr>
          <a:xfrm>
            <a:off x="6093500" y="3272212"/>
            <a:ext cx="3487119" cy="9453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P = M ‘V’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CB52B47-F5AF-6A3B-389F-029B91674D8A}"/>
              </a:ext>
            </a:extLst>
          </p:cNvPr>
          <p:cNvSpPr/>
          <p:nvPr/>
        </p:nvSpPr>
        <p:spPr>
          <a:xfrm>
            <a:off x="1092058" y="4415351"/>
            <a:ext cx="3487119" cy="9453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b="1" dirty="0">
                <a:solidFill>
                  <a:srgbClr val="7030A0"/>
                </a:solidFill>
                <a:latin typeface="Arial Rounded MT Bold" panose="020F0704030504030204" pitchFamily="34" charset="0"/>
              </a:rPr>
              <a:t>PT = MV + M’V</a:t>
            </a:r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1EB305A-D3BF-9104-A1A1-5B0271D3D2FB}"/>
              </a:ext>
            </a:extLst>
          </p:cNvPr>
          <p:cNvSpPr/>
          <p:nvPr/>
        </p:nvSpPr>
        <p:spPr>
          <a:xfrm>
            <a:off x="6093500" y="4390437"/>
            <a:ext cx="3825415" cy="9453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PT = MV – M ‘V’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B985D1-9B35-8DB6-7F7F-1562A15758F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15958" y="434998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282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C3C2CE-E583-15E2-BC0E-4FE612B5C1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984C7064-70D5-333D-71D8-A5C3B4EC70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179" y="-17906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E275131-18F3-EF1D-5D62-1342486A25BD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3E57B17-6495-9BCC-9C71-B5D9DBDCE3A5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ABBA8BF-9DD8-A7DF-705E-60F69A255E77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F862AFE-A929-E6A9-8A73-E65F55691AFD}"/>
              </a:ext>
            </a:extLst>
          </p:cNvPr>
          <p:cNvSpPr/>
          <p:nvPr/>
        </p:nvSpPr>
        <p:spPr>
          <a:xfrm>
            <a:off x="704850" y="1246225"/>
            <a:ext cx="10877550" cy="1796872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Q15 Speculative demand for money can be closely linked to which of the following situation? </a:t>
            </a:r>
          </a:p>
          <a:p>
            <a:pPr algn="r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78C0B44-A5F5-4574-4959-2E281F32A708}"/>
              </a:ext>
            </a:extLst>
          </p:cNvPr>
          <p:cNvSpPr txBox="1"/>
          <p:nvPr/>
        </p:nvSpPr>
        <p:spPr>
          <a:xfrm>
            <a:off x="441279" y="231923"/>
            <a:ext cx="3085480" cy="1030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Concept of money demand – Important theories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195E8601-0BEE-2C8D-8835-7FB33ABC78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90E2589-1695-E01F-5FB3-07F5F278B9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9E878A-3A63-26A7-9A99-9A80B711EAE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15958" y="434998"/>
            <a:ext cx="2064281" cy="63020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2144540-2E6B-B992-E4F5-3658A574A03E}"/>
              </a:ext>
            </a:extLst>
          </p:cNvPr>
          <p:cNvSpPr/>
          <p:nvPr/>
        </p:nvSpPr>
        <p:spPr>
          <a:xfrm>
            <a:off x="898520" y="3179211"/>
            <a:ext cx="7021113" cy="86481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Unforeseen and unpredictable contingencies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FFA8A13-61ED-AB64-391C-DFB29BDFB34A}"/>
              </a:ext>
            </a:extLst>
          </p:cNvPr>
          <p:cNvSpPr/>
          <p:nvPr/>
        </p:nvSpPr>
        <p:spPr>
          <a:xfrm>
            <a:off x="898521" y="4044025"/>
            <a:ext cx="7021112" cy="86481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Current transaction for business exchange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C3F9E59-75D3-E8A8-6BE8-270BEAE11223}"/>
              </a:ext>
            </a:extLst>
          </p:cNvPr>
          <p:cNvSpPr/>
          <p:nvPr/>
        </p:nvSpPr>
        <p:spPr>
          <a:xfrm>
            <a:off x="898520" y="4908839"/>
            <a:ext cx="6819635" cy="8006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Mismatch between receipt of salary and household expenses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A122DAD-1CC5-1A25-809F-EDC844CCFC6B}"/>
              </a:ext>
            </a:extLst>
          </p:cNvPr>
          <p:cNvSpPr/>
          <p:nvPr/>
        </p:nvSpPr>
        <p:spPr>
          <a:xfrm>
            <a:off x="898520" y="5833583"/>
            <a:ext cx="6618157" cy="8006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Attractive industry  opportunity</a:t>
            </a:r>
            <a:endParaRPr lang="en-US" sz="28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21379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B2FF3-B60E-B035-DB63-7ABB5BD98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5E4B9EA-6B56-BBA7-AA12-44D00AD18D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56" y="-81395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19263C2-84A1-EED2-6C3F-7B4CC80B0AA0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AFAAD18-BA00-14E2-4F28-2C89C0496AA8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6DA3CC-3D75-9AAB-FBBF-0E5ADF8F6CBC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15C06B0-C89B-D6D6-AD83-DD61647E78E4}"/>
              </a:ext>
            </a:extLst>
          </p:cNvPr>
          <p:cNvSpPr/>
          <p:nvPr/>
        </p:nvSpPr>
        <p:spPr>
          <a:xfrm>
            <a:off x="704850" y="1246225"/>
            <a:ext cx="10877550" cy="1796872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Q16 Which of the following is not an example of leakages from income stream ?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6AF4F1-9D9C-26EC-6C35-09FC0E1E4E1A}"/>
              </a:ext>
            </a:extLst>
          </p:cNvPr>
          <p:cNvSpPr txBox="1"/>
          <p:nvPr/>
        </p:nvSpPr>
        <p:spPr>
          <a:xfrm>
            <a:off x="441279" y="231923"/>
            <a:ext cx="3085480" cy="1030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Concept of money demand – Important theories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9FDC5746-723D-5CA4-1FA4-CF9EDE3B79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85EAD9C-4560-4C3C-6C9F-75457B16C3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7D39C1D-68BF-85C0-5A94-D1A64CFF3F41}"/>
              </a:ext>
            </a:extLst>
          </p:cNvPr>
          <p:cNvSpPr/>
          <p:nvPr/>
        </p:nvSpPr>
        <p:spPr>
          <a:xfrm>
            <a:off x="1092059" y="3294281"/>
            <a:ext cx="4254856" cy="94539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Progressive rates of taxation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93AB3D4-3C34-84C5-2701-47A55A72CD92}"/>
              </a:ext>
            </a:extLst>
          </p:cNvPr>
          <p:cNvSpPr/>
          <p:nvPr/>
        </p:nvSpPr>
        <p:spPr>
          <a:xfrm>
            <a:off x="6093500" y="3272212"/>
            <a:ext cx="4254856" cy="9453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High liquidity preference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CD334FD-09E0-F3C0-31B8-6E430766AB89}"/>
              </a:ext>
            </a:extLst>
          </p:cNvPr>
          <p:cNvSpPr/>
          <p:nvPr/>
        </p:nvSpPr>
        <p:spPr>
          <a:xfrm>
            <a:off x="1092058" y="4415351"/>
            <a:ext cx="4254856" cy="9204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b="1" dirty="0">
                <a:solidFill>
                  <a:srgbClr val="7030A0"/>
                </a:solidFill>
                <a:latin typeface="Arial Rounded MT Bold" panose="020F0704030504030204" pitchFamily="34" charset="0"/>
              </a:rPr>
              <a:t>Distributed profits of corporations </a:t>
            </a:r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906EDB8-63FF-82D5-558C-53E013B6093B}"/>
              </a:ext>
            </a:extLst>
          </p:cNvPr>
          <p:cNvSpPr/>
          <p:nvPr/>
        </p:nvSpPr>
        <p:spPr>
          <a:xfrm>
            <a:off x="6093500" y="4390437"/>
            <a:ext cx="3825415" cy="9453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Demand for imported goods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5914EC-5187-FEDB-59B7-D258866C21F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15958" y="434998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902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9BDE10-E1BB-8966-7855-47570DA5E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8C2EA74-7810-44C5-887A-B8A1F48EC1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56" y="-81395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882566E-64D8-BEC2-B8CF-D83832840892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9F3F1A0-1273-52BE-B64D-7B090235253A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3B7F23-D5C7-FD22-8F38-B75F00DDEC49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FCC170B-3427-3835-EBAB-804FFE001EE8}"/>
              </a:ext>
            </a:extLst>
          </p:cNvPr>
          <p:cNvSpPr/>
          <p:nvPr/>
        </p:nvSpPr>
        <p:spPr>
          <a:xfrm>
            <a:off x="704850" y="1246225"/>
            <a:ext cx="10877550" cy="1796872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Q17 The optimal average money holding is a negative function of which of the following ?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C663B34-DD96-3CB3-176E-0B44BDD2E622}"/>
              </a:ext>
            </a:extLst>
          </p:cNvPr>
          <p:cNvSpPr txBox="1"/>
          <p:nvPr/>
        </p:nvSpPr>
        <p:spPr>
          <a:xfrm>
            <a:off x="441279" y="231923"/>
            <a:ext cx="3085480" cy="1030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Concept of money demand – Important theories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36FFC4E7-D30B-FDC2-0A38-9C45CDDFC7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5511ABA-A096-E9D2-8BD5-10A86FE16F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691DEAA-0616-E20D-BD14-096E71460296}"/>
              </a:ext>
            </a:extLst>
          </p:cNvPr>
          <p:cNvSpPr/>
          <p:nvPr/>
        </p:nvSpPr>
        <p:spPr>
          <a:xfrm>
            <a:off x="1092059" y="3294281"/>
            <a:ext cx="3487119" cy="9453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Income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1EEC99B-61D3-DCC0-C093-C3DDCA9DB438}"/>
              </a:ext>
            </a:extLst>
          </p:cNvPr>
          <p:cNvSpPr/>
          <p:nvPr/>
        </p:nvSpPr>
        <p:spPr>
          <a:xfrm>
            <a:off x="6093500" y="3272212"/>
            <a:ext cx="4398853" cy="9674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b="1" dirty="0">
                <a:solidFill>
                  <a:srgbClr val="00B050"/>
                </a:solidFill>
                <a:latin typeface="Arial Rounded MT Bold" panose="020F0704030504030204" pitchFamily="34" charset="0"/>
              </a:rPr>
              <a:t>Nominal interest rate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0FEA031-D34C-D39E-E6EE-CAD09D81B94B}"/>
              </a:ext>
            </a:extLst>
          </p:cNvPr>
          <p:cNvSpPr/>
          <p:nvPr/>
        </p:nvSpPr>
        <p:spPr>
          <a:xfrm>
            <a:off x="1092058" y="4415351"/>
            <a:ext cx="3487119" cy="9453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transaction cost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4BA4EAE-3A04-98D0-3A06-83BBD07478FA}"/>
              </a:ext>
            </a:extLst>
          </p:cNvPr>
          <p:cNvSpPr/>
          <p:nvPr/>
        </p:nvSpPr>
        <p:spPr>
          <a:xfrm>
            <a:off x="6093500" y="4390437"/>
            <a:ext cx="3825415" cy="9453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Price level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AAF194-F0FB-B0A4-E502-A0BFC14304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15958" y="434998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2995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785C57-467D-2C48-4C64-476223165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D8E807ED-70D8-40AE-E00B-B5D6FD81CE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56" y="-81395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FF58234-ED62-4160-963A-A932FF9A8AA1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3808A56-D870-1ED6-01CC-8AE05120D938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023E8A-8406-2AFE-5CE6-5F51F484680B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64D3576-982A-5D8A-BD9E-A71BA496AEE0}"/>
              </a:ext>
            </a:extLst>
          </p:cNvPr>
          <p:cNvSpPr/>
          <p:nvPr/>
        </p:nvSpPr>
        <p:spPr>
          <a:xfrm>
            <a:off x="704850" y="1246224"/>
            <a:ext cx="10877550" cy="2233904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Q18 According to Keynes , the transaction demand for money is a direct proportional and positive function of the level of income. Which of the following equations correctly represents the relationship ?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91E9717-A072-9A8A-E169-692A9219E1BE}"/>
              </a:ext>
            </a:extLst>
          </p:cNvPr>
          <p:cNvSpPr txBox="1"/>
          <p:nvPr/>
        </p:nvSpPr>
        <p:spPr>
          <a:xfrm>
            <a:off x="441279" y="231923"/>
            <a:ext cx="3085480" cy="1030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Concept of money demand – Important theories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0277720-949F-EDB9-46E7-CA6072350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7C4A630-6DE8-6DFC-6C6B-6BCEAF18FE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2CDAAB9-CA55-38AC-B0D1-9E7B70DC1608}"/>
              </a:ext>
            </a:extLst>
          </p:cNvPr>
          <p:cNvSpPr/>
          <p:nvPr/>
        </p:nvSpPr>
        <p:spPr>
          <a:xfrm>
            <a:off x="1218618" y="3676934"/>
            <a:ext cx="3360559" cy="8795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Lr=Y-k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33E0BF8-55FB-C127-CC55-62F287718386}"/>
              </a:ext>
            </a:extLst>
          </p:cNvPr>
          <p:cNvSpPr/>
          <p:nvPr/>
        </p:nvSpPr>
        <p:spPr>
          <a:xfrm>
            <a:off x="6220060" y="3633770"/>
            <a:ext cx="3360559" cy="9227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b="1" dirty="0">
                <a:solidFill>
                  <a:srgbClr val="00B050"/>
                </a:solidFill>
                <a:latin typeface="Arial Rounded MT Bold" panose="020F0704030504030204" pitchFamily="34" charset="0"/>
              </a:rPr>
              <a:t>Lr=</a:t>
            </a:r>
            <a:r>
              <a:rPr lang="en-US" sz="2800" b="1" dirty="0" err="1">
                <a:solidFill>
                  <a:srgbClr val="00B050"/>
                </a:solidFill>
                <a:latin typeface="Arial Rounded MT Bold" panose="020F0704030504030204" pitchFamily="34" charset="0"/>
              </a:rPr>
              <a:t>kY</a:t>
            </a:r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2B02C0B-857B-438C-D4AE-A61D9AE75F08}"/>
              </a:ext>
            </a:extLst>
          </p:cNvPr>
          <p:cNvSpPr/>
          <p:nvPr/>
        </p:nvSpPr>
        <p:spPr>
          <a:xfrm>
            <a:off x="1239864" y="4777344"/>
            <a:ext cx="3825415" cy="8344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Lr=</a:t>
            </a:r>
            <a:r>
              <a:rPr lang="en-US" sz="2800" dirty="0" err="1">
                <a:solidFill>
                  <a:srgbClr val="00B050"/>
                </a:solidFill>
                <a:latin typeface="Arial Rounded MT Bold" panose="020F0704030504030204" pitchFamily="34" charset="0"/>
              </a:rPr>
              <a:t>k+Y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EABCCC5-BB90-CC69-2411-C93C7381867E}"/>
              </a:ext>
            </a:extLst>
          </p:cNvPr>
          <p:cNvSpPr/>
          <p:nvPr/>
        </p:nvSpPr>
        <p:spPr>
          <a:xfrm>
            <a:off x="6220060" y="4777344"/>
            <a:ext cx="3825415" cy="8344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Lr=Y/k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D3F2DF-0805-8BB0-105F-8CB62217B7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15958" y="434998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2444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6F51BB-E5C9-E8B4-4CA3-B38B2F6CAF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E743153-3CC3-A65F-7C44-7F984D0CA0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56" y="-81395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E514B1A-F657-0BC3-2BFC-50A3DABB2338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13B7A9F-9638-41B4-8FE8-47B2457A3DF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9119EC-7D59-B05A-018C-71E4DEA40CEF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58BD7FA-F531-D7A8-CE0A-010A9F4ADEFC}"/>
              </a:ext>
            </a:extLst>
          </p:cNvPr>
          <p:cNvSpPr/>
          <p:nvPr/>
        </p:nvSpPr>
        <p:spPr>
          <a:xfrm>
            <a:off x="704850" y="1246225"/>
            <a:ext cx="10877550" cy="1796872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Q19 Which of the following is not a general charterstic of money ?</a:t>
            </a:r>
          </a:p>
          <a:p>
            <a:pPr algn="r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5F63F23-F6CB-2000-E21E-B08785E6F4A3}"/>
              </a:ext>
            </a:extLst>
          </p:cNvPr>
          <p:cNvSpPr txBox="1"/>
          <p:nvPr/>
        </p:nvSpPr>
        <p:spPr>
          <a:xfrm>
            <a:off x="441279" y="231923"/>
            <a:ext cx="3085480" cy="1030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Concept of money demand – Important theories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4F899FB2-E3C0-E3EA-C7AC-B2D582E3D0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2C2AFF6B-FB69-D045-F0E6-7929218C23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E388C75-3AC9-8628-1A94-093148CE0849}"/>
              </a:ext>
            </a:extLst>
          </p:cNvPr>
          <p:cNvSpPr/>
          <p:nvPr/>
        </p:nvSpPr>
        <p:spPr>
          <a:xfrm>
            <a:off x="1092059" y="3294281"/>
            <a:ext cx="3487119" cy="9453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b="1" dirty="0">
                <a:solidFill>
                  <a:srgbClr val="00B0F0"/>
                </a:solidFill>
                <a:latin typeface="Arial Rounded MT Bold" panose="020F0704030504030204" pitchFamily="34" charset="0"/>
              </a:rPr>
              <a:t>Perishable</a:t>
            </a:r>
            <a:endParaRPr lang="en-US" sz="2800" dirty="0">
              <a:solidFill>
                <a:srgbClr val="00B0F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E55A154-9B87-895F-C225-7F3771125E2E}"/>
              </a:ext>
            </a:extLst>
          </p:cNvPr>
          <p:cNvSpPr/>
          <p:nvPr/>
        </p:nvSpPr>
        <p:spPr>
          <a:xfrm>
            <a:off x="6093500" y="3272212"/>
            <a:ext cx="3487119" cy="9453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Effortlessly recognizable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A4CE2B7-0CD3-E290-0637-0026E89B7D82}"/>
              </a:ext>
            </a:extLst>
          </p:cNvPr>
          <p:cNvSpPr/>
          <p:nvPr/>
        </p:nvSpPr>
        <p:spPr>
          <a:xfrm>
            <a:off x="1092058" y="4415351"/>
            <a:ext cx="3487119" cy="9453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Processing uniformity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8C98898-7EF1-7503-36A5-A56EC00631A7}"/>
              </a:ext>
            </a:extLst>
          </p:cNvPr>
          <p:cNvSpPr/>
          <p:nvPr/>
        </p:nvSpPr>
        <p:spPr>
          <a:xfrm>
            <a:off x="6093500" y="4390437"/>
            <a:ext cx="3825415" cy="9453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Easily transportable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63F9C1-4324-084E-9DC4-2A14022E2E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15958" y="434998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288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207315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0" y="33016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635431" y="1311690"/>
            <a:ext cx="10895308" cy="2474745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Q2 In an economy ,the money supply (M) is Rs. 5,00 crores , the velocity of money (V) is 5 and the total number of transactions (T) is 10,000. Calculate the average price level (P) in the economy </a:t>
            </a:r>
            <a:r>
              <a:rPr lang="en-US" sz="2800" dirty="0">
                <a:solidFill>
                  <a:srgbClr val="00B050"/>
                </a:solidFill>
              </a:rPr>
              <a:t>.</a:t>
            </a:r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[Sept -24]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30023" y="285256"/>
            <a:ext cx="3090417" cy="1030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Concept of money demand – Important theories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D4CC689-3476-EBE3-BCE2-645DEF183E48}"/>
              </a:ext>
            </a:extLst>
          </p:cNvPr>
          <p:cNvSpPr/>
          <p:nvPr/>
        </p:nvSpPr>
        <p:spPr>
          <a:xfrm>
            <a:off x="1270861" y="3919565"/>
            <a:ext cx="3518114" cy="63303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Rs. 25 thousand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2D2BF11-45FA-29B8-3C87-689D1C239B3C}"/>
              </a:ext>
            </a:extLst>
          </p:cNvPr>
          <p:cNvSpPr/>
          <p:nvPr/>
        </p:nvSpPr>
        <p:spPr>
          <a:xfrm>
            <a:off x="5623302" y="3934671"/>
            <a:ext cx="3797084" cy="53998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Rs. 25 lakhs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5BD8050-6671-8864-6993-9688EF08EB68}"/>
              </a:ext>
            </a:extLst>
          </p:cNvPr>
          <p:cNvSpPr/>
          <p:nvPr/>
        </p:nvSpPr>
        <p:spPr>
          <a:xfrm>
            <a:off x="1270861" y="4839412"/>
            <a:ext cx="3626603" cy="91440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Rs. 50 lakhs</a:t>
            </a:r>
            <a:r>
              <a:rPr lang="en-US" dirty="0"/>
              <a:t>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DE53E3C-7C55-B4FE-EABE-C2D6938B2D36}"/>
              </a:ext>
            </a:extLst>
          </p:cNvPr>
          <p:cNvSpPr/>
          <p:nvPr/>
        </p:nvSpPr>
        <p:spPr>
          <a:xfrm>
            <a:off x="5623302" y="4987648"/>
            <a:ext cx="3797084" cy="63303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Rs. 50 thousand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89C03E3-C8B2-3DB8-5F5E-56DEB54F01F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15958" y="434998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AE09C47-520B-4651-BFA6-ED33CEDABC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08446" y="-2552320"/>
            <a:ext cx="6610665" cy="11859882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66578" y="82451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76338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2561459" y="1481792"/>
            <a:ext cx="6984998" cy="580913"/>
          </a:xfrm>
          <a:prstGeom prst="roundRect">
            <a:avLst>
              <a:gd name="adj" fmla="val 5644"/>
            </a:avLst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2800" dirty="0">
                <a:solidFill>
                  <a:srgbClr val="0000FF"/>
                </a:solidFill>
                <a:latin typeface="Arial Rounded MT Bold" panose="020F0704030504030204" pitchFamily="34" charset="0"/>
              </a:rPr>
              <a:t>Answer Key </a:t>
            </a:r>
            <a:endParaRPr lang="en-US" sz="2400" dirty="0">
              <a:solidFill>
                <a:srgbClr val="0000FF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DC85CB-B419-4B56-81E3-2ADB17F0D38C}"/>
              </a:ext>
            </a:extLst>
          </p:cNvPr>
          <p:cNvSpPr txBox="1"/>
          <p:nvPr/>
        </p:nvSpPr>
        <p:spPr>
          <a:xfrm>
            <a:off x="659528" y="438644"/>
            <a:ext cx="2972160" cy="1030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Concept of money demand – Important theories </a:t>
            </a: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1915253"/>
              </p:ext>
            </p:extLst>
          </p:nvPr>
        </p:nvGraphicFramePr>
        <p:xfrm>
          <a:off x="2014780" y="2219172"/>
          <a:ext cx="8103179" cy="30765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57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57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58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257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8195"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1 (d)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2 (b)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3 (d)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4 (a)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2097"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5 (b)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Ans. 6 (b)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Ans.7 (b)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 8 (a)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2097">
                <a:tc>
                  <a:txBody>
                    <a:bodyPr/>
                    <a:lstStyle/>
                    <a:p>
                      <a:r>
                        <a:rPr lang="en-IN" dirty="0"/>
                        <a:t>Ans.9 (a)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 .10(a)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Ans. 11 (c)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Ans. 12(b)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2098824"/>
                  </a:ext>
                </a:extLst>
              </a:tr>
              <a:tr h="642097">
                <a:tc>
                  <a:txBody>
                    <a:bodyPr/>
                    <a:lstStyle/>
                    <a:p>
                      <a:r>
                        <a:rPr lang="en-IN" dirty="0"/>
                        <a:t>Ans.13(c)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Ans.14(c)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Ans.15(d)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Ans.16(c)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3969476"/>
                  </a:ext>
                </a:extLst>
              </a:tr>
              <a:tr h="642097">
                <a:tc>
                  <a:txBody>
                    <a:bodyPr/>
                    <a:lstStyle/>
                    <a:p>
                      <a:r>
                        <a:rPr lang="en-IN" dirty="0"/>
                        <a:t>Ans.17(b)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Ans.18(b) </a:t>
                      </a:r>
                      <a:endParaRPr lang="en-US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Ans.19(a) </a:t>
                      </a:r>
                      <a:endParaRPr lang="en-US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2234517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1038DAA1-7F72-E742-0BD6-DFD108CB655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15958" y="434998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776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715" y="-1559952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446884"/>
            <a:ext cx="11341930" cy="1306902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Q3. Which of the following is NOT a function of money? [Sept-24]</a:t>
            </a:r>
          </a:p>
          <a:p>
            <a:r>
              <a:rPr lang="en-US" sz="2800" dirty="0">
                <a:solidFill>
                  <a:srgbClr val="00B050"/>
                </a:solidFill>
              </a:rPr>
              <a:t>     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86298" y="311864"/>
            <a:ext cx="2814040" cy="1030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Concept of money demand – Important theories 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99644" y="4570964"/>
            <a:ext cx="4657245" cy="939545"/>
          </a:xfrm>
          <a:prstGeom prst="roundRect">
            <a:avLst>
              <a:gd name="adj" fmla="val 394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 Serving as a unit of account</a:t>
            </a: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790415" y="3068257"/>
            <a:ext cx="4838546" cy="968157"/>
          </a:xfrm>
          <a:prstGeom prst="roundRect">
            <a:avLst>
              <a:gd name="adj" fmla="val 23805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(a) Providing a common measure of value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362050" y="4484062"/>
            <a:ext cx="4657245" cy="939545"/>
          </a:xfrm>
          <a:prstGeom prst="roundRect">
            <a:avLst>
              <a:gd name="adj" fmla="val 469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 Easily reproducible by people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376629" y="3189841"/>
            <a:ext cx="4534178" cy="1165183"/>
          </a:xfrm>
          <a:prstGeom prst="roundRect">
            <a:avLst>
              <a:gd name="adj" fmla="val 16667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(b) Acting as a medium of exchange</a:t>
            </a:r>
          </a:p>
        </p:txBody>
      </p:sp>
      <p:sp>
        <p:nvSpPr>
          <p:cNvPr id="25" name="Rectangle 14">
            <a:extLst>
              <a:ext uri="{FF2B5EF4-FFF2-40B4-BE49-F238E27FC236}">
                <a16:creationId xmlns:a16="http://schemas.microsoft.com/office/drawing/2014/main" id="{7D482409-2544-DD2E-8CBF-D65779E2EB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6" name="Object 25">
            <a:extLst>
              <a:ext uri="{FF2B5EF4-FFF2-40B4-BE49-F238E27FC236}">
                <a16:creationId xmlns:a16="http://schemas.microsoft.com/office/drawing/2014/main" id="{38E4B4D1-BAB1-0344-236B-E380E0777FD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457200"/>
          <a:ext cx="152400" cy="123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52202" imgH="126835" progId="Equation.DSMT4">
                  <p:embed/>
                </p:oleObj>
              </mc:Choice>
              <mc:Fallback>
                <p:oleObj name="Equation" r:id="rId3" imgW="152202" imgH="126835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57200"/>
                        <a:ext cx="152400" cy="123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8AFBB1A1-B555-53BB-9DDA-DE113FCA09C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35" t="12069" r="3584" b="7177"/>
          <a:stretch>
            <a:fillRect/>
          </a:stretch>
        </p:blipFill>
        <p:spPr>
          <a:xfrm>
            <a:off x="9515958" y="434998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30" y="-1187526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22536" y="1408671"/>
            <a:ext cx="11576957" cy="1334619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Q4  The concept of "aversion of risk" is propounded by: </a:t>
            </a:r>
          </a:p>
          <a:p>
            <a:pPr algn="r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 Sept-24]</a:t>
            </a:r>
          </a:p>
          <a:p>
            <a:endParaRPr lang="en-US" sz="2800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96237" y="227005"/>
            <a:ext cx="3085480" cy="1030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Concept of money demand – Important theories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69B4A39-5125-5E8E-106F-CAA6EDA8B8C4}"/>
              </a:ext>
            </a:extLst>
          </p:cNvPr>
          <p:cNvSpPr/>
          <p:nvPr/>
        </p:nvSpPr>
        <p:spPr>
          <a:xfrm>
            <a:off x="991892" y="3297050"/>
            <a:ext cx="3363132" cy="65883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James Tobin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B7EE8ED-8A43-FA6F-2D15-9479DDEF08FF}"/>
              </a:ext>
            </a:extLst>
          </p:cNvPr>
          <p:cNvSpPr/>
          <p:nvPr/>
        </p:nvSpPr>
        <p:spPr>
          <a:xfrm>
            <a:off x="5796368" y="3053690"/>
            <a:ext cx="4463510" cy="103307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Milton Friedman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855CA19-F9FC-3D11-6687-09BBD61388FD}"/>
              </a:ext>
            </a:extLst>
          </p:cNvPr>
          <p:cNvSpPr/>
          <p:nvPr/>
        </p:nvSpPr>
        <p:spPr>
          <a:xfrm>
            <a:off x="991892" y="4194570"/>
            <a:ext cx="3750589" cy="77833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John Maynard Keynes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B59BB06-F4DD-DDB5-E798-F279653B9C4D}"/>
              </a:ext>
            </a:extLst>
          </p:cNvPr>
          <p:cNvSpPr/>
          <p:nvPr/>
        </p:nvSpPr>
        <p:spPr>
          <a:xfrm>
            <a:off x="5796368" y="4238342"/>
            <a:ext cx="4307660" cy="93900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Alfred Marshall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F1D956-926D-8982-AB79-4F7168BE384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15958" y="434998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838570-0E01-8625-478C-FEFFE0B94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CD7F667-6285-C388-83B4-DD8915489B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583" y="93476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37B3AAE-5D5D-39CA-1B6F-06443CB0FC24}"/>
              </a:ext>
            </a:extLst>
          </p:cNvPr>
          <p:cNvSpPr/>
          <p:nvPr/>
        </p:nvSpPr>
        <p:spPr>
          <a:xfrm>
            <a:off x="62459" y="64957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645708F-341C-5574-8509-5EB9BA805515}"/>
              </a:ext>
            </a:extLst>
          </p:cNvPr>
          <p:cNvSpPr/>
          <p:nvPr/>
        </p:nvSpPr>
        <p:spPr>
          <a:xfrm>
            <a:off x="3626693" y="336286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9BDA74-6354-B8FE-FF13-8EBD44167F81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71F0CA0-6709-9E71-EC24-D5F676C7547C}"/>
              </a:ext>
            </a:extLst>
          </p:cNvPr>
          <p:cNvSpPr/>
          <p:nvPr/>
        </p:nvSpPr>
        <p:spPr>
          <a:xfrm>
            <a:off x="704850" y="1690789"/>
            <a:ext cx="10877550" cy="2767546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Q5 Calculate currency with public from the following data :</a:t>
            </a:r>
          </a:p>
          <a:p>
            <a:endParaRPr lang="en-US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[Jan 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F17D94-FB20-7987-391E-80E10FF68E0D}"/>
              </a:ext>
            </a:extLst>
          </p:cNvPr>
          <p:cNvSpPr txBox="1"/>
          <p:nvPr/>
        </p:nvSpPr>
        <p:spPr>
          <a:xfrm>
            <a:off x="441279" y="231923"/>
            <a:ext cx="3085480" cy="1030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Concept of money demand – Important theories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B2EC9600-6D68-7207-2A52-DDE25A475D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AF30998-FA56-8B82-2AD7-2D29A80F1C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7EBE4C0-4325-3B2F-65EB-7D47372484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2732008"/>
              </p:ext>
            </p:extLst>
          </p:nvPr>
        </p:nvGraphicFramePr>
        <p:xfrm>
          <a:off x="1751308" y="3084163"/>
          <a:ext cx="7454686" cy="1319784"/>
        </p:xfrm>
        <a:graphic>
          <a:graphicData uri="http://schemas.openxmlformats.org/drawingml/2006/table">
            <a:tbl>
              <a:tblPr firstRow="1" firstCol="1" bandRow="1">
                <a:tableStyleId>{10A1B5D5-9B99-4C35-A422-299274C87663}</a:tableStyleId>
              </a:tblPr>
              <a:tblGrid>
                <a:gridCol w="3638530">
                  <a:extLst>
                    <a:ext uri="{9D8B030D-6E8A-4147-A177-3AD203B41FA5}">
                      <a16:colId xmlns:a16="http://schemas.microsoft.com/office/drawing/2014/main" val="573528057"/>
                    </a:ext>
                  </a:extLst>
                </a:gridCol>
                <a:gridCol w="3816156">
                  <a:extLst>
                    <a:ext uri="{9D8B030D-6E8A-4147-A177-3AD203B41FA5}">
                      <a16:colId xmlns:a16="http://schemas.microsoft.com/office/drawing/2014/main" val="3650192043"/>
                    </a:ext>
                  </a:extLst>
                </a:gridCol>
              </a:tblGrid>
              <a:tr h="29059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>
                          <a:effectLst/>
                        </a:rPr>
                        <a:t>Notes in Circulation 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Rs.45,000 cr. 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31189667"/>
                  </a:ext>
                </a:extLst>
              </a:tr>
              <a:tr h="29059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Circulation of rupee coins 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>
                          <a:effectLst/>
                        </a:rPr>
                        <a:t>Rs.1,500 cr.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87827247"/>
                  </a:ext>
                </a:extLst>
              </a:tr>
              <a:tr h="29059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>
                          <a:effectLst/>
                        </a:rPr>
                        <a:t>Circulation in small coins 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750 cr.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73071989"/>
                  </a:ext>
                </a:extLst>
              </a:tr>
              <a:tr h="29059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Cash on hands with banks 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Rs.27,500 cr.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87151742"/>
                  </a:ext>
                </a:extLst>
              </a:tr>
            </a:tbl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86026B05-7873-0EBE-8483-8F69FC5577D2}"/>
              </a:ext>
            </a:extLst>
          </p:cNvPr>
          <p:cNvSpPr/>
          <p:nvPr/>
        </p:nvSpPr>
        <p:spPr>
          <a:xfrm>
            <a:off x="1286359" y="4709519"/>
            <a:ext cx="2665709" cy="7421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Rs.74,750 cr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E1EE850-2509-5235-518C-AE2702E39630}"/>
              </a:ext>
            </a:extLst>
          </p:cNvPr>
          <p:cNvSpPr/>
          <p:nvPr/>
        </p:nvSpPr>
        <p:spPr>
          <a:xfrm>
            <a:off x="5966848" y="4887111"/>
            <a:ext cx="3425126" cy="44668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Rs.19,750 cr.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677AC74-0A48-01D7-347F-BF63521B282D}"/>
              </a:ext>
            </a:extLst>
          </p:cNvPr>
          <p:cNvSpPr/>
          <p:nvPr/>
        </p:nvSpPr>
        <p:spPr>
          <a:xfrm>
            <a:off x="1286359" y="5624848"/>
            <a:ext cx="2808334" cy="7772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Rs. 73,250 cr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195B096-5204-1830-47A4-1B311E19C6F7}"/>
              </a:ext>
            </a:extLst>
          </p:cNvPr>
          <p:cNvSpPr/>
          <p:nvPr/>
        </p:nvSpPr>
        <p:spPr>
          <a:xfrm>
            <a:off x="5966848" y="5624848"/>
            <a:ext cx="3425126" cy="62427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</a:t>
            </a:r>
            <a:r>
              <a:rPr lang="en-IN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d) </a:t>
            </a:r>
            <a:r>
              <a:rPr lang="en-US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Rs.29,750 cr</a:t>
            </a:r>
            <a:r>
              <a:rPr lang="en-US" sz="2400" dirty="0"/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B61327-2080-B63B-301C-3B658243824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15958" y="434998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506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B5B98-5612-C120-B6F1-4726BD352E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796346E-6B45-F0C0-9D3A-B8B21DD3F1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98F50A1-4B49-D21B-963A-36BA949297F7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8312B7B-8A9B-40F1-6702-B5031A566EDE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3B0946-A859-8B43-C513-DC981578AE86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988E974-C4DB-1CEE-FDD5-60B1EFBE8479}"/>
              </a:ext>
            </a:extLst>
          </p:cNvPr>
          <p:cNvSpPr/>
          <p:nvPr/>
        </p:nvSpPr>
        <p:spPr>
          <a:xfrm>
            <a:off x="704850" y="1246225"/>
            <a:ext cx="10877550" cy="1696710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Q6 Which of the following is NOT one of the four determinants of the Friedman’s demand for money ?: [May-25]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1A617F4-FAB2-C554-D7B7-C5764A699FAD}"/>
              </a:ext>
            </a:extLst>
          </p:cNvPr>
          <p:cNvSpPr txBox="1"/>
          <p:nvPr/>
        </p:nvSpPr>
        <p:spPr>
          <a:xfrm>
            <a:off x="441279" y="231923"/>
            <a:ext cx="3085480" cy="1030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Concept of money demand – Important theories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36A80432-BABB-311E-557A-783BCBAEAA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86C55E7-0BCA-5CDF-7002-ACC5DB7E27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2EE9844-ED79-C184-0771-870B17162FD2}"/>
              </a:ext>
            </a:extLst>
          </p:cNvPr>
          <p:cNvSpPr/>
          <p:nvPr/>
        </p:nvSpPr>
        <p:spPr>
          <a:xfrm>
            <a:off x="1115877" y="3056747"/>
            <a:ext cx="9903418" cy="83871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It is positively related to price level P, if price level rises the demand for money increases</a:t>
            </a:r>
            <a:r>
              <a:rPr lang="en-US" sz="2400" dirty="0"/>
              <a:t>.</a:t>
            </a:r>
            <a:endParaRPr lang="en-US" sz="24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A002921-F569-C330-4B8A-AEB9162DA5EC}"/>
              </a:ext>
            </a:extLst>
          </p:cNvPr>
          <p:cNvSpPr/>
          <p:nvPr/>
        </p:nvSpPr>
        <p:spPr>
          <a:xfrm>
            <a:off x="1115877" y="4000390"/>
            <a:ext cx="9903418" cy="74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</a:t>
            </a:r>
            <a:r>
              <a:rPr lang="en-US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Nominal Demand for money is a function of total wealth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26EDC8-35B0-EDFD-7673-BC67EC4254C1}"/>
              </a:ext>
            </a:extLst>
          </p:cNvPr>
          <p:cNvSpPr/>
          <p:nvPr/>
        </p:nvSpPr>
        <p:spPr>
          <a:xfrm>
            <a:off x="1115878" y="4888987"/>
            <a:ext cx="9903417" cy="84225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Nominal demand for money falls in the opportunity cost of money holding declines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FB4EDA8-3018-CF0D-2EE4-B7BA13C4A32D}"/>
              </a:ext>
            </a:extLst>
          </p:cNvPr>
          <p:cNvSpPr/>
          <p:nvPr/>
        </p:nvSpPr>
        <p:spPr>
          <a:xfrm>
            <a:off x="1115877" y="5874928"/>
            <a:ext cx="9794930" cy="65436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Nominal demand for  money is influenced by inflation </a:t>
            </a:r>
            <a:r>
              <a:rPr lang="en-US" sz="2400" dirty="0"/>
              <a:t>.</a:t>
            </a:r>
            <a:endParaRPr lang="en-US" sz="24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3FC805E-8610-FB2B-C56E-C83A04187BE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15958" y="434998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690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3A052F-58D2-1008-F1C9-466A8E20CC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9AE95A7-7CC3-87BC-541F-5D83DD7749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6A1BC19-D0EE-8003-6D00-28DCC5F7054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41938AC-5D9F-C7D0-C1CC-AD9AEB9B5869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A03188-0CB8-D85D-9240-04908D9E85A7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03F4C64-C5A1-B7BB-E451-A75863212391}"/>
              </a:ext>
            </a:extLst>
          </p:cNvPr>
          <p:cNvSpPr/>
          <p:nvPr/>
        </p:nvSpPr>
        <p:spPr>
          <a:xfrm>
            <a:off x="704850" y="1246225"/>
            <a:ext cx="10877550" cy="1696710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Q7 What is the term Y represents in the expression Md=</a:t>
            </a:r>
            <a:r>
              <a:rPr lang="en-US" sz="2800" dirty="0" err="1">
                <a:solidFill>
                  <a:srgbClr val="00B050"/>
                </a:solidFill>
                <a:latin typeface="Arial Rounded MT Bold" panose="020F0704030504030204" pitchFamily="34" charset="0"/>
              </a:rPr>
              <a:t>kpy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?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[May-25]</a:t>
            </a:r>
          </a:p>
          <a:p>
            <a:pPr algn="just"/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B7CDA80-C529-A2C5-466D-147F173979B8}"/>
              </a:ext>
            </a:extLst>
          </p:cNvPr>
          <p:cNvSpPr txBox="1"/>
          <p:nvPr/>
        </p:nvSpPr>
        <p:spPr>
          <a:xfrm>
            <a:off x="441279" y="231923"/>
            <a:ext cx="3085480" cy="1030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Concept of money demand – Important theories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5545FDC4-39A6-2C41-A0F1-D65EEBB06E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AFEDCF9-3A09-02CF-E1FE-6F76F627DB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AF5923A-A3CA-B71B-282A-880E1F5E16C6}"/>
              </a:ext>
            </a:extLst>
          </p:cNvPr>
          <p:cNvSpPr/>
          <p:nvPr/>
        </p:nvSpPr>
        <p:spPr>
          <a:xfrm>
            <a:off x="1038386" y="3285641"/>
            <a:ext cx="3657600" cy="8214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Price level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461C45D-5B2C-76D2-FCB2-8874BB250D2D}"/>
              </a:ext>
            </a:extLst>
          </p:cNvPr>
          <p:cNvSpPr/>
          <p:nvPr/>
        </p:nvSpPr>
        <p:spPr>
          <a:xfrm>
            <a:off x="5844728" y="3240909"/>
            <a:ext cx="4259300" cy="7970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Real National income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FEB0ED9-A161-F472-64E8-2FBF85263DE6}"/>
              </a:ext>
            </a:extLst>
          </p:cNvPr>
          <p:cNvSpPr/>
          <p:nvPr/>
        </p:nvSpPr>
        <p:spPr>
          <a:xfrm>
            <a:off x="1038386" y="4474768"/>
            <a:ext cx="3657600" cy="8214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Money supply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E9B00EC-1598-0DC9-CB20-4536BF117A73}"/>
              </a:ext>
            </a:extLst>
          </p:cNvPr>
          <p:cNvSpPr/>
          <p:nvPr/>
        </p:nvSpPr>
        <p:spPr>
          <a:xfrm>
            <a:off x="5799924" y="4335892"/>
            <a:ext cx="4304103" cy="9602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Interest rate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AC29B5-368D-CAE2-63A8-A13DBAF497F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15958" y="434998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119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162D44-6D63-09C7-4E40-CF03F6A34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3A17BD3-05EA-C9CB-B21F-D365A6893C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F731958-0620-4D8B-94B7-949833718DB6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B985987-40E3-3F59-75C0-8785FE08E8D2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E24BD6-4AAC-4F11-B288-8272359F56C0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4E7FA2A-B9A6-47B9-C8C7-8D3543ED7807}"/>
              </a:ext>
            </a:extLst>
          </p:cNvPr>
          <p:cNvSpPr/>
          <p:nvPr/>
        </p:nvSpPr>
        <p:spPr>
          <a:xfrm>
            <a:off x="704850" y="1246225"/>
            <a:ext cx="10877550" cy="1696710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Q8 Liquidity trap occurs when : </a:t>
            </a:r>
          </a:p>
          <a:p>
            <a:pPr algn="r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[May-25]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AA36196-9943-1173-2502-BB8C3A1728F3}"/>
              </a:ext>
            </a:extLst>
          </p:cNvPr>
          <p:cNvSpPr txBox="1"/>
          <p:nvPr/>
        </p:nvSpPr>
        <p:spPr>
          <a:xfrm>
            <a:off x="441279" y="231923"/>
            <a:ext cx="3085480" cy="1030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Concept of money demand – Important theories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B5C025B5-B7ED-5BE1-6CCA-7942C87E52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E29B6A7-8266-CE0C-5051-73102784A1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3E4460-EDB3-99F6-A426-7A88919C3B33}"/>
              </a:ext>
            </a:extLst>
          </p:cNvPr>
          <p:cNvSpPr/>
          <p:nvPr/>
        </p:nvSpPr>
        <p:spPr>
          <a:xfrm>
            <a:off x="1115877" y="3073035"/>
            <a:ext cx="10042902" cy="8420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Interest rates are near zero , and people prefer holding cash over bonds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D8DAC9-6191-886C-4444-95A233ACF4A1}"/>
              </a:ext>
            </a:extLst>
          </p:cNvPr>
          <p:cNvSpPr/>
          <p:nvPr/>
        </p:nvSpPr>
        <p:spPr>
          <a:xfrm>
            <a:off x="1115877" y="4000390"/>
            <a:ext cx="9903418" cy="8224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Interest rates are high , and people prefer bonds  over cash balances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3821CB4-3926-2D61-9253-B281DA0099E2}"/>
              </a:ext>
            </a:extLst>
          </p:cNvPr>
          <p:cNvSpPr/>
          <p:nvPr/>
        </p:nvSpPr>
        <p:spPr>
          <a:xfrm>
            <a:off x="1115877" y="4927745"/>
            <a:ext cx="10042903" cy="84225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Inflation rates are high , reducing purchasing power 0f money balances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4A5353B-EA68-0630-08BB-9B0460554E62}"/>
              </a:ext>
            </a:extLst>
          </p:cNvPr>
          <p:cNvSpPr/>
          <p:nvPr/>
        </p:nvSpPr>
        <p:spPr>
          <a:xfrm>
            <a:off x="1115877" y="5874928"/>
            <a:ext cx="9794930" cy="65436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Central banks increase CRR drastically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94538B-8A55-AB3D-8171-C4A956A0799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15958" y="434998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42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383821-7E19-2546-38D6-0BEDFF6FA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178E5C3-22E4-0C3E-9C38-5FFCFC43DD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57F6D3F-8E22-30E9-958B-62DB61CBC15B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F0EC75C-2A75-DB9E-0EE2-A0F84C8D45F5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89CF6B-69AC-D552-A28D-BE7F6CEF9D41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0391004-5A18-8609-453F-11522362CF81}"/>
              </a:ext>
            </a:extLst>
          </p:cNvPr>
          <p:cNvSpPr/>
          <p:nvPr/>
        </p:nvSpPr>
        <p:spPr>
          <a:xfrm>
            <a:off x="704850" y="1246225"/>
            <a:ext cx="10877550" cy="1696710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Q9 Under the </a:t>
            </a:r>
            <a:r>
              <a:rPr lang="en-US" sz="2800" dirty="0" err="1">
                <a:solidFill>
                  <a:srgbClr val="0070C0"/>
                </a:solidFill>
                <a:latin typeface="Arial Rounded MT Bold" panose="020F0704030504030204" pitchFamily="34" charset="0"/>
              </a:rPr>
              <a:t>Keynisan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theory of National Income determination ,which of the following term is given to the demand for money ? [May-25]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A848AFF-CBA2-EC0B-F47B-88DCD4E8BF20}"/>
              </a:ext>
            </a:extLst>
          </p:cNvPr>
          <p:cNvSpPr txBox="1"/>
          <p:nvPr/>
        </p:nvSpPr>
        <p:spPr>
          <a:xfrm>
            <a:off x="441279" y="231923"/>
            <a:ext cx="3085480" cy="1030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Concept of money demand – Important theories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4F09E839-D38E-89F2-B45B-2205C82C2F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BAA55DF-DA83-A54A-FAE1-461D919F86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5A44FC-43D9-7B1A-A781-3CA5459F852F}"/>
              </a:ext>
            </a:extLst>
          </p:cNvPr>
          <p:cNvSpPr/>
          <p:nvPr/>
        </p:nvSpPr>
        <p:spPr>
          <a:xfrm>
            <a:off x="1080074" y="3269133"/>
            <a:ext cx="3680067" cy="83623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Liquidity preference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603F09D-FD6F-6FE8-6DA8-0BE4F5222066}"/>
              </a:ext>
            </a:extLst>
          </p:cNvPr>
          <p:cNvSpPr/>
          <p:nvPr/>
        </p:nvSpPr>
        <p:spPr>
          <a:xfrm>
            <a:off x="6096001" y="3270817"/>
            <a:ext cx="4504840" cy="83455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Investment multiplier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CFA80FA-6BAD-6FAA-0418-A5D9B2056541}"/>
              </a:ext>
            </a:extLst>
          </p:cNvPr>
          <p:cNvSpPr/>
          <p:nvPr/>
        </p:nvSpPr>
        <p:spPr>
          <a:xfrm>
            <a:off x="1080075" y="4304466"/>
            <a:ext cx="3580108" cy="83791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Aggregate demand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67F17AA-1C3D-1D84-B902-1FADA23206E2}"/>
              </a:ext>
            </a:extLst>
          </p:cNvPr>
          <p:cNvSpPr/>
          <p:nvPr/>
        </p:nvSpPr>
        <p:spPr>
          <a:xfrm>
            <a:off x="6248399" y="4304467"/>
            <a:ext cx="4352441" cy="83455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Marginal Propensity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543B04-4A77-ACBF-22BE-9232C21E98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15958" y="434998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206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3220</TotalTime>
  <Words>1353</Words>
  <Application>Microsoft Office PowerPoint</Application>
  <PresentationFormat>Widescreen</PresentationFormat>
  <Paragraphs>183</Paragraphs>
  <Slides>20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Arial Rounded MT Bold</vt:lpstr>
      <vt:lpstr>Calibri</vt:lpstr>
      <vt:lpstr>Calibri Light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RAVINDER GOTHWALL</dc:creator>
  <cp:lastModifiedBy>Administrator</cp:lastModifiedBy>
  <cp:revision>128</cp:revision>
  <dcterms:created xsi:type="dcterms:W3CDTF">2025-08-02T04:28:01Z</dcterms:created>
  <dcterms:modified xsi:type="dcterms:W3CDTF">2026-06-22T06:57:43Z</dcterms:modified>
</cp:coreProperties>
</file>