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9" r:id="rId19"/>
    <p:sldId id="317" r:id="rId20"/>
    <p:sldId id="318" r:id="rId21"/>
    <p:sldId id="29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9"/>
            <p14:sldId id="317"/>
            <p14:sldId id="318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8" y="-640781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96592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 If the primary deficit is Rs. 20,500 crores and the net interest liabilities of a country are Rs. 3,500 crores then what will be the fiscal deficit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301858" y="3428999"/>
            <a:ext cx="4045058" cy="8125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Rs. 17,000 crores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6307810" y="3428999"/>
            <a:ext cx="4401519" cy="7207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Rs. 21,500 crores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301858" y="4544236"/>
            <a:ext cx="4045058" cy="8125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19,500 crores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6307809" y="4411496"/>
            <a:ext cx="4256697" cy="8902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Rs. 24,000 crores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D6E2B-25C6-CB2D-2491-880C1EE78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8ACBCB6-507C-FE68-B620-10E54050B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92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0F6C9C-C542-A50D-2F72-342DFC9C027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C722E4-35DA-75FC-9A81-46E06B62CA8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4B3FDF-2B8C-2A96-7C03-00056066B5C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5EB31C-B40A-93EA-45F2-319BA74409BA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Article 112 of Indian Constitution provides that in respect of every financial year the President shall cause to be laid before both houses of parliament a statement of estimated receipts and expenditure of the government of India for that year. This statement is referred </a:t>
            </a:r>
            <a:r>
              <a:rPr lang="en-US" dirty="0"/>
              <a:t>as :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05B0A2-87EA-CDB1-E926-EB0293D309D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5EB4D8C-DF7C-9891-B1FD-D48084F51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13C6A6B-63F1-DDA5-D79C-7260C3D0F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513238-ECF4-D18E-CF4E-477618DFD5EA}"/>
              </a:ext>
            </a:extLst>
          </p:cNvPr>
          <p:cNvSpPr/>
          <p:nvPr/>
        </p:nvSpPr>
        <p:spPr>
          <a:xfrm>
            <a:off x="1286357" y="4195121"/>
            <a:ext cx="4959462" cy="826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Annual financial statement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B5C8D1-986F-A655-E251-EFD11086403E}"/>
              </a:ext>
            </a:extLst>
          </p:cNvPr>
          <p:cNvSpPr/>
          <p:nvPr/>
        </p:nvSpPr>
        <p:spPr>
          <a:xfrm>
            <a:off x="7196382" y="4264535"/>
            <a:ext cx="3512947" cy="7569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Budget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87584A-DA43-8C5E-38F2-06B6E31CF600}"/>
              </a:ext>
            </a:extLst>
          </p:cNvPr>
          <p:cNvSpPr/>
          <p:nvPr/>
        </p:nvSpPr>
        <p:spPr>
          <a:xfrm>
            <a:off x="1286357" y="5284921"/>
            <a:ext cx="4386023" cy="826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Statement of Income &amp; expenditure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F13263-74C4-7295-39BF-C46055751BDF}"/>
              </a:ext>
            </a:extLst>
          </p:cNvPr>
          <p:cNvSpPr/>
          <p:nvPr/>
        </p:nvSpPr>
        <p:spPr>
          <a:xfrm>
            <a:off x="7196382" y="5284921"/>
            <a:ext cx="4210372" cy="935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Interim Budget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70D25-6A0F-F892-C943-FCB9EF6D3D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6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81B0B-C97C-F3E6-F67F-C79FAA598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83CD582-452A-2EE7-C515-ABEEA5498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A425BB4-2B40-1F30-4DA2-32022B18E6C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63482BC-C919-B268-7542-138FC9B40D3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31488-4734-343D-0C52-2A6DC9527D6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EEF3D50-4609-FB5D-8876-C522D03EBFF3}"/>
              </a:ext>
            </a:extLst>
          </p:cNvPr>
          <p:cNvSpPr/>
          <p:nvPr/>
        </p:nvSpPr>
        <p:spPr>
          <a:xfrm>
            <a:off x="704850" y="1395884"/>
            <a:ext cx="10877550" cy="15247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Q11  Which of the following information regarding the receipts and expenditure of the government is not presented in the budget documents ? [May 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368B20-5ABF-FE28-E3B5-9E5BB51AB7E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C9C7FDA-209C-6B3C-EC56-6D642B3CB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D0FB0E6-B544-7CB9-F855-315412328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A30D2-D1CD-2AD6-55BE-6CF4FE164E50}"/>
              </a:ext>
            </a:extLst>
          </p:cNvPr>
          <p:cNvSpPr/>
          <p:nvPr/>
        </p:nvSpPr>
        <p:spPr>
          <a:xfrm>
            <a:off x="1193370" y="3139948"/>
            <a:ext cx="7376932" cy="797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Budget estimates of the ensuring financial year </a:t>
            </a:r>
            <a:r>
              <a:rPr lang="en-US" sz="2800" dirty="0"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505123-4A50-E6E1-38C4-2BE71F78CC67}"/>
              </a:ext>
            </a:extLst>
          </p:cNvPr>
          <p:cNvSpPr/>
          <p:nvPr/>
        </p:nvSpPr>
        <p:spPr>
          <a:xfrm>
            <a:off x="1193370" y="4042315"/>
            <a:ext cx="8198603" cy="7220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Budget estimates of current financial year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EE9739-0704-33D4-4950-2391D861DCCF}"/>
              </a:ext>
            </a:extLst>
          </p:cNvPr>
          <p:cNvSpPr/>
          <p:nvPr/>
        </p:nvSpPr>
        <p:spPr>
          <a:xfrm>
            <a:off x="1193371" y="4947378"/>
            <a:ext cx="8601558" cy="7288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Revised estimates of the ensuring financial year </a:t>
            </a:r>
            <a:r>
              <a:rPr lang="en-US" dirty="0"/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0B8AA9-C16B-80C4-CF90-2A8D55E596E5}"/>
              </a:ext>
            </a:extLst>
          </p:cNvPr>
          <p:cNvSpPr/>
          <p:nvPr/>
        </p:nvSpPr>
        <p:spPr>
          <a:xfrm>
            <a:off x="1193370" y="5781114"/>
            <a:ext cx="8910658" cy="8809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Actual expenditure and Income of current financial year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414175-50B3-F430-C084-9CA5CAD49D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5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EAAA8-D00F-89F2-276A-897A75A6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51FF0E0-8184-CE17-9173-0E96E8088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92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DD746A-7675-3492-1AC1-E05DE1C46B5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71BF25-6551-E1EA-E2D8-C4BC51FEE99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5AF43A-087F-C6CE-58A0-AFA5DA96862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55566F-25A1-6DAB-2BD6-33E7F913A12C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Q12  During the budget proceedings , the speaker of Lok Sabha once the prescribed time is over , puts all the outstanding demand for grants , whether discussed or not , to the vote of the house , this process is known as :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880F5-056A-3E7F-AADB-4413E7C8A83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5C7E8FD-9225-2309-FD58-6CA60D251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6708548-82EF-5136-ACA8-2865E2660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01C5B6-C15D-7DBA-68BF-68658C14E869}"/>
              </a:ext>
            </a:extLst>
          </p:cNvPr>
          <p:cNvSpPr/>
          <p:nvPr/>
        </p:nvSpPr>
        <p:spPr>
          <a:xfrm>
            <a:off x="1286356" y="4195120"/>
            <a:ext cx="4417020" cy="930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Presenting the appropriation bill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63CDFD-6106-BC62-B48C-D2C52268B248}"/>
              </a:ext>
            </a:extLst>
          </p:cNvPr>
          <p:cNvSpPr/>
          <p:nvPr/>
        </p:nvSpPr>
        <p:spPr>
          <a:xfrm>
            <a:off x="7196382" y="4264535"/>
            <a:ext cx="3512947" cy="7569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Cut motion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8F7E4F-7E5A-D9E7-40B0-CA84730EA1BA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Outcome budget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52CE30-ABC7-B75D-68B7-4D6930BDC8CA}"/>
              </a:ext>
            </a:extLst>
          </p:cNvPr>
          <p:cNvSpPr/>
          <p:nvPr/>
        </p:nvSpPr>
        <p:spPr>
          <a:xfrm>
            <a:off x="7196382" y="5126097"/>
            <a:ext cx="3512947" cy="930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Guillotine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E5D5E8-012C-3765-AD3A-7D64FF4E7C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6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63878-4F13-6B6B-2EBA-3FE299518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40B67E-1DC3-2E99-8809-EA5208511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36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615BAA-27F8-F7B8-571A-551E7F65347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AAD1BA-315F-2DAA-14B8-9376264F3CB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D967E-72BE-90AC-3ACD-5B6DD04E0F9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B9C7DF-8526-FF5D-594C-F5E939683E80}"/>
              </a:ext>
            </a:extLst>
          </p:cNvPr>
          <p:cNvSpPr/>
          <p:nvPr/>
        </p:nvSpPr>
        <p:spPr>
          <a:xfrm>
            <a:off x="704850" y="1395883"/>
            <a:ext cx="10877550" cy="150159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Q13  What does Article 275 of the Indian Constitution deal with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A1FFC4-1FAD-BA46-8BF2-A2050F07A38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5CF5112-D7AC-B403-EFEA-C2AE7BB7E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86CFCD7-E695-0BBD-ADCB-674BFBD13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7B621-5629-70EC-03F9-1B7DDC1AD06C}"/>
              </a:ext>
            </a:extLst>
          </p:cNvPr>
          <p:cNvSpPr/>
          <p:nvPr/>
        </p:nvSpPr>
        <p:spPr>
          <a:xfrm>
            <a:off x="1286356" y="3099004"/>
            <a:ext cx="8694551" cy="731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Surcharge on certain duties and taxes for the purpose of the union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90FE00-4138-04B8-46F9-17FDB40558F5}"/>
              </a:ext>
            </a:extLst>
          </p:cNvPr>
          <p:cNvSpPr/>
          <p:nvPr/>
        </p:nvSpPr>
        <p:spPr>
          <a:xfrm>
            <a:off x="1286358" y="4031852"/>
            <a:ext cx="8694549" cy="867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Statutory grants -in – aid  from the union to certain states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935980-40F3-6451-02D4-D863C48DF129}"/>
              </a:ext>
            </a:extLst>
          </p:cNvPr>
          <p:cNvSpPr/>
          <p:nvPr/>
        </p:nvSpPr>
        <p:spPr>
          <a:xfrm>
            <a:off x="1286357" y="4907582"/>
            <a:ext cx="7283944" cy="867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Grants for any public purpose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31DC70-C645-B8B0-B174-870E2DD3582D}"/>
              </a:ext>
            </a:extLst>
          </p:cNvPr>
          <p:cNvSpPr/>
          <p:nvPr/>
        </p:nvSpPr>
        <p:spPr>
          <a:xfrm>
            <a:off x="1286356" y="5880031"/>
            <a:ext cx="7160219" cy="539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Loans for any public purpose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935A03-3077-B14A-0BD8-E9C0F82708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2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4FB27-A812-E917-77FF-4695F973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CA55DE-2652-BD5B-5C4C-BAF3E9EAE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92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3C8EA2-E08D-1C40-5F7D-52D9733F516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67C504-CAB5-C9C2-618C-92774C64D9F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38E4E-8538-B119-C4A9-01CB9D711AB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0F440F-4682-35A4-1D77-87D2C19E9C18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Q14  If a government’s revenue receipts for a year are Rs. 10,000 crore , capital receipts  - excluding borrowing are Rs. 2,000 crore , revenue expenditure is Rs. 12,000 crore and capital expenditure is Rs. 5,000 crore . What is the Fiscial deficit . 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61BE6B-14F8-6A78-4246-42B8FE88052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E8292D9-DCA5-233C-B13B-5463CF87B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938F484-9D75-FA01-BD2D-D9A6F23BE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6E1F39-1B80-250A-F290-85C61D4702B4}"/>
              </a:ext>
            </a:extLst>
          </p:cNvPr>
          <p:cNvSpPr/>
          <p:nvPr/>
        </p:nvSpPr>
        <p:spPr>
          <a:xfrm>
            <a:off x="1286356" y="4289613"/>
            <a:ext cx="4019224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5,000 crore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3D506D-43F6-A69E-3A02-6574DE3CD6C5}"/>
              </a:ext>
            </a:extLst>
          </p:cNvPr>
          <p:cNvSpPr/>
          <p:nvPr/>
        </p:nvSpPr>
        <p:spPr>
          <a:xfrm>
            <a:off x="7196382" y="4264535"/>
            <a:ext cx="3512947" cy="7569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Rs. 7,000 crore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A0A32-D8BA-E022-1711-6D89AA05D7B6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10,000 crore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6269E1-197B-5281-6219-EE67903170DA}"/>
              </a:ext>
            </a:extLst>
          </p:cNvPr>
          <p:cNvSpPr/>
          <p:nvPr/>
        </p:nvSpPr>
        <p:spPr>
          <a:xfrm>
            <a:off x="7196382" y="5284921"/>
            <a:ext cx="4210372" cy="935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9,000 crore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3C9AE9-10FF-B15E-D8DC-7EF821F705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4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90C5C-9B0D-92BC-0545-CEB735CF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7061226-D4E7-7DDE-EDC9-362A40757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92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07B377-E138-ABFB-0F17-C114C0F8634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4A4792-CE67-E222-588E-DD48CD7594B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064EC2-D3B6-DE35-763D-F01EEC6C59F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72802C4-10E2-F357-4E8A-EDBA93B38DFB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  Under Article 266 (1) of the Constitution of India , which of the flowing is used in relation to all fund flows where the government act as banker? 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16A587-CFE3-F24E-82BE-04D35FB5391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1844E52-ACFA-79C2-22B1-4A3D49527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7DE65B4-BE2F-9C64-CF86-CC7E8FA60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5C6B-97BC-2BB4-7D59-9646680217C0}"/>
              </a:ext>
            </a:extLst>
          </p:cNvPr>
          <p:cNvSpPr/>
          <p:nvPr/>
        </p:nvSpPr>
        <p:spPr>
          <a:xfrm>
            <a:off x="1286356" y="4289613"/>
            <a:ext cx="4019224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Public Account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A1B8DB-837E-9EED-AE86-4860471602DD}"/>
              </a:ext>
            </a:extLst>
          </p:cNvPr>
          <p:cNvSpPr/>
          <p:nvPr/>
        </p:nvSpPr>
        <p:spPr>
          <a:xfrm>
            <a:off x="7196382" y="4264535"/>
            <a:ext cx="3822913" cy="7318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Consolidated Fund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3C31D3-637B-F04C-D5EE-B35CFE296A0A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Contingency Fund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5C854-18ED-1AB5-D29B-032D5E69CE59}"/>
              </a:ext>
            </a:extLst>
          </p:cNvPr>
          <p:cNvSpPr/>
          <p:nvPr/>
        </p:nvSpPr>
        <p:spPr>
          <a:xfrm>
            <a:off x="7196382" y="5284921"/>
            <a:ext cx="4210372" cy="935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 Development Fund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04EA2-CAB1-AC26-21FB-F81A6ECAAE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0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32489-ED25-D8BE-96CC-F3D57C54B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BE020E8-7672-D012-9F81-942E388B5B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C88CCD-1B04-515C-73C8-E9787ED15D3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93B8E0-942E-E4BD-C935-A5285901421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F0F642-5C45-348C-9D07-9F5E1CCC90F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07D2BA-8706-5B7F-84E1-7A57B79CB9D3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Q16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_____ is defined as the excess of total estimated expenditure over total estimated revenue and is the difference between all receipts and expenditures , both revenue and capital </a:t>
            </a:r>
            <a:r>
              <a:rPr lang="en-US" dirty="0">
                <a:solidFill>
                  <a:srgbClr val="7030A0"/>
                </a:solidFill>
              </a:rPr>
              <a:t>.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E33CB8-ED3D-AB5B-EA62-97A2EE40AE5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24750D4-3787-F682-F58F-2352032C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003B8F-8A63-D315-B648-CA6DDA76E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C4C0F6-7BF5-9E38-1732-1E3BCCC2F847}"/>
              </a:ext>
            </a:extLst>
          </p:cNvPr>
          <p:cNvSpPr/>
          <p:nvPr/>
        </p:nvSpPr>
        <p:spPr>
          <a:xfrm>
            <a:off x="1286356" y="4289613"/>
            <a:ext cx="4019224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Fiscal Deficit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E3833A-32C8-C48B-293C-4DBE1D51C7B7}"/>
              </a:ext>
            </a:extLst>
          </p:cNvPr>
          <p:cNvSpPr/>
          <p:nvPr/>
        </p:nvSpPr>
        <p:spPr>
          <a:xfrm>
            <a:off x="7196382" y="4264535"/>
            <a:ext cx="3512947" cy="7569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Revenue Deficit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5B2713-433F-B6AD-D0D1-71A28F1FB3EE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Budgetary Deficit</a:t>
            </a:r>
            <a:r>
              <a:rPr lang="en-US" b="1" dirty="0"/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E8D1AC-E198-8B8B-4E00-5B4F64526B0B}"/>
              </a:ext>
            </a:extLst>
          </p:cNvPr>
          <p:cNvSpPr/>
          <p:nvPr/>
        </p:nvSpPr>
        <p:spPr>
          <a:xfrm>
            <a:off x="7196382" y="5284921"/>
            <a:ext cx="4210372" cy="935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Primary Deficit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CE85D2-6028-73D6-7661-E33168590A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6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F358E-D44D-02B1-A68D-2D18EA78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1F8A2A-A3D3-EBF2-4E8C-B12BB86F1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D11C2C-1350-AE57-8B47-EC85B74BEB7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06EBEF-F7CE-F0BF-3457-7332908C912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0CB09-44DC-1996-0CCF-F78584496CD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0258700-5122-9CBD-C7BB-8E89CC7155A9}"/>
              </a:ext>
            </a:extLst>
          </p:cNvPr>
          <p:cNvSpPr/>
          <p:nvPr/>
        </p:nvSpPr>
        <p:spPr>
          <a:xfrm>
            <a:off x="704850" y="1140735"/>
            <a:ext cx="10877550" cy="313991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Q17  </a:t>
            </a:r>
            <a:r>
              <a:rPr lang="en-US" dirty="0">
                <a:solidFill>
                  <a:srgbClr val="7030A0"/>
                </a:solidFill>
              </a:rPr>
              <a:t>Using below mentioned data answer.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r>
              <a:rPr lang="en-US" dirty="0">
                <a:solidFill>
                  <a:srgbClr val="7030A0"/>
                </a:solidFill>
              </a:rPr>
              <a:t>Calculate the budgetary deficit</a:t>
            </a:r>
            <a:endParaRPr lang="en-US" sz="2800" dirty="0">
              <a:solidFill>
                <a:srgbClr val="7030A0"/>
              </a:solidFill>
            </a:endParaRP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CE5B9A-CF03-648F-300D-9777CC11830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FDFEBF5-A012-974E-BE2B-38C554E42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0F2BDD8-A639-D67C-42B8-8BA835504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734B66-BAD7-77E0-C55A-34521F0BEE50}"/>
              </a:ext>
            </a:extLst>
          </p:cNvPr>
          <p:cNvSpPr/>
          <p:nvPr/>
        </p:nvSpPr>
        <p:spPr>
          <a:xfrm>
            <a:off x="1286356" y="4488935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Rs.25,000 crores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3EF415-BE79-5831-1E7B-022E17A16830}"/>
              </a:ext>
            </a:extLst>
          </p:cNvPr>
          <p:cNvSpPr/>
          <p:nvPr/>
        </p:nvSpPr>
        <p:spPr>
          <a:xfrm>
            <a:off x="7196382" y="4553083"/>
            <a:ext cx="354394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Rs. 5,000 crores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3FBD4A-90FC-2E24-8046-9FEB29B1D736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6,000 crores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B06994-77B6-6F22-1025-8BF396D1F54C}"/>
              </a:ext>
            </a:extLst>
          </p:cNvPr>
          <p:cNvSpPr/>
          <p:nvPr/>
        </p:nvSpPr>
        <p:spPr>
          <a:xfrm>
            <a:off x="7196382" y="5389851"/>
            <a:ext cx="3543943" cy="83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12,000 crores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45CFC-633C-B072-5D27-C65D02C9B0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7F7CDE4-F1EA-F8B3-6C74-A25931153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9697"/>
              </p:ext>
            </p:extLst>
          </p:nvPr>
        </p:nvGraphicFramePr>
        <p:xfrm>
          <a:off x="2355742" y="1936721"/>
          <a:ext cx="7191380" cy="1493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5690">
                  <a:extLst>
                    <a:ext uri="{9D8B030D-6E8A-4147-A177-3AD203B41FA5}">
                      <a16:colId xmlns:a16="http://schemas.microsoft.com/office/drawing/2014/main" val="3683403201"/>
                    </a:ext>
                  </a:extLst>
                </a:gridCol>
                <a:gridCol w="3595690">
                  <a:extLst>
                    <a:ext uri="{9D8B030D-6E8A-4147-A177-3AD203B41FA5}">
                      <a16:colId xmlns:a16="http://schemas.microsoft.com/office/drawing/2014/main" val="2584098480"/>
                    </a:ext>
                  </a:extLst>
                </a:gridCol>
              </a:tblGrid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Revenue receipts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25,000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875535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Expenses on revenue capital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30,000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537410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Expenses on capital account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30,000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813403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Expenses total expenditure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60,000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2837179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Estimated total Revenue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54,000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7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75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841E8-4C23-5BBA-5AB8-748DAB49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55DB548-9550-9C68-0AC7-19234291B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5D068C5-819B-EFB3-739F-B5B4CAAA7EB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F88DDC-A6E4-9101-71A0-3B5EE5A57BA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E68C9-C75E-A2EB-CBAE-36FFCB2BE07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1B97AE-A4EB-3BD5-DE90-1A88CDB82FBB}"/>
              </a:ext>
            </a:extLst>
          </p:cNvPr>
          <p:cNvSpPr/>
          <p:nvPr/>
        </p:nvSpPr>
        <p:spPr>
          <a:xfrm>
            <a:off x="704850" y="1140735"/>
            <a:ext cx="10877550" cy="313991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Q18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  <a:r>
              <a:rPr lang="en-US" dirty="0">
                <a:solidFill>
                  <a:srgbClr val="00B0F0"/>
                </a:solidFill>
              </a:rPr>
              <a:t>Using below mentioned data answer.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Calculate the revenue deficit :</a:t>
            </a:r>
          </a:p>
          <a:p>
            <a:pPr algn="r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BE6933-B042-E9D5-5C90-E147FA5A74B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E0B5FC5-8920-E53F-68D6-17768817E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239CA0-0DB3-4653-F4CD-2A4E2A4E5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04287D-23CA-27E0-6A47-B1E15FA5B139}"/>
              </a:ext>
            </a:extLst>
          </p:cNvPr>
          <p:cNvSpPr/>
          <p:nvPr/>
        </p:nvSpPr>
        <p:spPr>
          <a:xfrm>
            <a:off x="1286356" y="4488935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5,000 crores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6FE02-DA29-D183-30C9-D9CA64BC90FA}"/>
              </a:ext>
            </a:extLst>
          </p:cNvPr>
          <p:cNvSpPr/>
          <p:nvPr/>
        </p:nvSpPr>
        <p:spPr>
          <a:xfrm>
            <a:off x="7196382" y="4553083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Rs. 12,000 crores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0A11F8-5E4F-5A60-16C9-FF50A305B081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2,000 crores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66D42A-40D6-E76D-6703-FFB122C9C9A6}"/>
              </a:ext>
            </a:extLst>
          </p:cNvPr>
          <p:cNvSpPr/>
          <p:nvPr/>
        </p:nvSpPr>
        <p:spPr>
          <a:xfrm>
            <a:off x="7196382" y="5389851"/>
            <a:ext cx="4019223" cy="83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8,000 crores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CE7308-02F1-EAE2-F678-B28C140BB0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714DFBE-FA23-B381-2B09-497FDDA56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170463"/>
              </p:ext>
            </p:extLst>
          </p:nvPr>
        </p:nvGraphicFramePr>
        <p:xfrm>
          <a:off x="2355742" y="1936721"/>
          <a:ext cx="7191380" cy="1493595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595690">
                  <a:extLst>
                    <a:ext uri="{9D8B030D-6E8A-4147-A177-3AD203B41FA5}">
                      <a16:colId xmlns:a16="http://schemas.microsoft.com/office/drawing/2014/main" val="3683403201"/>
                    </a:ext>
                  </a:extLst>
                </a:gridCol>
                <a:gridCol w="3595690">
                  <a:extLst>
                    <a:ext uri="{9D8B030D-6E8A-4147-A177-3AD203B41FA5}">
                      <a16:colId xmlns:a16="http://schemas.microsoft.com/office/drawing/2014/main" val="2584098480"/>
                    </a:ext>
                  </a:extLst>
                </a:gridCol>
              </a:tblGrid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Revenue receipts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25,000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875535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Expenses on revenue capital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30,000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537410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Expenses on capital account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30,000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813403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Expenses total expenditure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60,000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2837179"/>
                  </a:ext>
                </a:extLst>
              </a:tr>
              <a:tr h="298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Estimated total Revenue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54,000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7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15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091D2-482A-0A31-3724-9CFB3EAF1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A989C81-1B0F-3AE0-470E-F4CC9236B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8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8EE8D6-5487-101A-25BB-4AE5F47C224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BA29B9-6D20-A55F-EE60-7015CA3BECE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CCED2-0BA5-04D3-08BC-268F7F6B2F7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6A485D-CF43-BC3F-7274-A85114C88DAE}"/>
              </a:ext>
            </a:extLst>
          </p:cNvPr>
          <p:cNvSpPr/>
          <p:nvPr/>
        </p:nvSpPr>
        <p:spPr>
          <a:xfrm>
            <a:off x="704850" y="1140735"/>
            <a:ext cx="10877550" cy="292447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Q19  Statement 1 : During recession , the government increases its expenditure or cuts down taxes . </a:t>
            </a:r>
          </a:p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Statement 2 : Deficits budgets are expected to stimulate economic activity while surplus budget tends to slowdown economic growth .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05C0CC-AE42-5FBA-6A57-9BF82F679F8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DA27F0C-44E7-2F2C-4E1F-9CD38FDAE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1598A3-B407-45CF-CD89-872E26205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E3A07F-7EAF-B9A5-9F69-683BA85006B5}"/>
              </a:ext>
            </a:extLst>
          </p:cNvPr>
          <p:cNvSpPr/>
          <p:nvPr/>
        </p:nvSpPr>
        <p:spPr>
          <a:xfrm>
            <a:off x="1286357" y="4170145"/>
            <a:ext cx="4649494" cy="935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Both statements (1) and (2) are correct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109B4B-EC4A-A5B3-354C-8D7D6C5E6A0C}"/>
              </a:ext>
            </a:extLst>
          </p:cNvPr>
          <p:cNvSpPr/>
          <p:nvPr/>
        </p:nvSpPr>
        <p:spPr>
          <a:xfrm>
            <a:off x="7196381" y="4092762"/>
            <a:ext cx="4386019" cy="11921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Statement (1) is correct while statement (2) is incorrect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3C6323-7714-EEA0-4D20-E5700B522D41}"/>
              </a:ext>
            </a:extLst>
          </p:cNvPr>
          <p:cNvSpPr/>
          <p:nvPr/>
        </p:nvSpPr>
        <p:spPr>
          <a:xfrm>
            <a:off x="1131377" y="5284921"/>
            <a:ext cx="4964624" cy="11921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Statement (1) is incorrect while statement (2) is correct </a:t>
            </a:r>
            <a:r>
              <a:rPr lang="en-US" b="1" dirty="0"/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363DB3-3885-F3C6-CE40-1DDA7C356748}"/>
              </a:ext>
            </a:extLst>
          </p:cNvPr>
          <p:cNvSpPr/>
          <p:nvPr/>
        </p:nvSpPr>
        <p:spPr>
          <a:xfrm>
            <a:off x="7122449" y="5489012"/>
            <a:ext cx="4284306" cy="9303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Both Statements (1) and (2) are incorrect 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0125-0000-6874-5A1D-3D998E6FE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07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6" y="11242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50929" y="1279613"/>
            <a:ext cx="10737006" cy="14995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Richard Musgrave introduced a three-branch taxonomy describing the role of government in a market economy. What are these branches ? </a:t>
            </a:r>
          </a:p>
          <a:p>
            <a:pPr algn="r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100378" y="4872450"/>
            <a:ext cx="8043622" cy="855388"/>
          </a:xfrm>
          <a:prstGeom prst="roundRect">
            <a:avLst>
              <a:gd name="adj" fmla="val 1703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Production efficiency, income equality, and fiscal sustainability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36907" y="2779182"/>
            <a:ext cx="8555065" cy="1130306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Resource allocation, income generation, and price stability</a:t>
            </a:r>
          </a:p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100378" y="5765369"/>
            <a:ext cx="8043622" cy="85538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Price regulation, employment generation, and fiscal responsibility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100378" y="3988902"/>
            <a:ext cx="8291594" cy="804133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Resources allocation , income redistribution , and macro economic stabilization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09250-583B-3C61-B363-600BD50984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8BCBF-F384-9B95-7A9F-90D2057C2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91941E-4989-4E97-EE16-56D897DE8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EEA480-D184-57DD-5957-3A7CAC831F3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79D7CB6-A0D3-B633-EE47-39306EAD0B4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41B4C-1C82-4E4F-DC70-795F8328B5C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53DBDF-B045-29E3-49C6-EAD227D9E636}"/>
              </a:ext>
            </a:extLst>
          </p:cNvPr>
          <p:cNvSpPr/>
          <p:nvPr/>
        </p:nvSpPr>
        <p:spPr>
          <a:xfrm>
            <a:off x="704849" y="1140734"/>
            <a:ext cx="10906551" cy="33410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Q20  </a:t>
            </a:r>
            <a:r>
              <a:rPr lang="en-US" dirty="0">
                <a:solidFill>
                  <a:srgbClr val="00B0F0"/>
                </a:solidFill>
              </a:rPr>
              <a:t>Calculate the fiscal deficit from the following data :.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/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pPr algn="just"/>
            <a:endParaRPr lang="en-US" dirty="0">
              <a:solidFill>
                <a:srgbClr val="00B0F0"/>
              </a:solidFill>
            </a:endParaRPr>
          </a:p>
          <a:p>
            <a:pPr algn="just"/>
            <a:r>
              <a:rPr lang="en-US" dirty="0">
                <a:solidFill>
                  <a:srgbClr val="00B0F0"/>
                </a:solidFill>
              </a:rPr>
              <a:t>Select the correct answer from options given below :</a:t>
            </a: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D0F2E1-37D9-E826-AC73-A0437CB656F9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23840E1-3DA6-36CB-4E3C-F449F351A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4291FD6-B4CA-7184-BC1D-F86D7F568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3E9C91-1DBB-EEF9-8F65-5D8DB56C4959}"/>
              </a:ext>
            </a:extLst>
          </p:cNvPr>
          <p:cNvSpPr/>
          <p:nvPr/>
        </p:nvSpPr>
        <p:spPr>
          <a:xfrm>
            <a:off x="1286356" y="4586712"/>
            <a:ext cx="4019224" cy="5943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Rs.2,500 crores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C45CA2-8F01-3D6E-F415-878F94B76B51}"/>
              </a:ext>
            </a:extLst>
          </p:cNvPr>
          <p:cNvSpPr/>
          <p:nvPr/>
        </p:nvSpPr>
        <p:spPr>
          <a:xfrm>
            <a:off x="7196382" y="4690065"/>
            <a:ext cx="4019222" cy="5943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Rs. 12,500 crores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826569-EC20-447F-6278-865A2FBC0660}"/>
              </a:ext>
            </a:extLst>
          </p:cNvPr>
          <p:cNvSpPr/>
          <p:nvPr/>
        </p:nvSpPr>
        <p:spPr>
          <a:xfrm>
            <a:off x="1286357" y="5284921"/>
            <a:ext cx="4019223" cy="731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 10,000 crores </a:t>
            </a:r>
            <a:r>
              <a:rPr lang="en-US" b="1" dirty="0"/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38BCD-0BE0-A11F-1154-6DA0BCCF171D}"/>
              </a:ext>
            </a:extLst>
          </p:cNvPr>
          <p:cNvSpPr/>
          <p:nvPr/>
        </p:nvSpPr>
        <p:spPr>
          <a:xfrm>
            <a:off x="7196382" y="5389375"/>
            <a:ext cx="4019222" cy="10299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Rs.7,500 crores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BF4648-AF87-3AF6-005A-F2B0DE47CF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F3C9708-116F-256A-01FE-D81AAE282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437823"/>
              </p:ext>
            </p:extLst>
          </p:nvPr>
        </p:nvGraphicFramePr>
        <p:xfrm>
          <a:off x="2092271" y="1676908"/>
          <a:ext cx="6586910" cy="1612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3455">
                  <a:extLst>
                    <a:ext uri="{9D8B030D-6E8A-4147-A177-3AD203B41FA5}">
                      <a16:colId xmlns:a16="http://schemas.microsoft.com/office/drawing/2014/main" val="3314210703"/>
                    </a:ext>
                  </a:extLst>
                </a:gridCol>
                <a:gridCol w="3293455">
                  <a:extLst>
                    <a:ext uri="{9D8B030D-6E8A-4147-A177-3AD203B41FA5}">
                      <a16:colId xmlns:a16="http://schemas.microsoft.com/office/drawing/2014/main" val="1697720846"/>
                    </a:ext>
                  </a:extLst>
                </a:gridCol>
              </a:tblGrid>
              <a:tr h="500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Revenue deficit 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Rs.5,000 crores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9651630"/>
                  </a:ext>
                </a:extLst>
              </a:tr>
              <a:tr h="500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Capital expenditure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Rs.45,000 crores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3628312"/>
                  </a:ext>
                </a:extLst>
              </a:tr>
              <a:tr h="500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Capital receipts excluding borrowings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Rs.42,500 crores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6410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62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218909"/>
              </p:ext>
            </p:extLst>
          </p:nvPr>
        </p:nvGraphicFramePr>
        <p:xfrm>
          <a:off x="2014780" y="2219172"/>
          <a:ext cx="8103179" cy="3076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7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8(c)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 .9(b)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Ans.10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11(d)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12 (d)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393048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 </a:t>
                      </a:r>
                      <a:r>
                        <a:rPr lang="en-IN"/>
                        <a:t>13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Ans.14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15(a)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16(c)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907187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Ans.17(c)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Ans.18(a)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Ans.19(a)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20(a)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10373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08657DD-9CB2-E14F-0D57-42704B0BFC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99" y="-133809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90779"/>
            <a:ext cx="11341930" cy="213586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Q3. Under institutional responsibility for public debt management, external debt is the responsibility of: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99644" y="4570964"/>
            <a:ext cx="4657245" cy="939545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Department of Economic Affairs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1" y="3506592"/>
            <a:ext cx="4657245" cy="65140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Reserve Bank of India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2050" y="4648025"/>
            <a:ext cx="4657245" cy="100122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State Government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428999"/>
            <a:ext cx="4814807" cy="926025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Ministry of Finance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7FF6C0D5-B33E-607C-EEDB-56D7BF28D4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118752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22536" y="1270208"/>
            <a:ext cx="11576957" cy="341436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  The following figures relate to country A for a particular financial year [Sept-24]</a:t>
            </a: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     </a:t>
            </a:r>
          </a:p>
          <a:p>
            <a:r>
              <a:rPr lang="en-US" dirty="0">
                <a:solidFill>
                  <a:srgbClr val="00B050"/>
                </a:solidFill>
              </a:rPr>
              <a:t>	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will be the primary deficit of country 'A'?</a:t>
            </a: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459BF0A-48CE-14F1-F502-7784A1EC9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637027"/>
              </p:ext>
            </p:extLst>
          </p:nvPr>
        </p:nvGraphicFramePr>
        <p:xfrm>
          <a:off x="1069382" y="1781323"/>
          <a:ext cx="8787540" cy="197967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93770">
                  <a:extLst>
                    <a:ext uri="{9D8B030D-6E8A-4147-A177-3AD203B41FA5}">
                      <a16:colId xmlns:a16="http://schemas.microsoft.com/office/drawing/2014/main" val="2394558664"/>
                    </a:ext>
                  </a:extLst>
                </a:gridCol>
                <a:gridCol w="4393770">
                  <a:extLst>
                    <a:ext uri="{9D8B030D-6E8A-4147-A177-3AD203B41FA5}">
                      <a16:colId xmlns:a16="http://schemas.microsoft.com/office/drawing/2014/main" val="1639544681"/>
                    </a:ext>
                  </a:extLst>
                </a:gridCol>
              </a:tblGrid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Particulars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Amount (Rs.) in crores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0779213"/>
                  </a:ext>
                </a:extLst>
              </a:tr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Revenue deficit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10,000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1106882"/>
                  </a:ext>
                </a:extLst>
              </a:tr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Fiscal</a:t>
                      </a:r>
                      <a:r>
                        <a:rPr lang="en-US" sz="2000" kern="100" spc="-30" dirty="0">
                          <a:effectLst/>
                        </a:rPr>
                        <a:t> </a:t>
                      </a:r>
                      <a:r>
                        <a:rPr lang="en-US" sz="2000" kern="100" spc="-10" dirty="0">
                          <a:effectLst/>
                        </a:rPr>
                        <a:t>deficit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24,000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937161"/>
                  </a:ext>
                </a:extLst>
              </a:tr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Net interest liability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2,000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015050"/>
                  </a:ext>
                </a:extLst>
              </a:tr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Borrowings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6,000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2145682"/>
                  </a:ext>
                </a:extLst>
              </a:tr>
              <a:tr h="3049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Expenditure on revenue account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3,000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819518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69B4A39-5125-5E8E-106F-CAA6EDA8B8C4}"/>
              </a:ext>
            </a:extLst>
          </p:cNvPr>
          <p:cNvSpPr/>
          <p:nvPr/>
        </p:nvSpPr>
        <p:spPr>
          <a:xfrm>
            <a:off x="1069384" y="4769058"/>
            <a:ext cx="3025310" cy="784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8,000 crores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7EE8ED-8A43-FA6F-2D15-9479DDEF08FF}"/>
              </a:ext>
            </a:extLst>
          </p:cNvPr>
          <p:cNvSpPr/>
          <p:nvPr/>
        </p:nvSpPr>
        <p:spPr>
          <a:xfrm>
            <a:off x="5935852" y="4843392"/>
            <a:ext cx="3533613" cy="74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Rs. 22,000 crores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55CA19-F9FC-3D11-6687-09BBD61388FD}"/>
              </a:ext>
            </a:extLst>
          </p:cNvPr>
          <p:cNvSpPr/>
          <p:nvPr/>
        </p:nvSpPr>
        <p:spPr>
          <a:xfrm>
            <a:off x="1069383" y="5746277"/>
            <a:ext cx="3025310" cy="840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Rs. 18,000 crores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9BB06-F4DD-DDB5-E798-F279653B9C4D}"/>
              </a:ext>
            </a:extLst>
          </p:cNvPr>
          <p:cNvSpPr/>
          <p:nvPr/>
        </p:nvSpPr>
        <p:spPr>
          <a:xfrm>
            <a:off x="5935852" y="5802135"/>
            <a:ext cx="3448372" cy="707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Rs. 21,000 crores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C2DC98-0B68-C6AB-826D-6A10F1279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9465" y="37246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83" y="9347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6"/>
            <a:ext cx="10877550" cy="20887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 All revenues received , loans raised and all moneys received by the government in repayment of loans are credited to the :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5" y="3334387"/>
            <a:ext cx="5119605" cy="9586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Consolidated funds of India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6628110" y="3334386"/>
            <a:ext cx="4587495" cy="892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Contingent fund of India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1070010" y="4695987"/>
            <a:ext cx="5119606" cy="7749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Public provident fund of India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6628110" y="4578126"/>
            <a:ext cx="4587495" cy="892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Public account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E8D619-8CDD-90B6-7118-820B41A77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Q6 Non – debt capital receipts of government include: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 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073035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Market loans for different purposes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State provident fund(Net)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Securities issued against small savings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Recoveries of loans and advances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CACA5-146E-A3D2-9D3E-FE03E95C0F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9D7BD-EE27-038A-2515-46CE1C59E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5CA91F-E193-B087-971E-B437845A5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E5DB507-DF7B-C713-DA9F-3AEF25D277A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791989-89A8-0F5F-3EFC-A05155F7DDE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16B80-0B74-4013-0C0B-112550BF20C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C9F8BD-86C7-FEC7-C4E5-759A903A4FCD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The excess of the government’s total expenditure  over its total receipts excluding borrowings is termed as </a:t>
            </a:r>
            <a:r>
              <a:rPr lang="en-US" sz="2800" dirty="0">
                <a:solidFill>
                  <a:srgbClr val="00B050"/>
                </a:solidFill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94DB78-D9AC-3D9F-9AAA-8645A2CFB236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E7B1E8C-4AA2-CB49-B162-D84251E28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07B0EB9-DE3C-F09B-ABE1-1C3D50D02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E22672-E5C4-144D-5F21-EA18B5F9A5B4}"/>
              </a:ext>
            </a:extLst>
          </p:cNvPr>
          <p:cNvSpPr/>
          <p:nvPr/>
        </p:nvSpPr>
        <p:spPr>
          <a:xfrm>
            <a:off x="976394" y="3713668"/>
            <a:ext cx="5269423" cy="6540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Revenue deficit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791F74-4472-40EC-9E9F-0D188C04B9E8}"/>
              </a:ext>
            </a:extLst>
          </p:cNvPr>
          <p:cNvSpPr/>
          <p:nvPr/>
        </p:nvSpPr>
        <p:spPr>
          <a:xfrm>
            <a:off x="6628109" y="3713668"/>
            <a:ext cx="4587497" cy="8497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Fiscal deficit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B590FD-204A-1BB5-5F2D-CDDF6304546D}"/>
              </a:ext>
            </a:extLst>
          </p:cNvPr>
          <p:cNvSpPr/>
          <p:nvPr/>
        </p:nvSpPr>
        <p:spPr>
          <a:xfrm>
            <a:off x="976395" y="4695987"/>
            <a:ext cx="5269422" cy="8834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Primary deficit </a:t>
            </a:r>
            <a:endParaRPr lang="en-US" sz="40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15D001-0745-AC5B-62DD-70F6D13FEB64}"/>
              </a:ext>
            </a:extLst>
          </p:cNvPr>
          <p:cNvSpPr/>
          <p:nvPr/>
        </p:nvSpPr>
        <p:spPr>
          <a:xfrm>
            <a:off x="6628110" y="4668374"/>
            <a:ext cx="4778644" cy="10488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Budgetary deficit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7CC24-1C60-E19C-780A-CAADB9DEE4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2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B230B-CF58-74A7-566B-CDC8118A3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A1F97FA-0A89-B3E3-0C42-EBF52ACF47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7E14C4C-BC09-49E5-4C0B-5CEF4F692DA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3C69EE-D098-31EF-BA67-20664BFF99D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B3490F-D901-A798-3A21-C071373860E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C410FA-0150-9F9F-F29B-9FC0DD9889F9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The receipts which neither create any liability nor cause any reduction in the assets of government are called :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882770-0AEF-40AF-7B55-FEDD5BC353F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8FA9908-13F0-5BFE-5097-A21542948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8E5DE3D-C001-18DA-64B6-88E41AE40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144E3B-B545-43AB-14A9-40565ECC6067}"/>
              </a:ext>
            </a:extLst>
          </p:cNvPr>
          <p:cNvSpPr/>
          <p:nvPr/>
        </p:nvSpPr>
        <p:spPr>
          <a:xfrm>
            <a:off x="938978" y="3801186"/>
            <a:ext cx="5344254" cy="7958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Non – Debt capital receipts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414665-4835-5611-34F3-1284EE19D940}"/>
              </a:ext>
            </a:extLst>
          </p:cNvPr>
          <p:cNvSpPr/>
          <p:nvPr/>
        </p:nvSpPr>
        <p:spPr>
          <a:xfrm>
            <a:off x="6628109" y="3713668"/>
            <a:ext cx="4954291" cy="79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Debt Capital receipts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8E42A7-63C8-1C86-B782-74247212B5AD}"/>
              </a:ext>
            </a:extLst>
          </p:cNvPr>
          <p:cNvSpPr/>
          <p:nvPr/>
        </p:nvSpPr>
        <p:spPr>
          <a:xfrm>
            <a:off x="938978" y="4897463"/>
            <a:ext cx="5344253" cy="8198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Revenue receipts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513A0B-71EB-77BD-26E9-A90E27579591}"/>
              </a:ext>
            </a:extLst>
          </p:cNvPr>
          <p:cNvSpPr/>
          <p:nvPr/>
        </p:nvSpPr>
        <p:spPr>
          <a:xfrm>
            <a:off x="6628109" y="4668374"/>
            <a:ext cx="4954291" cy="1048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Estimated receipts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B2923D-2255-230C-007A-2A19B3B4B2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8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FA113-7584-6552-0ED2-BB1BAC6D2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4D354A4-682C-554A-E871-9B8861A14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3810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D7C843-B533-C2FB-849D-E80AC75E49F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E110AF9-DCDC-6311-1EA2-77C6B9CAABD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E28F5-054A-E163-1BF4-C59E73D5425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247C1DF-B814-6D17-BE60-6FF72178822B}"/>
              </a:ext>
            </a:extLst>
          </p:cNvPr>
          <p:cNvSpPr/>
          <p:nvPr/>
        </p:nvSpPr>
        <p:spPr>
          <a:xfrm>
            <a:off x="672977" y="1518834"/>
            <a:ext cx="10877550" cy="145684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Q9  Which of the following organization is responsible for the compilation of National accounts statistics?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439502-33C6-BE03-595E-A88F8FD69DEC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process of budget making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B5A0C31-49DB-E067-0FA8-5F3D2AEC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AD0EBF9-4CD3-5EEB-1D3B-96FF340E7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188CF0-6663-0FED-8A30-8AEE739507F2}"/>
              </a:ext>
            </a:extLst>
          </p:cNvPr>
          <p:cNvSpPr/>
          <p:nvPr/>
        </p:nvSpPr>
        <p:spPr>
          <a:xfrm>
            <a:off x="1286354" y="3080606"/>
            <a:ext cx="7873143" cy="789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Directorate of Economics and Statistics (DES)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017E9D-0574-AFDB-47F2-3C2A1F52702C}"/>
              </a:ext>
            </a:extLst>
          </p:cNvPr>
          <p:cNvSpPr/>
          <p:nvPr/>
        </p:nvSpPr>
        <p:spPr>
          <a:xfrm>
            <a:off x="1286357" y="3987256"/>
            <a:ext cx="6842454" cy="7009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Central Statistical  organization (CSO)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A76A75-89EE-ABCE-8F9B-B299887F7198}"/>
              </a:ext>
            </a:extLst>
          </p:cNvPr>
          <p:cNvSpPr/>
          <p:nvPr/>
        </p:nvSpPr>
        <p:spPr>
          <a:xfrm>
            <a:off x="1286353" y="4837316"/>
            <a:ext cx="7283947" cy="789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Ministry of Finance of Centearl Government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175243-4498-0CA4-428A-169C443B25DC}"/>
              </a:ext>
            </a:extLst>
          </p:cNvPr>
          <p:cNvSpPr/>
          <p:nvPr/>
        </p:nvSpPr>
        <p:spPr>
          <a:xfrm>
            <a:off x="1286354" y="5800554"/>
            <a:ext cx="5501904" cy="700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Reserve Bank of India (RBI)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2ADCA8-96AD-A4CB-5F5D-9851E8F8A3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47120" y="30224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2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3121</TotalTime>
  <Words>1573</Words>
  <Application>Microsoft Office PowerPoint</Application>
  <PresentationFormat>Widescreen</PresentationFormat>
  <Paragraphs>250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121</cp:revision>
  <dcterms:created xsi:type="dcterms:W3CDTF">2025-08-02T04:28:01Z</dcterms:created>
  <dcterms:modified xsi:type="dcterms:W3CDTF">2026-06-22T06:26:13Z</dcterms:modified>
</cp:coreProperties>
</file>