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17" r:id="rId8"/>
    <p:sldId id="318" r:id="rId9"/>
    <p:sldId id="316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29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3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218677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Q1. Price in capitalist economy is determined by</a:t>
            </a:r>
            <a:r>
              <a:rPr lang="en-US" dirty="0">
                <a:solidFill>
                  <a:srgbClr val="7030A0"/>
                </a:solidFill>
              </a:rPr>
              <a:t>: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747260"/>
            <a:ext cx="4171259" cy="104393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Market forces of demand and supply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5749" y="3596381"/>
            <a:ext cx="417125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Small private firms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383" y="4736754"/>
            <a:ext cx="481764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Government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1129" y="3585865"/>
            <a:ext cx="471779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Big corporates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6D941-69CA-A113-19E9-745009D2E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8DC83CA-A84B-6556-A889-21119E6D6C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AC3706-9917-85F9-5C1E-22A371DE5CEA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8B1619-15F2-E0A4-3B2C-DA2B71BC142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80EDE4-E2C4-A69E-E5D5-774DC2BBCDB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2AB9091-7278-4A2A-FF91-CD8998E0E839}"/>
              </a:ext>
            </a:extLst>
          </p:cNvPr>
          <p:cNvSpPr/>
          <p:nvPr/>
        </p:nvSpPr>
        <p:spPr>
          <a:xfrm>
            <a:off x="408791" y="1132413"/>
            <a:ext cx="11341930" cy="131034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Q10. Laissez Faire approach advocated :                              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2570E7-BD4E-428E-B1F4-B8737587F603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8641D7-EF3B-FDE1-F738-D504E1EF5B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4F77C5-F158-A5A4-69F8-4DADF227621D}"/>
              </a:ext>
            </a:extLst>
          </p:cNvPr>
          <p:cNvSpPr/>
          <p:nvPr/>
        </p:nvSpPr>
        <p:spPr>
          <a:xfrm>
            <a:off x="640514" y="2530100"/>
            <a:ext cx="9820841" cy="7788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Minimum government interference in or regulation of economic activity 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BC3954-7C38-BE37-BCB8-CFE90E8DCD19}"/>
              </a:ext>
            </a:extLst>
          </p:cNvPr>
          <p:cNvSpPr/>
          <p:nvPr/>
        </p:nvSpPr>
        <p:spPr>
          <a:xfrm>
            <a:off x="640513" y="3465801"/>
            <a:ext cx="9820841" cy="8989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Increase in government spending  to combat the recessionary forces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CE1136-5F9E-FE04-DD40-B655418B8517}"/>
              </a:ext>
            </a:extLst>
          </p:cNvPr>
          <p:cNvSpPr/>
          <p:nvPr/>
        </p:nvSpPr>
        <p:spPr>
          <a:xfrm>
            <a:off x="640515" y="4521602"/>
            <a:ext cx="9088402" cy="6236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Having a more active fiscal policy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438015-14AF-421E-97F0-308124060D74}"/>
              </a:ext>
            </a:extLst>
          </p:cNvPr>
          <p:cNvSpPr/>
          <p:nvPr/>
        </p:nvSpPr>
        <p:spPr>
          <a:xfrm>
            <a:off x="640514" y="5302110"/>
            <a:ext cx="8890943" cy="918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Increasing taxes to curtail aggregate demand </a:t>
            </a:r>
          </a:p>
        </p:txBody>
      </p:sp>
    </p:spTree>
    <p:extLst>
      <p:ext uri="{BB962C8B-B14F-4D97-AF65-F5344CB8AC3E}">
        <p14:creationId xmlns:p14="http://schemas.microsoft.com/office/powerpoint/2010/main" val="849695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E4F0E-49AD-7633-0A28-1EE97FAC7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32DDAF9-461A-6EA1-6F74-D3FA3CD86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CF65600-BCFD-26DD-EF86-A3C1B94EEA72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DA58E63-7B16-4DCE-6EDB-E329AAD4827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1CB061-C324-6E37-8B4D-EACE33453CD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4D6AA78-37C6-BE6D-1110-53F87225BECA}"/>
              </a:ext>
            </a:extLst>
          </p:cNvPr>
          <p:cNvSpPr/>
          <p:nvPr/>
        </p:nvSpPr>
        <p:spPr>
          <a:xfrm>
            <a:off x="408791" y="1132413"/>
            <a:ext cx="11341930" cy="171908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Q11. Predominance of bureaucracy and the resulting inefficiency and delays which may lead to corruption , red – tapism is a demerit of :                             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C4039D-10EB-C1D5-07C2-484FD3360579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A99A271F-4670-9E3D-8042-D114465BFD53}"/>
              </a:ext>
            </a:extLst>
          </p:cNvPr>
          <p:cNvSpPr/>
          <p:nvPr/>
        </p:nvSpPr>
        <p:spPr>
          <a:xfrm>
            <a:off x="582558" y="3200399"/>
            <a:ext cx="4785309" cy="90565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Capitalist economy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FC23DC41-EC0C-F979-2CBB-7C776198C1FF}"/>
              </a:ext>
            </a:extLst>
          </p:cNvPr>
          <p:cNvSpPr/>
          <p:nvPr/>
        </p:nvSpPr>
        <p:spPr>
          <a:xfrm>
            <a:off x="6214820" y="3200399"/>
            <a:ext cx="5394622" cy="659487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Socialist economy 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0DB73CFD-883C-7CBE-E676-0B7113F88300}"/>
              </a:ext>
            </a:extLst>
          </p:cNvPr>
          <p:cNvSpPr/>
          <p:nvPr/>
        </p:nvSpPr>
        <p:spPr>
          <a:xfrm>
            <a:off x="582558" y="4208784"/>
            <a:ext cx="5027828" cy="905656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Consumer Sovergnity. </a:t>
            </a:r>
            <a:r>
              <a:rPr lang="en-US" sz="2800" b="1" dirty="0"/>
              <a:t>n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52803A50-3282-224D-CC33-326BC80D2D48}"/>
              </a:ext>
            </a:extLst>
          </p:cNvPr>
          <p:cNvSpPr/>
          <p:nvPr/>
        </p:nvSpPr>
        <p:spPr>
          <a:xfrm>
            <a:off x="6214820" y="4208784"/>
            <a:ext cx="5394622" cy="905656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Normative economy 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7E02A7-F9E3-D8B5-CA75-9245066592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2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73F93-5B17-1DDA-16B4-95418ABC4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42E51F8-D14F-BBD7-C3C8-317444DAB6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E14ACC-B147-8579-500B-A5034267A644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09465F-E44C-D939-E54A-769D40B4787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8A55A3-1A90-B9FC-1F9D-52A8A4273FC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6BA237F-5A6A-D928-AB2E-0EF52275DB69}"/>
              </a:ext>
            </a:extLst>
          </p:cNvPr>
          <p:cNvSpPr/>
          <p:nvPr/>
        </p:nvSpPr>
        <p:spPr>
          <a:xfrm>
            <a:off x="408791" y="1132413"/>
            <a:ext cx="11341930" cy="13031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Q12. Precedence of property rights over human rights is a demerit of which type of economy ?             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AD5ED6-DBF2-169B-AC53-F77BAEA5B426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40BA06-EE66-C102-6EE2-FC657BAFF6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B40BB9-B1F5-823E-E034-9A44B463D11F}"/>
              </a:ext>
            </a:extLst>
          </p:cNvPr>
          <p:cNvSpPr/>
          <p:nvPr/>
        </p:nvSpPr>
        <p:spPr>
          <a:xfrm>
            <a:off x="720872" y="2575261"/>
            <a:ext cx="4261031" cy="8296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Micro economy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088041-5D10-8A24-84C0-44823673228C}"/>
              </a:ext>
            </a:extLst>
          </p:cNvPr>
          <p:cNvSpPr/>
          <p:nvPr/>
        </p:nvSpPr>
        <p:spPr>
          <a:xfrm>
            <a:off x="5998295" y="2579626"/>
            <a:ext cx="4261031" cy="8986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Marco 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110975-46D7-E9C5-DDD8-223D8DE2022B}"/>
              </a:ext>
            </a:extLst>
          </p:cNvPr>
          <p:cNvSpPr/>
          <p:nvPr/>
        </p:nvSpPr>
        <p:spPr>
          <a:xfrm>
            <a:off x="720872" y="3668332"/>
            <a:ext cx="4261031" cy="8743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Capitalist economy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B2487A-FECF-FEF4-07C5-F0D9E2289EE2}"/>
              </a:ext>
            </a:extLst>
          </p:cNvPr>
          <p:cNvSpPr/>
          <p:nvPr/>
        </p:nvSpPr>
        <p:spPr>
          <a:xfrm>
            <a:off x="5998295" y="3668334"/>
            <a:ext cx="4261031" cy="8296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Socialist economy </a:t>
            </a:r>
          </a:p>
        </p:txBody>
      </p:sp>
    </p:spTree>
    <p:extLst>
      <p:ext uri="{BB962C8B-B14F-4D97-AF65-F5344CB8AC3E}">
        <p14:creationId xmlns:p14="http://schemas.microsoft.com/office/powerpoint/2010/main" val="3880647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39675-1EBE-690F-A31F-2221F9735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161AB1D-F52C-5EC8-3467-28F19C8C69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3460986-08E3-1794-B492-F891A85A08CC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A676FED-D799-855E-9051-BEA23297C25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BFE740-03B1-C95A-6CB8-407C457C2CF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43B2A9-3E74-B993-BDE1-B5F83730B594}"/>
              </a:ext>
            </a:extLst>
          </p:cNvPr>
          <p:cNvSpPr/>
          <p:nvPr/>
        </p:nvSpPr>
        <p:spPr>
          <a:xfrm>
            <a:off x="408791" y="1132411"/>
            <a:ext cx="11341930" cy="306762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Q13. Match the following </a:t>
            </a:r>
          </a:p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r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B3B9EC-6BC8-0513-48B8-E2112EFF0859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67398E-CF06-E711-8043-060C4D687B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4862FCB-1393-B580-DC72-BADB160F8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043756"/>
              </p:ext>
            </p:extLst>
          </p:nvPr>
        </p:nvGraphicFramePr>
        <p:xfrm>
          <a:off x="1177871" y="1953357"/>
          <a:ext cx="8710047" cy="1998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4467">
                  <a:extLst>
                    <a:ext uri="{9D8B030D-6E8A-4147-A177-3AD203B41FA5}">
                      <a16:colId xmlns:a16="http://schemas.microsoft.com/office/drawing/2014/main" val="3681280696"/>
                    </a:ext>
                  </a:extLst>
                </a:gridCol>
                <a:gridCol w="4355580">
                  <a:extLst>
                    <a:ext uri="{9D8B030D-6E8A-4147-A177-3AD203B41FA5}">
                      <a16:colId xmlns:a16="http://schemas.microsoft.com/office/drawing/2014/main" val="2961521263"/>
                    </a:ext>
                  </a:extLst>
                </a:gridCol>
              </a:tblGrid>
              <a:tr h="2867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Column A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Column B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3425682"/>
                  </a:ext>
                </a:extLst>
              </a:tr>
              <a:tr h="5402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buFont typeface="+mj-lt"/>
                        <a:buAutoNum type="romanLcParenBoth"/>
                      </a:pPr>
                      <a:r>
                        <a:rPr lang="en-US" sz="1800" kern="100">
                          <a:effectLst/>
                        </a:rPr>
                        <a:t>Capitalist economy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lphaLcParenBoth"/>
                      </a:pPr>
                      <a:r>
                        <a:rPr lang="en-US" sz="1800" kern="100">
                          <a:effectLst/>
                        </a:rPr>
                        <a:t>Command Economy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4026663"/>
                  </a:ext>
                </a:extLst>
              </a:tr>
              <a:tr h="66703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US" sz="1800" kern="100" dirty="0">
                          <a:effectLst/>
                        </a:rPr>
                        <a:t>(ii) Socialist economy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800" kern="100" dirty="0">
                          <a:effectLst/>
                        </a:rPr>
                        <a:t>(b) High degree of operative Efficiency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8235117"/>
                  </a:ext>
                </a:extLst>
              </a:tr>
              <a:tr h="50466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US" sz="1800" kern="100" dirty="0">
                          <a:effectLst/>
                        </a:rPr>
                        <a:t>(iii) Mixed Economy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800" kern="100" dirty="0">
                          <a:effectLst/>
                        </a:rPr>
                        <a:t>(c) Encourages enterprise and Risk taking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683580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AE734C2-F20B-2BEA-BB1C-530B1A40DBD5}"/>
              </a:ext>
            </a:extLst>
          </p:cNvPr>
          <p:cNvSpPr/>
          <p:nvPr/>
        </p:nvSpPr>
        <p:spPr>
          <a:xfrm>
            <a:off x="1224658" y="4390114"/>
            <a:ext cx="4871342" cy="9253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(i)- (a) , (ii)- (b) , (iii) –(c) </a:t>
            </a:r>
          </a:p>
          <a:p>
            <a:pPr algn="just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EE1B26-2345-2E05-62B6-AAE44B993E20}"/>
              </a:ext>
            </a:extLst>
          </p:cNvPr>
          <p:cNvSpPr/>
          <p:nvPr/>
        </p:nvSpPr>
        <p:spPr>
          <a:xfrm>
            <a:off x="6882598" y="4380198"/>
            <a:ext cx="4585939" cy="8881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(i) – (b), (ii) – (c) , (iii) – (a)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40ADCA-9920-C4CD-1C2D-F4C61651D268}"/>
              </a:ext>
            </a:extLst>
          </p:cNvPr>
          <p:cNvSpPr/>
          <p:nvPr/>
        </p:nvSpPr>
        <p:spPr>
          <a:xfrm>
            <a:off x="1224658" y="5563467"/>
            <a:ext cx="4871342" cy="7602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(i) – (b) , (ii) – (a) , (iii) – (c)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95DC4A-A9B8-8DB6-1CB9-D6D87AC2F69D}"/>
              </a:ext>
            </a:extLst>
          </p:cNvPr>
          <p:cNvSpPr/>
          <p:nvPr/>
        </p:nvSpPr>
        <p:spPr>
          <a:xfrm>
            <a:off x="6927826" y="5454246"/>
            <a:ext cx="4540711" cy="9461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(i) – (c) , (ii) –(a) , (iii) – (b)</a:t>
            </a:r>
          </a:p>
        </p:txBody>
      </p:sp>
    </p:spTree>
    <p:extLst>
      <p:ext uri="{BB962C8B-B14F-4D97-AF65-F5344CB8AC3E}">
        <p14:creationId xmlns:p14="http://schemas.microsoft.com/office/powerpoint/2010/main" val="420064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16237-77A1-6B15-637A-426534DD8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5470248-BFF3-281E-00C0-CF25824D99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E9072F9-C29B-B40E-A1CC-9B778FEB862B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4B9D3A-81B2-E20D-A363-4AC4B65F14D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0F2389-4178-A2A1-39CC-E540F6C2575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BC7D2D8-D956-9155-F7C2-F02DC85AFC48}"/>
              </a:ext>
            </a:extLst>
          </p:cNvPr>
          <p:cNvSpPr/>
          <p:nvPr/>
        </p:nvSpPr>
        <p:spPr>
          <a:xfrm>
            <a:off x="408791" y="1132413"/>
            <a:ext cx="11341930" cy="131034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Q14. Which of the following does not relate to the central economic problem </a:t>
            </a:r>
            <a:r>
              <a:rPr lang="en-US" dirty="0"/>
              <a:t>?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     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CE521A-5A1A-2FC2-1DD0-672863C15AC0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DFF58598-D416-15D0-BF50-F7BA4B7FBC6D}"/>
              </a:ext>
            </a:extLst>
          </p:cNvPr>
          <p:cNvSpPr/>
          <p:nvPr/>
        </p:nvSpPr>
        <p:spPr>
          <a:xfrm>
            <a:off x="582558" y="2810151"/>
            <a:ext cx="4841849" cy="61884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What to produce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46349B11-EC43-9568-299E-7C73DCD9019C}"/>
              </a:ext>
            </a:extLst>
          </p:cNvPr>
          <p:cNvSpPr/>
          <p:nvPr/>
        </p:nvSpPr>
        <p:spPr>
          <a:xfrm>
            <a:off x="6400800" y="2784475"/>
            <a:ext cx="5208642" cy="55824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How to produce.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17913316-3843-A59D-57BF-DDC712428382}"/>
              </a:ext>
            </a:extLst>
          </p:cNvPr>
          <p:cNvSpPr/>
          <p:nvPr/>
        </p:nvSpPr>
        <p:spPr>
          <a:xfrm>
            <a:off x="441279" y="3862556"/>
            <a:ext cx="5214454" cy="7094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When to produce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. </a:t>
            </a:r>
            <a:r>
              <a:rPr lang="en-US" sz="2800" b="1" dirty="0"/>
              <a:t>n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DD669026-B94B-CD42-F5A9-E53A7DE08F0C}"/>
              </a:ext>
            </a:extLst>
          </p:cNvPr>
          <p:cNvSpPr/>
          <p:nvPr/>
        </p:nvSpPr>
        <p:spPr>
          <a:xfrm>
            <a:off x="6394986" y="3862556"/>
            <a:ext cx="5214455" cy="55269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For whom to produce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FD3869-37FE-A096-E297-C6B096DA51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70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206E6-B46C-1DEA-0F62-9D3F3AA34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6B43B79-8267-1C9D-5E7B-AA9838A7E6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E72773-83FD-DFB1-E99C-687AACCDEEA1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F3F0BC-C4BD-08E6-7B7D-FE2EC66C5A0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AE2EE8-18E3-F706-6553-E6016523A15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8327386-360D-446E-4E34-BF252357DECD}"/>
              </a:ext>
            </a:extLst>
          </p:cNvPr>
          <p:cNvSpPr/>
          <p:nvPr/>
        </p:nvSpPr>
        <p:spPr>
          <a:xfrm>
            <a:off x="408791" y="1132412"/>
            <a:ext cx="11341930" cy="171927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Q15. ‘Consumer Sovergnity’ is a feature related to which of the following economic system .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                  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5C1ADD-35A9-CE40-E8D7-5E98DD1D2BD2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E7D340-C425-E740-D99F-49CF69AD8C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09FF60-7670-05A8-4868-7D4F52298434}"/>
              </a:ext>
            </a:extLst>
          </p:cNvPr>
          <p:cNvSpPr/>
          <p:nvPr/>
        </p:nvSpPr>
        <p:spPr>
          <a:xfrm>
            <a:off x="881984" y="3159514"/>
            <a:ext cx="4962743" cy="7159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Laissez Faire Economy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54AED7-8E3F-EA61-BFCB-17ED7D2FA2C0}"/>
              </a:ext>
            </a:extLst>
          </p:cNvPr>
          <p:cNvSpPr/>
          <p:nvPr/>
        </p:nvSpPr>
        <p:spPr>
          <a:xfrm>
            <a:off x="6951349" y="3184904"/>
            <a:ext cx="4034118" cy="8214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Socialist Economy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AC7C0F-DC7D-F751-8A9D-44A1E63D8DD2}"/>
              </a:ext>
            </a:extLst>
          </p:cNvPr>
          <p:cNvSpPr/>
          <p:nvPr/>
        </p:nvSpPr>
        <p:spPr>
          <a:xfrm>
            <a:off x="881983" y="4170997"/>
            <a:ext cx="4588919" cy="7159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Mixed Economy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07E7FF-A986-142B-7DA6-A6BCF1D02B8B}"/>
              </a:ext>
            </a:extLst>
          </p:cNvPr>
          <p:cNvSpPr/>
          <p:nvPr/>
        </p:nvSpPr>
        <p:spPr>
          <a:xfrm>
            <a:off x="6951349" y="4170997"/>
            <a:ext cx="4034118" cy="8214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Command Economy </a:t>
            </a:r>
          </a:p>
        </p:txBody>
      </p:sp>
    </p:spTree>
    <p:extLst>
      <p:ext uri="{BB962C8B-B14F-4D97-AF65-F5344CB8AC3E}">
        <p14:creationId xmlns:p14="http://schemas.microsoft.com/office/powerpoint/2010/main" val="1081775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796B4-28F4-5621-A4BA-9A03A42C0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5E320B-A540-A482-5767-15652ADCB1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BDC52CC-5283-F6D9-DF2E-D333D30F7BC6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32497CF-5EBE-FB22-6A76-EE1E1FF4C46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2ECE9-4DD2-4CCF-73FE-F40A1C9BF2B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9418D7-4AE6-F598-10DC-F0FC8DA26951}"/>
              </a:ext>
            </a:extLst>
          </p:cNvPr>
          <p:cNvSpPr/>
          <p:nvPr/>
        </p:nvSpPr>
        <p:spPr>
          <a:xfrm>
            <a:off x="408791" y="1132413"/>
            <a:ext cx="11341930" cy="131034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Q16. Mixed economy in the real world comprises of ______                              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BA0C66-74C3-0839-BB56-12C6EE2168D7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4B9F5683-71AE-2B5E-0BBA-06C19B9C77F4}"/>
              </a:ext>
            </a:extLst>
          </p:cNvPr>
          <p:cNvSpPr/>
          <p:nvPr/>
        </p:nvSpPr>
        <p:spPr>
          <a:xfrm>
            <a:off x="582558" y="2810151"/>
            <a:ext cx="4826350" cy="55824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Only market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83CABAAE-D654-0474-A11A-592F6DA0917A}"/>
              </a:ext>
            </a:extLst>
          </p:cNvPr>
          <p:cNvSpPr/>
          <p:nvPr/>
        </p:nvSpPr>
        <p:spPr>
          <a:xfrm>
            <a:off x="6338807" y="2552216"/>
            <a:ext cx="5270635" cy="96144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Both market and government.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25054C5D-EBAE-C194-41D3-1588E9050DD0}"/>
              </a:ext>
            </a:extLst>
          </p:cNvPr>
          <p:cNvSpPr/>
          <p:nvPr/>
        </p:nvSpPr>
        <p:spPr>
          <a:xfrm>
            <a:off x="441278" y="3735790"/>
            <a:ext cx="5412362" cy="805213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Both market and private individuals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.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4F801DB4-E2F4-BD2E-AFD1-C179CE29DAAA}"/>
              </a:ext>
            </a:extLst>
          </p:cNvPr>
          <p:cNvSpPr/>
          <p:nvPr/>
        </p:nvSpPr>
        <p:spPr>
          <a:xfrm>
            <a:off x="6338362" y="3862556"/>
            <a:ext cx="5271080" cy="55269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only government 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760573-BB90-21C8-9A43-7BAC0A8537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16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5DE61-6BB4-D7E9-7D30-A5318EFF6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DAB64F6-B6AC-C25C-8068-9E8911FEF5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B41CFBC-9BE4-459C-07D8-4A2A0FCC778D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753C960-E0DD-84F5-AEFA-7386A1642B6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2D9CE0-3CD9-88B7-B324-A905A6ED13F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6038F8F-2F50-FEC5-6051-2DE4A11FC778}"/>
              </a:ext>
            </a:extLst>
          </p:cNvPr>
          <p:cNvSpPr/>
          <p:nvPr/>
        </p:nvSpPr>
        <p:spPr>
          <a:xfrm>
            <a:off x="408791" y="1259590"/>
            <a:ext cx="11341930" cy="158059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Q17. “The right to work is guaranteed , but the choice of occupation gets restricted” Select the correct set of options which are related with above statement                                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723002-A5C5-1C8F-3D25-55C43E57F586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EDCC60-894B-94F5-AB25-99A29A2FE6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ACB9FF-D9BD-3724-9EB4-A62CBFC0D60D}"/>
              </a:ext>
            </a:extLst>
          </p:cNvPr>
          <p:cNvSpPr/>
          <p:nvPr/>
        </p:nvSpPr>
        <p:spPr>
          <a:xfrm>
            <a:off x="743918" y="3104240"/>
            <a:ext cx="8818536" cy="816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Absence of consumer choice , Capailist economy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0A63B6-339E-4F9F-8CF8-FD369E158277}"/>
              </a:ext>
            </a:extLst>
          </p:cNvPr>
          <p:cNvSpPr/>
          <p:nvPr/>
        </p:nvSpPr>
        <p:spPr>
          <a:xfrm>
            <a:off x="743918" y="3991091"/>
            <a:ext cx="9128501" cy="9919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Absence of consumer choice , Socialist 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5ABFE0-7FF5-612E-6B0F-DFBE83818EE3}"/>
              </a:ext>
            </a:extLst>
          </p:cNvPr>
          <p:cNvSpPr/>
          <p:nvPr/>
        </p:nvSpPr>
        <p:spPr>
          <a:xfrm>
            <a:off x="743919" y="5135402"/>
            <a:ext cx="9128500" cy="6300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Right to private property, Capailist economy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9D9E79-E637-585A-0504-E37A865B6E9B}"/>
              </a:ext>
            </a:extLst>
          </p:cNvPr>
          <p:cNvSpPr/>
          <p:nvPr/>
        </p:nvSpPr>
        <p:spPr>
          <a:xfrm>
            <a:off x="743919" y="5876870"/>
            <a:ext cx="9128500" cy="760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Right to private property, Socialist economy</a:t>
            </a:r>
          </a:p>
        </p:txBody>
      </p:sp>
    </p:spTree>
    <p:extLst>
      <p:ext uri="{BB962C8B-B14F-4D97-AF65-F5344CB8AC3E}">
        <p14:creationId xmlns:p14="http://schemas.microsoft.com/office/powerpoint/2010/main" val="2126691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0517" y="-256006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29927" y="1527585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90783"/>
              </p:ext>
            </p:extLst>
          </p:nvPr>
        </p:nvGraphicFramePr>
        <p:xfrm>
          <a:off x="1989958" y="2638096"/>
          <a:ext cx="8128000" cy="2933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8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9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10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11 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12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13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14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15 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16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5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/>
                        <a:t>17 (a)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70247A96-FD6C-8B9C-085D-132E66404E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3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22501"/>
            <a:ext cx="11341930" cy="170862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Q2. In which economy, the material means of production i.e. factories, capital, mines, etc. are owned by the whole community represented by the State?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   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0" y="284599"/>
            <a:ext cx="371967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747261"/>
            <a:ext cx="4649480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Mixed Economy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3596381"/>
            <a:ext cx="4633714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Socialist Economy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383" y="4736754"/>
            <a:ext cx="481764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Communist Economy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1129" y="3585865"/>
            <a:ext cx="4717796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Capitalist Economy</a:t>
            </a:r>
            <a:endParaRPr lang="en-US" sz="28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5724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3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78223"/>
            <a:ext cx="11341930" cy="162952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Q3. </a:t>
            </a:r>
            <a:r>
              <a:rPr lang="en-US" dirty="0"/>
              <a:t>“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Buyers ultimately determine which goods and services will be produced and in what quantities “. The given statement is the meaning of 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                          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19314"/>
            <a:ext cx="2955382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4631654"/>
            <a:ext cx="4313956" cy="88991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Freedom of economic choice 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9" y="3575361"/>
            <a:ext cx="417125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Planned economy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0289" y="4631654"/>
            <a:ext cx="4813739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Freedom of enterprise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0290" y="3429000"/>
            <a:ext cx="5360432" cy="83294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Consumer Sovergnity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49D039-85E4-D758-C025-CCA19743DE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</a:rPr>
              <a:t>Q4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Which of the following is not one of the four basic problems of an economy ?                                                             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2" y="4736750"/>
            <a:ext cx="4034041" cy="86595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For whom to produce?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36768" y="3585870"/>
            <a:ext cx="4842574" cy="79744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What to produce? 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12658" y="4736751"/>
            <a:ext cx="5338063" cy="112218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What provisions are to be made for economic growth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12658" y="3585865"/>
            <a:ext cx="5111685" cy="79744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Where to produce?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A2D2DD-1030-4585-AB74-C4E9851310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6246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Q5. Which of the following is a not a merit of capitalist Economy ?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2" y="4757771"/>
            <a:ext cx="4867935" cy="84994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High degree of operative efficiency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26258" y="3585871"/>
            <a:ext cx="4717796" cy="68657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Collective  ownership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382" y="4736753"/>
            <a:ext cx="5196017" cy="113911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Incentives for innovation and technological progress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02149" y="3585865"/>
            <a:ext cx="5010918" cy="68657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Faster economic growth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9086D4-B7EB-3D72-2A54-2DD0AC219C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3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Q6. Command Economy is another name for </a:t>
            </a:r>
            <a:r>
              <a:rPr lang="en-US" dirty="0">
                <a:solidFill>
                  <a:srgbClr val="0070C0"/>
                </a:solidFill>
              </a:rPr>
              <a:t>:</a:t>
            </a:r>
            <a:endParaRPr lang="en-US" sz="2800" dirty="0">
              <a:solidFill>
                <a:srgbClr val="0070C0"/>
              </a:solidFill>
            </a:endParaRP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                                                               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420413"/>
            <a:ext cx="3117968" cy="103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en-US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7" y="2992036"/>
            <a:ext cx="4089695" cy="77637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Socialist Economy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724205" y="4247571"/>
            <a:ext cx="6026516" cy="9849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Marco Economics rate 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350933" y="3156017"/>
            <a:ext cx="5808134" cy="620116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Capitalist Economy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51" y="4351867"/>
            <a:ext cx="4079181" cy="77637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A Mixed Economy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051E85-D306-A4E9-3DDD-D2B44BCE3E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81395"/>
            <a:ext cx="12671443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104930" y="1122487"/>
            <a:ext cx="11645791" cy="3245103"/>
          </a:xfrm>
          <a:prstGeom prst="roundRect">
            <a:avLst>
              <a:gd name="adj" fmla="val 9789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Q7. Which of the following statements is true in relation to the socialist economy ? </a:t>
            </a:r>
          </a:p>
          <a:p>
            <a:pPr algn="just"/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Statement – I : Relative inequality of income distribution in the society</a:t>
            </a:r>
          </a:p>
          <a:p>
            <a:pPr algn="just"/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Statement – II : Freedom from hunger is guaranteed , but consumers Sovergnity gets restricted</a:t>
            </a:r>
          </a:p>
          <a:p>
            <a:pPr algn="just"/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Statement III : Market forces have a major role of allocation of resources .</a:t>
            </a:r>
          </a:p>
          <a:p>
            <a:pPr algn="just"/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Statement IV : Buyers ultimately determine which goods and services will be produced and in what quantities </a:t>
            </a:r>
          </a:p>
          <a:p>
            <a:pPr algn="r"/>
            <a:r>
              <a:rPr lang="en-US" sz="20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  <a:p>
            <a:pPr algn="just"/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                                                                                         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5"/>
            <a:ext cx="3085480" cy="703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1" y="4489174"/>
            <a:ext cx="4724098" cy="485338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Statement – II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5999" y="5265070"/>
            <a:ext cx="5433645" cy="955780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Statement – III 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943600" y="4498206"/>
            <a:ext cx="5433645" cy="476306"/>
          </a:xfrm>
          <a:prstGeom prst="roundRect">
            <a:avLst>
              <a:gd name="adj" fmla="val 4640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Statement – IV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09601" y="5257799"/>
            <a:ext cx="4876799" cy="676217"/>
          </a:xfrm>
          <a:prstGeom prst="roundRect">
            <a:avLst>
              <a:gd name="adj" fmla="val 37795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Statement – 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53BBE2-99CF-C9B3-1BD1-EC0B30CEEC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14" y="15604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50281"/>
            <a:ext cx="11341930" cy="15574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Q8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 importance feature of a mixed economy is the</a:t>
            </a:r>
          </a:p>
          <a:p>
            <a:pPr algn="r"/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: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                                            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17260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1638" y="2992036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Co- existence of both manufacturing and social sectors 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56897" y="5687943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Co – existence of both small and large industries</a:t>
            </a: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47" y="3885423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Co – existence of both agriculture and industries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62151" y="4789309"/>
            <a:ext cx="10573408" cy="68658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Co – existence of both private and public sectors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B0AB87-DE07-C563-1D13-4840489F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5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7429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132413"/>
            <a:ext cx="11341930" cy="131034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Q9. Which one of the following is not the charterstics of a capitalist economy ?                              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20134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IN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Basic Problem of an Economy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82558" y="2810151"/>
            <a:ext cx="4785309" cy="39024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Profit motive 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00800" y="2784475"/>
            <a:ext cx="5208642" cy="55824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Competition.</a:t>
            </a: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7F75D069-5BD6-910C-2C28-9BCD30953031}"/>
              </a:ext>
            </a:extLst>
          </p:cNvPr>
          <p:cNvSpPr/>
          <p:nvPr/>
        </p:nvSpPr>
        <p:spPr>
          <a:xfrm>
            <a:off x="441279" y="3862556"/>
            <a:ext cx="5214454" cy="7094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Freedom of enterprise . </a:t>
            </a:r>
            <a:r>
              <a:rPr lang="en-US" sz="2800" b="1" dirty="0"/>
              <a:t>n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1F543203-CA05-5C1D-3A6F-56BA295A1CFA}"/>
              </a:ext>
            </a:extLst>
          </p:cNvPr>
          <p:cNvSpPr/>
          <p:nvPr/>
        </p:nvSpPr>
        <p:spPr>
          <a:xfrm>
            <a:off x="6187490" y="3862556"/>
            <a:ext cx="5421952" cy="55269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collective ownership.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FAB146-CF4F-7682-4F81-9DBD006EAA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728917" y="3220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1194</Words>
  <Application>Microsoft Office PowerPoint</Application>
  <PresentationFormat>Widescreen</PresentationFormat>
  <Paragraphs>176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68</cp:revision>
  <dcterms:created xsi:type="dcterms:W3CDTF">2025-08-02T04:28:01Z</dcterms:created>
  <dcterms:modified xsi:type="dcterms:W3CDTF">2026-06-19T05:26:05Z</dcterms:modified>
</cp:coreProperties>
</file>