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7" r:id="rId2"/>
    <p:sldId id="298" r:id="rId3"/>
    <p:sldId id="299" r:id="rId4"/>
    <p:sldId id="300" r:id="rId5"/>
    <p:sldId id="303" r:id="rId6"/>
    <p:sldId id="304" r:id="rId7"/>
    <p:sldId id="305" r:id="rId8"/>
    <p:sldId id="306" r:id="rId9"/>
    <p:sldId id="307" r:id="rId10"/>
    <p:sldId id="308" r:id="rId11"/>
    <p:sldId id="309" r:id="rId12"/>
    <p:sldId id="29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5FFF287-C091-4C89-9781-3ED45C0AA977}">
          <p14:sldIdLst>
            <p14:sldId id="297"/>
            <p14:sldId id="298"/>
            <p14:sldId id="299"/>
            <p14:sldId id="300"/>
            <p14:sldId id="303"/>
            <p14:sldId id="304"/>
            <p14:sldId id="305"/>
            <p14:sldId id="306"/>
            <p14:sldId id="307"/>
            <p14:sldId id="308"/>
            <p14:sldId id="309"/>
            <p14:sldId id="29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93" autoAdjust="0"/>
    <p:restoredTop sz="87071" autoAdjust="0"/>
  </p:normalViewPr>
  <p:slideViewPr>
    <p:cSldViewPr snapToGrid="0">
      <p:cViewPr varScale="1">
        <p:scale>
          <a:sx n="62" d="100"/>
          <a:sy n="62" d="100"/>
        </p:scale>
        <p:origin x="90" y="30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4A7BC-5C65-4582-B963-581100DFA1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7D1E761-27C6-4D81-A29D-73D8033A0B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7E72DDD-0E39-4564-8B6A-6802B959F3AB}"/>
              </a:ext>
            </a:extLst>
          </p:cNvPr>
          <p:cNvSpPr>
            <a:spLocks noGrp="1"/>
          </p:cNvSpPr>
          <p:nvPr>
            <p:ph type="dt" sz="half" idx="10"/>
          </p:nvPr>
        </p:nvSpPr>
        <p:spPr/>
        <p:txBody>
          <a:bodyPr/>
          <a:lstStyle/>
          <a:p>
            <a:fld id="{7A681230-0C1E-4D40-A94D-85BE062EEC7D}" type="datetimeFigureOut">
              <a:rPr lang="en-US" smtClean="0"/>
              <a:pPr/>
              <a:t>6/22/2026</a:t>
            </a:fld>
            <a:endParaRPr lang="en-US"/>
          </a:p>
        </p:txBody>
      </p:sp>
      <p:sp>
        <p:nvSpPr>
          <p:cNvPr id="5" name="Footer Placeholder 4">
            <a:extLst>
              <a:ext uri="{FF2B5EF4-FFF2-40B4-BE49-F238E27FC236}">
                <a16:creationId xmlns:a16="http://schemas.microsoft.com/office/drawing/2014/main" id="{98E2D932-F6FC-485C-AE19-C717451809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8DECAE-C30C-4436-B03F-CDCB98989374}"/>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867422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C8B81-3F62-48DC-8D9A-7B9CAF8B6AE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5F1A385-4D29-4167-A818-8A57E61F5B0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29D5C5-08CA-4A33-9202-782E4B2B85C8}"/>
              </a:ext>
            </a:extLst>
          </p:cNvPr>
          <p:cNvSpPr>
            <a:spLocks noGrp="1"/>
          </p:cNvSpPr>
          <p:nvPr>
            <p:ph type="dt" sz="half" idx="10"/>
          </p:nvPr>
        </p:nvSpPr>
        <p:spPr/>
        <p:txBody>
          <a:bodyPr/>
          <a:lstStyle/>
          <a:p>
            <a:fld id="{7A681230-0C1E-4D40-A94D-85BE062EEC7D}" type="datetimeFigureOut">
              <a:rPr lang="en-US" smtClean="0"/>
              <a:pPr/>
              <a:t>6/22/2026</a:t>
            </a:fld>
            <a:endParaRPr lang="en-US"/>
          </a:p>
        </p:txBody>
      </p:sp>
      <p:sp>
        <p:nvSpPr>
          <p:cNvPr id="5" name="Footer Placeholder 4">
            <a:extLst>
              <a:ext uri="{FF2B5EF4-FFF2-40B4-BE49-F238E27FC236}">
                <a16:creationId xmlns:a16="http://schemas.microsoft.com/office/drawing/2014/main" id="{A054CB47-267A-45E8-B80B-BEAC51D61B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21CB2E-60DB-435F-997A-DA1EE24A8539}"/>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595635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2E9DF9-5DB0-4E17-951C-CB6BF5915C3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043B1F-733E-4FEC-9DCB-CC88A811A5B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83C7DD-A75A-40FA-97B3-7DADAD9FF66C}"/>
              </a:ext>
            </a:extLst>
          </p:cNvPr>
          <p:cNvSpPr>
            <a:spLocks noGrp="1"/>
          </p:cNvSpPr>
          <p:nvPr>
            <p:ph type="dt" sz="half" idx="10"/>
          </p:nvPr>
        </p:nvSpPr>
        <p:spPr/>
        <p:txBody>
          <a:bodyPr/>
          <a:lstStyle/>
          <a:p>
            <a:fld id="{7A681230-0C1E-4D40-A94D-85BE062EEC7D}" type="datetimeFigureOut">
              <a:rPr lang="en-US" smtClean="0"/>
              <a:pPr/>
              <a:t>6/22/2026</a:t>
            </a:fld>
            <a:endParaRPr lang="en-US"/>
          </a:p>
        </p:txBody>
      </p:sp>
      <p:sp>
        <p:nvSpPr>
          <p:cNvPr id="5" name="Footer Placeholder 4">
            <a:extLst>
              <a:ext uri="{FF2B5EF4-FFF2-40B4-BE49-F238E27FC236}">
                <a16:creationId xmlns:a16="http://schemas.microsoft.com/office/drawing/2014/main" id="{8A5FB013-7CA5-41E8-B1C8-B5FB35113D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E40547-B4A4-454E-A0B6-16366DD726FA}"/>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313687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BC619-CD37-49F8-A1D0-635A307AAE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6D117A-9A8F-4306-B8DC-69242C374EA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9CEC50-9659-43C3-AEBD-99FCC290DDE0}"/>
              </a:ext>
            </a:extLst>
          </p:cNvPr>
          <p:cNvSpPr>
            <a:spLocks noGrp="1"/>
          </p:cNvSpPr>
          <p:nvPr>
            <p:ph type="dt" sz="half" idx="10"/>
          </p:nvPr>
        </p:nvSpPr>
        <p:spPr/>
        <p:txBody>
          <a:bodyPr/>
          <a:lstStyle/>
          <a:p>
            <a:fld id="{7A681230-0C1E-4D40-A94D-85BE062EEC7D}" type="datetimeFigureOut">
              <a:rPr lang="en-US" smtClean="0"/>
              <a:pPr/>
              <a:t>6/22/2026</a:t>
            </a:fld>
            <a:endParaRPr lang="en-US"/>
          </a:p>
        </p:txBody>
      </p:sp>
      <p:sp>
        <p:nvSpPr>
          <p:cNvPr id="5" name="Footer Placeholder 4">
            <a:extLst>
              <a:ext uri="{FF2B5EF4-FFF2-40B4-BE49-F238E27FC236}">
                <a16:creationId xmlns:a16="http://schemas.microsoft.com/office/drawing/2014/main" id="{0FD40723-3AB4-48CA-BC80-638ECF93FF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71AB70-17C6-45F6-A1A1-4F5C5C96C53C}"/>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990050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F9371-2883-411D-901C-02C57E303EE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4172BD-2031-4821-A3A0-DE0813C267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D0265F-0D0E-4147-9363-1867D35996BD}"/>
              </a:ext>
            </a:extLst>
          </p:cNvPr>
          <p:cNvSpPr>
            <a:spLocks noGrp="1"/>
          </p:cNvSpPr>
          <p:nvPr>
            <p:ph type="dt" sz="half" idx="10"/>
          </p:nvPr>
        </p:nvSpPr>
        <p:spPr/>
        <p:txBody>
          <a:bodyPr/>
          <a:lstStyle/>
          <a:p>
            <a:fld id="{7A681230-0C1E-4D40-A94D-85BE062EEC7D}" type="datetimeFigureOut">
              <a:rPr lang="en-US" smtClean="0"/>
              <a:pPr/>
              <a:t>6/22/2026</a:t>
            </a:fld>
            <a:endParaRPr lang="en-US"/>
          </a:p>
        </p:txBody>
      </p:sp>
      <p:sp>
        <p:nvSpPr>
          <p:cNvPr id="5" name="Footer Placeholder 4">
            <a:extLst>
              <a:ext uri="{FF2B5EF4-FFF2-40B4-BE49-F238E27FC236}">
                <a16:creationId xmlns:a16="http://schemas.microsoft.com/office/drawing/2014/main" id="{253D23D3-50AB-4133-81F3-47CFB5E7E6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0FCA5B-F0A0-4295-9E54-A3C7BC36E0E9}"/>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888581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8B9B7-CF4F-4FED-B200-6C2FF28EA9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484785-C99B-42C1-BE5D-0CDD784BF3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9AB612D-B933-4864-8947-B4D2F72A50D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8AE706-BBC6-4941-A3A5-42B34BF8D0D1}"/>
              </a:ext>
            </a:extLst>
          </p:cNvPr>
          <p:cNvSpPr>
            <a:spLocks noGrp="1"/>
          </p:cNvSpPr>
          <p:nvPr>
            <p:ph type="dt" sz="half" idx="10"/>
          </p:nvPr>
        </p:nvSpPr>
        <p:spPr/>
        <p:txBody>
          <a:bodyPr/>
          <a:lstStyle/>
          <a:p>
            <a:fld id="{7A681230-0C1E-4D40-A94D-85BE062EEC7D}" type="datetimeFigureOut">
              <a:rPr lang="en-US" smtClean="0"/>
              <a:pPr/>
              <a:t>6/22/2026</a:t>
            </a:fld>
            <a:endParaRPr lang="en-US"/>
          </a:p>
        </p:txBody>
      </p:sp>
      <p:sp>
        <p:nvSpPr>
          <p:cNvPr id="6" name="Footer Placeholder 5">
            <a:extLst>
              <a:ext uri="{FF2B5EF4-FFF2-40B4-BE49-F238E27FC236}">
                <a16:creationId xmlns:a16="http://schemas.microsoft.com/office/drawing/2014/main" id="{96F28566-299F-4144-A446-E1C122EC36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211B7C-9CE4-4EC5-A9F1-217B170AC969}"/>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662534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738EC-DF1A-48B0-A064-E9E28C99E53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ED5BABA-6BF0-48DC-BCAD-B3B6259861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169A0F5-CC05-4941-8B3D-1DCA3EDD682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7510A46-8AD9-48C7-A1F4-D92D76EF6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0EE4074-0B98-4EC4-8AAA-A6E146F6E9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C1A1DA6-4C81-44F5-ABBA-86DBF1EF1DA5}"/>
              </a:ext>
            </a:extLst>
          </p:cNvPr>
          <p:cNvSpPr>
            <a:spLocks noGrp="1"/>
          </p:cNvSpPr>
          <p:nvPr>
            <p:ph type="dt" sz="half" idx="10"/>
          </p:nvPr>
        </p:nvSpPr>
        <p:spPr/>
        <p:txBody>
          <a:bodyPr/>
          <a:lstStyle/>
          <a:p>
            <a:fld id="{7A681230-0C1E-4D40-A94D-85BE062EEC7D}" type="datetimeFigureOut">
              <a:rPr lang="en-US" smtClean="0"/>
              <a:pPr/>
              <a:t>6/22/2026</a:t>
            </a:fld>
            <a:endParaRPr lang="en-US"/>
          </a:p>
        </p:txBody>
      </p:sp>
      <p:sp>
        <p:nvSpPr>
          <p:cNvPr id="8" name="Footer Placeholder 7">
            <a:extLst>
              <a:ext uri="{FF2B5EF4-FFF2-40B4-BE49-F238E27FC236}">
                <a16:creationId xmlns:a16="http://schemas.microsoft.com/office/drawing/2014/main" id="{145C0264-A1D5-4B17-A4FF-7BB911C6CA2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9401B02-CB3D-407C-AC23-B58FC12C973E}"/>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660272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7D1B0-F5D3-4511-B652-D7C1F5EEF8F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1097F0E-12F3-4DF8-9D02-769608BA53EC}"/>
              </a:ext>
            </a:extLst>
          </p:cNvPr>
          <p:cNvSpPr>
            <a:spLocks noGrp="1"/>
          </p:cNvSpPr>
          <p:nvPr>
            <p:ph type="dt" sz="half" idx="10"/>
          </p:nvPr>
        </p:nvSpPr>
        <p:spPr/>
        <p:txBody>
          <a:bodyPr/>
          <a:lstStyle/>
          <a:p>
            <a:fld id="{7A681230-0C1E-4D40-A94D-85BE062EEC7D}" type="datetimeFigureOut">
              <a:rPr lang="en-US" smtClean="0"/>
              <a:pPr/>
              <a:t>6/22/2026</a:t>
            </a:fld>
            <a:endParaRPr lang="en-US"/>
          </a:p>
        </p:txBody>
      </p:sp>
      <p:sp>
        <p:nvSpPr>
          <p:cNvPr id="4" name="Footer Placeholder 3">
            <a:extLst>
              <a:ext uri="{FF2B5EF4-FFF2-40B4-BE49-F238E27FC236}">
                <a16:creationId xmlns:a16="http://schemas.microsoft.com/office/drawing/2014/main" id="{9850BF42-111B-41F7-AC4D-ADC4D063EF8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1E9057E-BB11-417A-82B6-33DBAD6A735B}"/>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408606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32E91D-94CA-4BFF-9259-D27A1A39A356}"/>
              </a:ext>
            </a:extLst>
          </p:cNvPr>
          <p:cNvSpPr>
            <a:spLocks noGrp="1"/>
          </p:cNvSpPr>
          <p:nvPr>
            <p:ph type="dt" sz="half" idx="10"/>
          </p:nvPr>
        </p:nvSpPr>
        <p:spPr/>
        <p:txBody>
          <a:bodyPr/>
          <a:lstStyle/>
          <a:p>
            <a:fld id="{7A681230-0C1E-4D40-A94D-85BE062EEC7D}" type="datetimeFigureOut">
              <a:rPr lang="en-US" smtClean="0"/>
              <a:pPr/>
              <a:t>6/22/2026</a:t>
            </a:fld>
            <a:endParaRPr lang="en-US"/>
          </a:p>
        </p:txBody>
      </p:sp>
      <p:sp>
        <p:nvSpPr>
          <p:cNvPr id="3" name="Footer Placeholder 2">
            <a:extLst>
              <a:ext uri="{FF2B5EF4-FFF2-40B4-BE49-F238E27FC236}">
                <a16:creationId xmlns:a16="http://schemas.microsoft.com/office/drawing/2014/main" id="{D78DC18B-B3FF-4A01-B233-A904AD74D2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48B483-1472-4772-8420-08A76CA6BA85}"/>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042108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A9671-7514-4C4E-A1BC-682E7A1C38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E5A137A-A6D0-418E-A30A-D7B8CC2E86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084E2B8-716C-4969-80D0-45CFD69C62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6BEBB6-C258-4B3C-A5C5-CCBAC9CCD471}"/>
              </a:ext>
            </a:extLst>
          </p:cNvPr>
          <p:cNvSpPr>
            <a:spLocks noGrp="1"/>
          </p:cNvSpPr>
          <p:nvPr>
            <p:ph type="dt" sz="half" idx="10"/>
          </p:nvPr>
        </p:nvSpPr>
        <p:spPr/>
        <p:txBody>
          <a:bodyPr/>
          <a:lstStyle/>
          <a:p>
            <a:fld id="{7A681230-0C1E-4D40-A94D-85BE062EEC7D}" type="datetimeFigureOut">
              <a:rPr lang="en-US" smtClean="0"/>
              <a:pPr/>
              <a:t>6/22/2026</a:t>
            </a:fld>
            <a:endParaRPr lang="en-US"/>
          </a:p>
        </p:txBody>
      </p:sp>
      <p:sp>
        <p:nvSpPr>
          <p:cNvPr id="6" name="Footer Placeholder 5">
            <a:extLst>
              <a:ext uri="{FF2B5EF4-FFF2-40B4-BE49-F238E27FC236}">
                <a16:creationId xmlns:a16="http://schemas.microsoft.com/office/drawing/2014/main" id="{6141D417-493B-4063-A5D4-8D261250C5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955F98-8BCA-4172-8C7D-0F6A75DEB305}"/>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602357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22860-FF99-4805-A617-5F9440F469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D9C0482-3B5D-4BCD-99F2-E9932FD402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DC511BB-F490-468D-A306-3C708AD867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E3FA097-32E5-4C69-87C4-3FB1F51B1A9D}"/>
              </a:ext>
            </a:extLst>
          </p:cNvPr>
          <p:cNvSpPr>
            <a:spLocks noGrp="1"/>
          </p:cNvSpPr>
          <p:nvPr>
            <p:ph type="dt" sz="half" idx="10"/>
          </p:nvPr>
        </p:nvSpPr>
        <p:spPr/>
        <p:txBody>
          <a:bodyPr/>
          <a:lstStyle/>
          <a:p>
            <a:fld id="{7A681230-0C1E-4D40-A94D-85BE062EEC7D}" type="datetimeFigureOut">
              <a:rPr lang="en-US" smtClean="0"/>
              <a:pPr/>
              <a:t>6/22/2026</a:t>
            </a:fld>
            <a:endParaRPr lang="en-US"/>
          </a:p>
        </p:txBody>
      </p:sp>
      <p:sp>
        <p:nvSpPr>
          <p:cNvPr id="6" name="Footer Placeholder 5">
            <a:extLst>
              <a:ext uri="{FF2B5EF4-FFF2-40B4-BE49-F238E27FC236}">
                <a16:creationId xmlns:a16="http://schemas.microsoft.com/office/drawing/2014/main" id="{62D7644F-8FE5-450E-9FDD-776B2A9A7D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588F6CF-6550-4089-90F2-5453D58F0FE2}"/>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33939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7834A7-32D9-405E-ABD0-5DE69D4248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A2BABCC-1EC0-4ED3-8049-7AA5EA15D8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1720B1-BD01-4044-85A5-F993020671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681230-0C1E-4D40-A94D-85BE062EEC7D}" type="datetimeFigureOut">
              <a:rPr lang="en-US" smtClean="0"/>
              <a:pPr/>
              <a:t>6/22/2026</a:t>
            </a:fld>
            <a:endParaRPr lang="en-US"/>
          </a:p>
        </p:txBody>
      </p:sp>
      <p:sp>
        <p:nvSpPr>
          <p:cNvPr id="5" name="Footer Placeholder 4">
            <a:extLst>
              <a:ext uri="{FF2B5EF4-FFF2-40B4-BE49-F238E27FC236}">
                <a16:creationId xmlns:a16="http://schemas.microsoft.com/office/drawing/2014/main" id="{014F97DC-4DD7-4B2D-A5AD-B85D586E0F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ECA7275-E3B6-499B-9B9D-C7C883861F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DAFF48-B273-4E97-B65B-C19DED63199F}" type="slidenum">
              <a:rPr lang="en-US" smtClean="0"/>
              <a:pPr/>
              <a:t>‹#›</a:t>
            </a:fld>
            <a:endParaRPr lang="en-US"/>
          </a:p>
        </p:txBody>
      </p:sp>
    </p:spTree>
    <p:extLst>
      <p:ext uri="{BB962C8B-B14F-4D97-AF65-F5344CB8AC3E}">
        <p14:creationId xmlns:p14="http://schemas.microsoft.com/office/powerpoint/2010/main" val="22153072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wmf"/></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3F6BF48-27FD-49DF-8320-E7D438A0338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700402" y="-1332478"/>
            <a:ext cx="11082807" cy="6167628"/>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0" y="108678"/>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408791" y="1242226"/>
            <a:ext cx="11341930" cy="2471696"/>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dirty="0">
                <a:solidFill>
                  <a:srgbClr val="00B050"/>
                </a:solidFill>
                <a:latin typeface="Arial Rounded MT Bold" panose="020F0704030504030204" pitchFamily="34" charset="0"/>
              </a:rPr>
              <a:t>Q1</a:t>
            </a:r>
            <a:r>
              <a:rPr lang="en-US" sz="2800" dirty="0">
                <a:solidFill>
                  <a:srgbClr val="00B050"/>
                </a:solidFill>
                <a:latin typeface="Arial Rounded MT Bold" panose="020F0704030504030204" pitchFamily="34" charset="0"/>
              </a:rPr>
              <a:t> </a:t>
            </a:r>
            <a:r>
              <a:rPr lang="en-US" sz="2400" dirty="0">
                <a:solidFill>
                  <a:srgbClr val="00B050"/>
                </a:solidFill>
                <a:latin typeface="Arial Rounded MT Bold" panose="020F0704030504030204" pitchFamily="34" charset="0"/>
              </a:rPr>
              <a:t>Sarah is considering purchasing a used car from a private seller named John. John claims that the car is in excellent condition and has never been in an accident. However, John is aware that the car had significant damage in the past due to an accident, but he has repaired it without disclosing this information to Sarah. Based on the case described, what concept of economics does this scenario illustrate ?          [SEPT-24]</a:t>
            </a:r>
          </a:p>
        </p:txBody>
      </p:sp>
      <p:sp>
        <p:nvSpPr>
          <p:cNvPr id="15" name="TextBox 14">
            <a:extLst>
              <a:ext uri="{FF2B5EF4-FFF2-40B4-BE49-F238E27FC236}">
                <a16:creationId xmlns:a16="http://schemas.microsoft.com/office/drawing/2014/main" id="{2CDDB6C8-E094-4607-A305-CF57C40CA5D7}"/>
              </a:ext>
            </a:extLst>
          </p:cNvPr>
          <p:cNvSpPr txBox="1"/>
          <p:nvPr/>
        </p:nvSpPr>
        <p:spPr>
          <a:xfrm>
            <a:off x="408791" y="188090"/>
            <a:ext cx="3222897"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Market Failure Govt Intervention </a:t>
            </a:r>
          </a:p>
        </p:txBody>
      </p:sp>
      <p:sp>
        <p:nvSpPr>
          <p:cNvPr id="2" name="Rectangle 1">
            <a:extLst>
              <a:ext uri="{FF2B5EF4-FFF2-40B4-BE49-F238E27FC236}">
                <a16:creationId xmlns:a16="http://schemas.microsoft.com/office/drawing/2014/main" id="{37E0521B-D034-68C5-986E-1DF5B67E9AFC}"/>
              </a:ext>
            </a:extLst>
          </p:cNvPr>
          <p:cNvSpPr/>
          <p:nvPr/>
        </p:nvSpPr>
        <p:spPr>
          <a:xfrm>
            <a:off x="1298686" y="3952067"/>
            <a:ext cx="4045058" cy="67234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a:t>
            </a:r>
            <a:r>
              <a:rPr lang="en-US" sz="2800" dirty="0">
                <a:solidFill>
                  <a:srgbClr val="00B050"/>
                </a:solidFill>
                <a:latin typeface="Arial Rounded MT Bold" panose="020F0704030504030204" pitchFamily="34" charset="0"/>
              </a:rPr>
              <a:t> Moral Hazard</a:t>
            </a:r>
          </a:p>
        </p:txBody>
      </p:sp>
      <p:sp>
        <p:nvSpPr>
          <p:cNvPr id="3" name="Rectangle 2">
            <a:extLst>
              <a:ext uri="{FF2B5EF4-FFF2-40B4-BE49-F238E27FC236}">
                <a16:creationId xmlns:a16="http://schemas.microsoft.com/office/drawing/2014/main" id="{3664F510-22CC-8764-CEBA-A5C53E958F1E}"/>
              </a:ext>
            </a:extLst>
          </p:cNvPr>
          <p:cNvSpPr/>
          <p:nvPr/>
        </p:nvSpPr>
        <p:spPr>
          <a:xfrm>
            <a:off x="6431797" y="3835506"/>
            <a:ext cx="4045058" cy="78890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sz="2800" dirty="0">
                <a:solidFill>
                  <a:srgbClr val="00B050"/>
                </a:solidFill>
                <a:latin typeface="Arial Rounded MT Bold" panose="020F0704030504030204" pitchFamily="34" charset="0"/>
              </a:rPr>
              <a:t>(b) Lemons Problem</a:t>
            </a:r>
          </a:p>
        </p:txBody>
      </p:sp>
      <p:sp>
        <p:nvSpPr>
          <p:cNvPr id="5" name="Rectangle 4">
            <a:extLst>
              <a:ext uri="{FF2B5EF4-FFF2-40B4-BE49-F238E27FC236}">
                <a16:creationId xmlns:a16="http://schemas.microsoft.com/office/drawing/2014/main" id="{D3A3429B-61FC-1C25-D53B-62160906F81A}"/>
              </a:ext>
            </a:extLst>
          </p:cNvPr>
          <p:cNvSpPr/>
          <p:nvPr/>
        </p:nvSpPr>
        <p:spPr>
          <a:xfrm>
            <a:off x="1298686" y="4835150"/>
            <a:ext cx="4048232" cy="80151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Market Power</a:t>
            </a:r>
          </a:p>
        </p:txBody>
      </p:sp>
      <p:sp>
        <p:nvSpPr>
          <p:cNvPr id="6" name="Rectangle 5">
            <a:extLst>
              <a:ext uri="{FF2B5EF4-FFF2-40B4-BE49-F238E27FC236}">
                <a16:creationId xmlns:a16="http://schemas.microsoft.com/office/drawing/2014/main" id="{5055FAEE-D0C7-82A2-B1E7-4B5981E08127}"/>
              </a:ext>
            </a:extLst>
          </p:cNvPr>
          <p:cNvSpPr/>
          <p:nvPr/>
        </p:nvSpPr>
        <p:spPr>
          <a:xfrm>
            <a:off x="6516274" y="4835150"/>
            <a:ext cx="4048232" cy="80151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sz="2800" dirty="0">
                <a:solidFill>
                  <a:srgbClr val="00B050"/>
                </a:solidFill>
                <a:latin typeface="Arial Rounded MT Bold" panose="020F0704030504030204" pitchFamily="34" charset="0"/>
              </a:rPr>
              <a:t>(d) Government Interventions</a:t>
            </a:r>
          </a:p>
        </p:txBody>
      </p:sp>
      <p:pic>
        <p:nvPicPr>
          <p:cNvPr id="9" name="Picture 8">
            <a:extLst>
              <a:ext uri="{FF2B5EF4-FFF2-40B4-BE49-F238E27FC236}">
                <a16:creationId xmlns:a16="http://schemas.microsoft.com/office/drawing/2014/main" id="{0E2F3619-D9C5-503C-CA2E-CF12F261D99B}"/>
              </a:ext>
            </a:extLst>
          </p:cNvPr>
          <p:cNvPicPr>
            <a:picLocks noChangeAspect="1"/>
          </p:cNvPicPr>
          <p:nvPr/>
        </p:nvPicPr>
        <p:blipFill>
          <a:blip r:embed="rId3"/>
          <a:srcRect l="5635" t="12069" r="3584" b="7177"/>
          <a:stretch>
            <a:fillRect/>
          </a:stretch>
        </p:blipFill>
        <p:spPr>
          <a:xfrm>
            <a:off x="9532365" y="373872"/>
            <a:ext cx="2064281" cy="630209"/>
          </a:xfrm>
          <a:prstGeom prst="rect">
            <a:avLst/>
          </a:prstGeom>
        </p:spPr>
      </p:pic>
    </p:spTree>
    <p:extLst>
      <p:ext uri="{BB962C8B-B14F-4D97-AF65-F5344CB8AC3E}">
        <p14:creationId xmlns:p14="http://schemas.microsoft.com/office/powerpoint/2010/main" val="165497531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A2B5A-A542-E0A1-E4B4-C488A4DF5953}"/>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AE74AFDE-0DB2-E62A-3CE6-C4F0BE2F8962}"/>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61264" y="-260968"/>
            <a:ext cx="11811985" cy="6481819"/>
          </a:xfrm>
          <a:prstGeom prst="rect">
            <a:avLst/>
          </a:prstGeom>
        </p:spPr>
      </p:pic>
      <p:sp>
        <p:nvSpPr>
          <p:cNvPr id="4" name="Rectangle: Rounded Corners 3">
            <a:extLst>
              <a:ext uri="{FF2B5EF4-FFF2-40B4-BE49-F238E27FC236}">
                <a16:creationId xmlns:a16="http://schemas.microsoft.com/office/drawing/2014/main" id="{2ACD7265-8CC3-2798-8732-5414EA98658E}"/>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B35344A3-2EA2-F89F-4233-CAA20F0C9652}"/>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75A361C-0301-3743-B605-10633350067F}"/>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D8437AE5-E76A-CE3B-4054-8AA700CDCC46}"/>
              </a:ext>
            </a:extLst>
          </p:cNvPr>
          <p:cNvSpPr/>
          <p:nvPr/>
        </p:nvSpPr>
        <p:spPr>
          <a:xfrm>
            <a:off x="704850" y="1237344"/>
            <a:ext cx="10877550" cy="1753830"/>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7030A0"/>
                </a:solidFill>
                <a:latin typeface="Arial Rounded MT Bold" panose="020F0704030504030204" pitchFamily="34" charset="0"/>
              </a:rPr>
              <a:t>Q10 According to Pigou , business activities are based on : </a:t>
            </a:r>
          </a:p>
          <a:p>
            <a:pPr algn="r"/>
            <a:r>
              <a:rPr lang="en-US" sz="2800" dirty="0">
                <a:solidFill>
                  <a:srgbClr val="7030A0"/>
                </a:solidFill>
                <a:latin typeface="Arial Rounded MT Bold" panose="020F0704030504030204" pitchFamily="34" charset="0"/>
              </a:rPr>
              <a:t>[JAN-26]</a:t>
            </a:r>
          </a:p>
        </p:txBody>
      </p:sp>
      <p:sp>
        <p:nvSpPr>
          <p:cNvPr id="15" name="TextBox 14">
            <a:extLst>
              <a:ext uri="{FF2B5EF4-FFF2-40B4-BE49-F238E27FC236}">
                <a16:creationId xmlns:a16="http://schemas.microsoft.com/office/drawing/2014/main" id="{F561E209-FA41-A7C5-C71C-0E7F7F4444AB}"/>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Market Failure Govt Intervention </a:t>
            </a:r>
          </a:p>
        </p:txBody>
      </p:sp>
      <p:sp>
        <p:nvSpPr>
          <p:cNvPr id="2" name="Rectangle 2">
            <a:extLst>
              <a:ext uri="{FF2B5EF4-FFF2-40B4-BE49-F238E27FC236}">
                <a16:creationId xmlns:a16="http://schemas.microsoft.com/office/drawing/2014/main" id="{417DA2FC-0EF3-105F-2179-EF2ED22C0EE7}"/>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1B529606-5DEE-9278-58E3-596FC58B05E3}"/>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65C00B51-71C9-0D36-5ED4-E02F98D52E78}"/>
              </a:ext>
            </a:extLst>
          </p:cNvPr>
          <p:cNvSpPr/>
          <p:nvPr/>
        </p:nvSpPr>
        <p:spPr>
          <a:xfrm>
            <a:off x="1286356" y="3224437"/>
            <a:ext cx="5517400" cy="64239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Innovations</a:t>
            </a:r>
          </a:p>
        </p:txBody>
      </p:sp>
      <p:sp>
        <p:nvSpPr>
          <p:cNvPr id="6" name="Rectangle 5">
            <a:extLst>
              <a:ext uri="{FF2B5EF4-FFF2-40B4-BE49-F238E27FC236}">
                <a16:creationId xmlns:a16="http://schemas.microsoft.com/office/drawing/2014/main" id="{B46A3AB6-E817-DD53-9DD9-6CCC22492217}"/>
              </a:ext>
            </a:extLst>
          </p:cNvPr>
          <p:cNvSpPr/>
          <p:nvPr/>
        </p:nvSpPr>
        <p:spPr>
          <a:xfrm>
            <a:off x="1286356" y="4001494"/>
            <a:ext cx="6493793" cy="69879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a:t>
            </a:r>
            <a:r>
              <a:rPr lang="en-US" sz="2800" dirty="0">
                <a:solidFill>
                  <a:srgbClr val="7030A0"/>
                </a:solidFill>
                <a:latin typeface="Arial Rounded MT Bold" panose="020F0704030504030204" pitchFamily="34" charset="0"/>
              </a:rPr>
              <a:t> Purely monetary phenomena </a:t>
            </a:r>
          </a:p>
        </p:txBody>
      </p:sp>
      <p:sp>
        <p:nvSpPr>
          <p:cNvPr id="11" name="Rectangle 10">
            <a:extLst>
              <a:ext uri="{FF2B5EF4-FFF2-40B4-BE49-F238E27FC236}">
                <a16:creationId xmlns:a16="http://schemas.microsoft.com/office/drawing/2014/main" id="{1B3464A1-433B-50DA-9AE2-53A59EF2877D}"/>
              </a:ext>
            </a:extLst>
          </p:cNvPr>
          <p:cNvSpPr/>
          <p:nvPr/>
        </p:nvSpPr>
        <p:spPr>
          <a:xfrm>
            <a:off x="1286356" y="4805216"/>
            <a:ext cx="6493792" cy="8154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b="1" dirty="0">
                <a:solidFill>
                  <a:srgbClr val="7030A0"/>
                </a:solidFill>
                <a:latin typeface="Arial Rounded MT Bold" panose="020F0704030504030204" pitchFamily="34" charset="0"/>
              </a:rPr>
              <a:t>Anticipants / expectations of business community </a:t>
            </a:r>
            <a:endParaRPr lang="en-US" sz="2800" dirty="0">
              <a:solidFill>
                <a:srgbClr val="7030A0"/>
              </a:solidFill>
              <a:latin typeface="Arial Rounded MT Bold" panose="020F0704030504030204" pitchFamily="34" charset="0"/>
            </a:endParaRPr>
          </a:p>
        </p:txBody>
      </p:sp>
      <p:sp>
        <p:nvSpPr>
          <p:cNvPr id="17" name="Rectangle 16">
            <a:extLst>
              <a:ext uri="{FF2B5EF4-FFF2-40B4-BE49-F238E27FC236}">
                <a16:creationId xmlns:a16="http://schemas.microsoft.com/office/drawing/2014/main" id="{5027EDDB-8FEC-82F4-62C3-7D3B24DE3D52}"/>
              </a:ext>
            </a:extLst>
          </p:cNvPr>
          <p:cNvSpPr/>
          <p:nvPr/>
        </p:nvSpPr>
        <p:spPr>
          <a:xfrm>
            <a:off x="1286355" y="5706997"/>
            <a:ext cx="6493792" cy="91907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Fluctuations in output and employment </a:t>
            </a:r>
          </a:p>
        </p:txBody>
      </p:sp>
      <p:pic>
        <p:nvPicPr>
          <p:cNvPr id="3" name="Picture 2">
            <a:extLst>
              <a:ext uri="{FF2B5EF4-FFF2-40B4-BE49-F238E27FC236}">
                <a16:creationId xmlns:a16="http://schemas.microsoft.com/office/drawing/2014/main" id="{5C229C81-9E2E-E38D-99A5-F539FB7227B4}"/>
              </a:ext>
            </a:extLst>
          </p:cNvPr>
          <p:cNvPicPr>
            <a:picLocks noChangeAspect="1"/>
          </p:cNvPicPr>
          <p:nvPr/>
        </p:nvPicPr>
        <p:blipFill>
          <a:blip r:embed="rId3"/>
          <a:srcRect l="5635" t="12069" r="3584" b="7177"/>
          <a:stretch>
            <a:fillRect/>
          </a:stretch>
        </p:blipFill>
        <p:spPr>
          <a:xfrm>
            <a:off x="9532365" y="373872"/>
            <a:ext cx="2064281" cy="630209"/>
          </a:xfrm>
          <a:prstGeom prst="rect">
            <a:avLst/>
          </a:prstGeom>
        </p:spPr>
      </p:pic>
    </p:spTree>
    <p:extLst>
      <p:ext uri="{BB962C8B-B14F-4D97-AF65-F5344CB8AC3E}">
        <p14:creationId xmlns:p14="http://schemas.microsoft.com/office/powerpoint/2010/main" val="2607510929"/>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AB64DF-E713-E26D-6706-00787BB80CA3}"/>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49CFED1B-3823-B50D-7BA2-A90FC23C6FAE}"/>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157399" y="30996"/>
            <a:ext cx="11811985" cy="6481819"/>
          </a:xfrm>
          <a:prstGeom prst="rect">
            <a:avLst/>
          </a:prstGeom>
        </p:spPr>
      </p:pic>
      <p:sp>
        <p:nvSpPr>
          <p:cNvPr id="4" name="Rectangle: Rounded Corners 3">
            <a:extLst>
              <a:ext uri="{FF2B5EF4-FFF2-40B4-BE49-F238E27FC236}">
                <a16:creationId xmlns:a16="http://schemas.microsoft.com/office/drawing/2014/main" id="{4920A351-B771-68E7-25C6-C4E8645A4D3B}"/>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3C228D42-85E0-6120-781E-C51F16E0F080}"/>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3012645-30BB-11D1-F65C-C1574C5A3967}"/>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546C34B8-E80F-4E8E-80B4-8E0991862A1A}"/>
              </a:ext>
            </a:extLst>
          </p:cNvPr>
          <p:cNvSpPr/>
          <p:nvPr/>
        </p:nvSpPr>
        <p:spPr>
          <a:xfrm>
            <a:off x="704850" y="1140735"/>
            <a:ext cx="10877550" cy="2709475"/>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7030A0"/>
                </a:solidFill>
                <a:latin typeface="Arial Rounded MT Bold" panose="020F0704030504030204" pitchFamily="34" charset="0"/>
              </a:rPr>
              <a:t>Q11 The act of undisciplined students shouting and marking nuisance during a lecture session in a class and disrupting teachers from delivering their lectures is an example of ______ </a:t>
            </a:r>
          </a:p>
          <a:p>
            <a:pPr algn="r"/>
            <a:r>
              <a:rPr lang="en-US" sz="2800" dirty="0">
                <a:solidFill>
                  <a:srgbClr val="7030A0"/>
                </a:solidFill>
                <a:latin typeface="Arial Rounded MT Bold" panose="020F0704030504030204" pitchFamily="34" charset="0"/>
              </a:rPr>
              <a:t>[MAY-26]</a:t>
            </a:r>
          </a:p>
        </p:txBody>
      </p:sp>
      <p:sp>
        <p:nvSpPr>
          <p:cNvPr id="15" name="TextBox 14">
            <a:extLst>
              <a:ext uri="{FF2B5EF4-FFF2-40B4-BE49-F238E27FC236}">
                <a16:creationId xmlns:a16="http://schemas.microsoft.com/office/drawing/2014/main" id="{E2E141AD-4673-E6BC-E104-1C74ED0DE3E3}"/>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Market Failure Govt Intervention </a:t>
            </a:r>
          </a:p>
        </p:txBody>
      </p:sp>
      <p:sp>
        <p:nvSpPr>
          <p:cNvPr id="2" name="Rectangle 2">
            <a:extLst>
              <a:ext uri="{FF2B5EF4-FFF2-40B4-BE49-F238E27FC236}">
                <a16:creationId xmlns:a16="http://schemas.microsoft.com/office/drawing/2014/main" id="{66EE292E-B342-0557-1EFB-CF6C3BA40DF9}"/>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FE79EF51-B2C6-C2E2-351E-C1131783E1CE}"/>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0706C36E-6DC9-EED1-015E-58AC70659FA9}"/>
              </a:ext>
            </a:extLst>
          </p:cNvPr>
          <p:cNvSpPr/>
          <p:nvPr/>
        </p:nvSpPr>
        <p:spPr>
          <a:xfrm>
            <a:off x="1286355" y="3986864"/>
            <a:ext cx="4370525" cy="80200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Negative production externality </a:t>
            </a:r>
          </a:p>
        </p:txBody>
      </p:sp>
      <p:sp>
        <p:nvSpPr>
          <p:cNvPr id="6" name="Rectangle 5">
            <a:extLst>
              <a:ext uri="{FF2B5EF4-FFF2-40B4-BE49-F238E27FC236}">
                <a16:creationId xmlns:a16="http://schemas.microsoft.com/office/drawing/2014/main" id="{0F11AB41-2E3D-70D3-6DB5-C031C1233DDF}"/>
              </a:ext>
            </a:extLst>
          </p:cNvPr>
          <p:cNvSpPr/>
          <p:nvPr/>
        </p:nvSpPr>
        <p:spPr>
          <a:xfrm>
            <a:off x="7196382" y="3986865"/>
            <a:ext cx="4210372" cy="89481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a:t>
            </a:r>
            <a:r>
              <a:rPr lang="en-US" sz="2800" dirty="0">
                <a:solidFill>
                  <a:srgbClr val="7030A0"/>
                </a:solidFill>
                <a:latin typeface="Arial Rounded MT Bold" panose="020F0704030504030204" pitchFamily="34" charset="0"/>
              </a:rPr>
              <a:t> Positive conspution externality</a:t>
            </a:r>
          </a:p>
        </p:txBody>
      </p:sp>
      <p:sp>
        <p:nvSpPr>
          <p:cNvPr id="11" name="Rectangle 10">
            <a:extLst>
              <a:ext uri="{FF2B5EF4-FFF2-40B4-BE49-F238E27FC236}">
                <a16:creationId xmlns:a16="http://schemas.microsoft.com/office/drawing/2014/main" id="{8F7869BA-B067-6AA5-5B18-A465E2BD442D}"/>
              </a:ext>
            </a:extLst>
          </p:cNvPr>
          <p:cNvSpPr/>
          <p:nvPr/>
        </p:nvSpPr>
        <p:spPr>
          <a:xfrm>
            <a:off x="1286357" y="5284921"/>
            <a:ext cx="4370523" cy="93593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b="1" dirty="0">
                <a:solidFill>
                  <a:srgbClr val="7030A0"/>
                </a:solidFill>
                <a:latin typeface="Arial Rounded MT Bold" panose="020F0704030504030204" pitchFamily="34" charset="0"/>
              </a:rPr>
              <a:t>Negative conspution externality </a:t>
            </a:r>
            <a:endParaRPr lang="en-US" sz="2800" dirty="0">
              <a:solidFill>
                <a:srgbClr val="7030A0"/>
              </a:solidFill>
              <a:latin typeface="Arial Rounded MT Bold" panose="020F0704030504030204" pitchFamily="34" charset="0"/>
            </a:endParaRPr>
          </a:p>
        </p:txBody>
      </p:sp>
      <p:sp>
        <p:nvSpPr>
          <p:cNvPr id="17" name="Rectangle 16">
            <a:extLst>
              <a:ext uri="{FF2B5EF4-FFF2-40B4-BE49-F238E27FC236}">
                <a16:creationId xmlns:a16="http://schemas.microsoft.com/office/drawing/2014/main" id="{111CAE19-2C12-F3D5-F80D-B80C11F41A4F}"/>
              </a:ext>
            </a:extLst>
          </p:cNvPr>
          <p:cNvSpPr/>
          <p:nvPr/>
        </p:nvSpPr>
        <p:spPr>
          <a:xfrm>
            <a:off x="7196382" y="5114441"/>
            <a:ext cx="4210372" cy="78661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Positive  production externality</a:t>
            </a:r>
          </a:p>
        </p:txBody>
      </p:sp>
      <p:pic>
        <p:nvPicPr>
          <p:cNvPr id="3" name="Picture 2">
            <a:extLst>
              <a:ext uri="{FF2B5EF4-FFF2-40B4-BE49-F238E27FC236}">
                <a16:creationId xmlns:a16="http://schemas.microsoft.com/office/drawing/2014/main" id="{2E74866C-BBF3-54ED-ABD5-FB403D1FA1F2}"/>
              </a:ext>
            </a:extLst>
          </p:cNvPr>
          <p:cNvPicPr>
            <a:picLocks noChangeAspect="1"/>
          </p:cNvPicPr>
          <p:nvPr/>
        </p:nvPicPr>
        <p:blipFill>
          <a:blip r:embed="rId3"/>
          <a:srcRect l="5635" t="12069" r="3584" b="7177"/>
          <a:stretch>
            <a:fillRect/>
          </a:stretch>
        </p:blipFill>
        <p:spPr>
          <a:xfrm>
            <a:off x="9532365" y="373872"/>
            <a:ext cx="2064281" cy="630209"/>
          </a:xfrm>
          <a:prstGeom prst="rect">
            <a:avLst/>
          </a:prstGeom>
        </p:spPr>
      </p:pic>
    </p:spTree>
    <p:extLst>
      <p:ext uri="{BB962C8B-B14F-4D97-AF65-F5344CB8AC3E}">
        <p14:creationId xmlns:p14="http://schemas.microsoft.com/office/powerpoint/2010/main" val="578889950"/>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AE09C47-520B-4651-BFA6-ED33CEDABC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908446" y="-2552320"/>
            <a:ext cx="6610665" cy="11859882"/>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166578" y="82451"/>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76338"/>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2561459" y="1481792"/>
            <a:ext cx="6984998" cy="580913"/>
          </a:xfrm>
          <a:prstGeom prst="roundRect">
            <a:avLst>
              <a:gd name="adj" fmla="val 5644"/>
            </a:avLst>
          </a:prstGeom>
          <a:solidFill>
            <a:schemeClr val="bg1"/>
          </a:solid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scene3d>
              <a:camera prst="orthographicFront"/>
              <a:lightRig rig="threePt" dir="t"/>
            </a:scene3d>
            <a:sp3d extrusionH="57150">
              <a:bevelT w="38100" h="38100"/>
            </a:sp3d>
          </a:bodyPr>
          <a:lstStyle/>
          <a:p>
            <a:pPr algn="ctr"/>
            <a:r>
              <a:rPr lang="en-US" sz="2800" dirty="0">
                <a:solidFill>
                  <a:srgbClr val="0000FF"/>
                </a:solidFill>
                <a:latin typeface="Arial Rounded MT Bold" panose="020F0704030504030204" pitchFamily="34" charset="0"/>
              </a:rPr>
              <a:t>Answer Key </a:t>
            </a:r>
            <a:endParaRPr lang="en-US" sz="2400" dirty="0">
              <a:solidFill>
                <a:srgbClr val="0000FF"/>
              </a:solidFill>
              <a:latin typeface="Arial Rounded MT Bold" panose="020F0704030504030204" pitchFamily="34" charset="0"/>
            </a:endParaRPr>
          </a:p>
        </p:txBody>
      </p:sp>
      <p:sp>
        <p:nvSpPr>
          <p:cNvPr id="12" name="TextBox 11">
            <a:extLst>
              <a:ext uri="{FF2B5EF4-FFF2-40B4-BE49-F238E27FC236}">
                <a16:creationId xmlns:a16="http://schemas.microsoft.com/office/drawing/2014/main" id="{13DC85CB-B419-4B56-81E3-2ADB17F0D38C}"/>
              </a:ext>
            </a:extLst>
          </p:cNvPr>
          <p:cNvSpPr txBox="1"/>
          <p:nvPr/>
        </p:nvSpPr>
        <p:spPr>
          <a:xfrm>
            <a:off x="599569" y="430942"/>
            <a:ext cx="297216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Market Failure Govt Intervention </a:t>
            </a:r>
          </a:p>
        </p:txBody>
      </p:sp>
      <p:graphicFrame>
        <p:nvGraphicFramePr>
          <p:cNvPr id="14" name="Table 13"/>
          <p:cNvGraphicFramePr>
            <a:graphicFrameLocks noGrp="1"/>
          </p:cNvGraphicFramePr>
          <p:nvPr>
            <p:extLst>
              <p:ext uri="{D42A27DB-BD31-4B8C-83A1-F6EECF244321}">
                <p14:modId xmlns:p14="http://schemas.microsoft.com/office/powerpoint/2010/main" val="727137611"/>
              </p:ext>
            </p:extLst>
          </p:nvPr>
        </p:nvGraphicFramePr>
        <p:xfrm>
          <a:off x="2014780" y="2219172"/>
          <a:ext cx="8103179" cy="1792389"/>
        </p:xfrm>
        <a:graphic>
          <a:graphicData uri="http://schemas.openxmlformats.org/drawingml/2006/table">
            <a:tbl>
              <a:tblPr firstRow="1" bandRow="1">
                <a:tableStyleId>{5C22544A-7EE6-4342-B048-85BDC9FD1C3A}</a:tableStyleId>
              </a:tblPr>
              <a:tblGrid>
                <a:gridCol w="2025795">
                  <a:extLst>
                    <a:ext uri="{9D8B030D-6E8A-4147-A177-3AD203B41FA5}">
                      <a16:colId xmlns:a16="http://schemas.microsoft.com/office/drawing/2014/main" val="20000"/>
                    </a:ext>
                  </a:extLst>
                </a:gridCol>
                <a:gridCol w="1915774">
                  <a:extLst>
                    <a:ext uri="{9D8B030D-6E8A-4147-A177-3AD203B41FA5}">
                      <a16:colId xmlns:a16="http://schemas.microsoft.com/office/drawing/2014/main" val="20001"/>
                    </a:ext>
                  </a:extLst>
                </a:gridCol>
                <a:gridCol w="2135815">
                  <a:extLst>
                    <a:ext uri="{9D8B030D-6E8A-4147-A177-3AD203B41FA5}">
                      <a16:colId xmlns:a16="http://schemas.microsoft.com/office/drawing/2014/main" val="20002"/>
                    </a:ext>
                  </a:extLst>
                </a:gridCol>
                <a:gridCol w="2025795">
                  <a:extLst>
                    <a:ext uri="{9D8B030D-6E8A-4147-A177-3AD203B41FA5}">
                      <a16:colId xmlns:a16="http://schemas.microsoft.com/office/drawing/2014/main" val="20003"/>
                    </a:ext>
                  </a:extLst>
                </a:gridCol>
              </a:tblGrid>
              <a:tr h="508195">
                <a:tc>
                  <a:txBody>
                    <a:bodyPr/>
                    <a:lstStyle/>
                    <a:p>
                      <a:r>
                        <a:rPr lang="en-US" dirty="0"/>
                        <a:t>Ans.</a:t>
                      </a:r>
                      <a:r>
                        <a:rPr lang="en-US" baseline="0" dirty="0"/>
                        <a:t> 1 (b)</a:t>
                      </a:r>
                      <a:endParaRPr lang="en-US" dirty="0"/>
                    </a:p>
                  </a:txBody>
                  <a:tcPr/>
                </a:tc>
                <a:tc>
                  <a:txBody>
                    <a:bodyPr/>
                    <a:lstStyle/>
                    <a:p>
                      <a:r>
                        <a:rPr lang="en-US" dirty="0"/>
                        <a:t>Ans.</a:t>
                      </a:r>
                      <a:r>
                        <a:rPr lang="en-US" baseline="0" dirty="0"/>
                        <a:t> 2 (a)</a:t>
                      </a:r>
                      <a:endParaRPr lang="en-US" dirty="0"/>
                    </a:p>
                  </a:txBody>
                  <a:tcPr/>
                </a:tc>
                <a:tc>
                  <a:txBody>
                    <a:bodyPr/>
                    <a:lstStyle/>
                    <a:p>
                      <a:r>
                        <a:rPr lang="en-US" dirty="0"/>
                        <a:t>Ans.</a:t>
                      </a:r>
                      <a:r>
                        <a:rPr lang="en-US" baseline="0" dirty="0"/>
                        <a:t> 3 (d)</a:t>
                      </a:r>
                      <a:endParaRPr lang="en-US" dirty="0"/>
                    </a:p>
                  </a:txBody>
                  <a:tcPr/>
                </a:tc>
                <a:tc>
                  <a:txBody>
                    <a:bodyPr/>
                    <a:lstStyle/>
                    <a:p>
                      <a:r>
                        <a:rPr lang="en-US" dirty="0"/>
                        <a:t>Ans.</a:t>
                      </a:r>
                      <a:r>
                        <a:rPr lang="en-US" baseline="0" dirty="0"/>
                        <a:t> 4 (b)</a:t>
                      </a:r>
                      <a:endParaRPr lang="en-US" dirty="0"/>
                    </a:p>
                  </a:txBody>
                  <a:tcPr/>
                </a:tc>
                <a:extLst>
                  <a:ext uri="{0D108BD9-81ED-4DB2-BD59-A6C34878D82A}">
                    <a16:rowId xmlns:a16="http://schemas.microsoft.com/office/drawing/2014/main" val="10000"/>
                  </a:ext>
                </a:extLst>
              </a:tr>
              <a:tr h="642097">
                <a:tc>
                  <a:txBody>
                    <a:bodyPr/>
                    <a:lstStyle/>
                    <a:p>
                      <a:r>
                        <a:rPr lang="en-US" dirty="0"/>
                        <a:t>Ans.</a:t>
                      </a:r>
                      <a:r>
                        <a:rPr lang="en-US" baseline="0" dirty="0"/>
                        <a:t> 5 (d)</a:t>
                      </a:r>
                      <a:endParaRPr lang="en-US" dirty="0"/>
                    </a:p>
                  </a:txBody>
                  <a:tcPr/>
                </a:tc>
                <a:tc>
                  <a:txBody>
                    <a:bodyPr/>
                    <a:lstStyle/>
                    <a:p>
                      <a:r>
                        <a:rPr lang="en-IN" dirty="0"/>
                        <a:t>Ans. 6 (a) </a:t>
                      </a:r>
                      <a:endParaRPr lang="en-US" dirty="0"/>
                    </a:p>
                  </a:txBody>
                  <a:tcPr/>
                </a:tc>
                <a:tc>
                  <a:txBody>
                    <a:bodyPr/>
                    <a:lstStyle/>
                    <a:p>
                      <a:r>
                        <a:rPr lang="en-IN" dirty="0"/>
                        <a:t>Ans 7 (c) </a:t>
                      </a:r>
                      <a:endParaRPr lang="en-US" dirty="0"/>
                    </a:p>
                  </a:txBody>
                  <a:tcPr/>
                </a:tc>
                <a:tc>
                  <a:txBody>
                    <a:bodyPr/>
                    <a:lstStyle/>
                    <a:p>
                      <a:r>
                        <a:rPr lang="en-IN" dirty="0"/>
                        <a:t>Ans 8.(b)</a:t>
                      </a:r>
                      <a:endParaRPr lang="en-US" dirty="0"/>
                    </a:p>
                  </a:txBody>
                  <a:tcPr/>
                </a:tc>
                <a:extLst>
                  <a:ext uri="{0D108BD9-81ED-4DB2-BD59-A6C34878D82A}">
                    <a16:rowId xmlns:a16="http://schemas.microsoft.com/office/drawing/2014/main" val="10001"/>
                  </a:ext>
                </a:extLst>
              </a:tr>
              <a:tr h="642097">
                <a:tc>
                  <a:txBody>
                    <a:bodyPr/>
                    <a:lstStyle/>
                    <a:p>
                      <a:r>
                        <a:rPr lang="en-IN" dirty="0"/>
                        <a:t>Ans .9(a) </a:t>
                      </a:r>
                      <a:endParaRPr lang="en-US" dirty="0"/>
                    </a:p>
                  </a:txBody>
                  <a:tcPr/>
                </a:tc>
                <a:tc>
                  <a:txBody>
                    <a:bodyPr/>
                    <a:lstStyle/>
                    <a:p>
                      <a:r>
                        <a:rPr lang="en-IN" dirty="0"/>
                        <a:t>Ans.10(c) </a:t>
                      </a:r>
                      <a:endParaRPr lang="en-US" dirty="0"/>
                    </a:p>
                  </a:txBody>
                  <a:tcPr/>
                </a:tc>
                <a:tc>
                  <a:txBody>
                    <a:bodyPr/>
                    <a:lstStyle/>
                    <a:p>
                      <a:r>
                        <a:rPr lang="en-IN" dirty="0"/>
                        <a:t>Ans.</a:t>
                      </a:r>
                      <a:r>
                        <a:rPr lang="en-IN"/>
                        <a:t>11(c)</a:t>
                      </a:r>
                      <a:endParaRPr lang="en-US" dirty="0"/>
                    </a:p>
                  </a:txBody>
                  <a:tcPr/>
                </a:tc>
                <a:tc>
                  <a:txBody>
                    <a:bodyPr/>
                    <a:lstStyle/>
                    <a:p>
                      <a:endParaRPr lang="en-US" dirty="0"/>
                    </a:p>
                  </a:txBody>
                  <a:tcPr/>
                </a:tc>
                <a:extLst>
                  <a:ext uri="{0D108BD9-81ED-4DB2-BD59-A6C34878D82A}">
                    <a16:rowId xmlns:a16="http://schemas.microsoft.com/office/drawing/2014/main" val="3523393048"/>
                  </a:ext>
                </a:extLst>
              </a:tr>
            </a:tbl>
          </a:graphicData>
        </a:graphic>
      </p:graphicFrame>
      <p:pic>
        <p:nvPicPr>
          <p:cNvPr id="2" name="Picture 1">
            <a:extLst>
              <a:ext uri="{FF2B5EF4-FFF2-40B4-BE49-F238E27FC236}">
                <a16:creationId xmlns:a16="http://schemas.microsoft.com/office/drawing/2014/main" id="{4F7E012A-3C08-E7E3-4387-536B281AAFAB}"/>
              </a:ext>
            </a:extLst>
          </p:cNvPr>
          <p:cNvPicPr>
            <a:picLocks noChangeAspect="1"/>
          </p:cNvPicPr>
          <p:nvPr/>
        </p:nvPicPr>
        <p:blipFill>
          <a:blip r:embed="rId3"/>
          <a:srcRect l="5635" t="12069" r="3584" b="7177"/>
          <a:stretch>
            <a:fillRect/>
          </a:stretch>
        </p:blipFill>
        <p:spPr>
          <a:xfrm>
            <a:off x="9532365" y="373872"/>
            <a:ext cx="2064281" cy="630209"/>
          </a:xfrm>
          <a:prstGeom prst="rect">
            <a:avLst/>
          </a:prstGeom>
        </p:spPr>
      </p:pic>
    </p:spTree>
    <p:extLst>
      <p:ext uri="{BB962C8B-B14F-4D97-AF65-F5344CB8AC3E}">
        <p14:creationId xmlns:p14="http://schemas.microsoft.com/office/powerpoint/2010/main" val="2376776221"/>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3F6BF48-27FD-49DF-8320-E7D438A0338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424051" y="184341"/>
            <a:ext cx="11811985" cy="6481819"/>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650929" y="1279613"/>
            <a:ext cx="10737006" cy="1307902"/>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400" dirty="0">
                <a:solidFill>
                  <a:srgbClr val="0070C0"/>
                </a:solidFill>
                <a:latin typeface="Arial Rounded MT Bold" panose="020F0704030504030204" pitchFamily="34" charset="0"/>
              </a:rPr>
              <a:t>Q2</a:t>
            </a:r>
            <a:r>
              <a:rPr lang="en-US" sz="2800" dirty="0">
                <a:solidFill>
                  <a:srgbClr val="0070C0"/>
                </a:solidFill>
                <a:latin typeface="Arial Rounded MT Bold" panose="020F0704030504030204" pitchFamily="34" charset="0"/>
              </a:rPr>
              <a:t> </a:t>
            </a:r>
            <a:r>
              <a:rPr lang="en-US" sz="2400" dirty="0">
                <a:solidFill>
                  <a:srgbClr val="0070C0"/>
                </a:solidFill>
                <a:latin typeface="Arial Rounded MT Bold" panose="020F0704030504030204" pitchFamily="34" charset="0"/>
              </a:rPr>
              <a:t>The cap and trade method used by government to ensure that pollution is minimized in the most cost effective way is an example of : </a:t>
            </a:r>
          </a:p>
          <a:p>
            <a:pPr algn="r"/>
            <a:r>
              <a:rPr lang="en-US" sz="2400" dirty="0">
                <a:solidFill>
                  <a:srgbClr val="0070C0"/>
                </a:solidFill>
                <a:latin typeface="Arial Rounded MT Bold" panose="020F0704030504030204" pitchFamily="34" charset="0"/>
              </a:rPr>
              <a:t>[Jan-25]</a:t>
            </a:r>
          </a:p>
        </p:txBody>
      </p:sp>
      <p:sp>
        <p:nvSpPr>
          <p:cNvPr id="15" name="TextBox 14">
            <a:extLst>
              <a:ext uri="{FF2B5EF4-FFF2-40B4-BE49-F238E27FC236}">
                <a16:creationId xmlns:a16="http://schemas.microsoft.com/office/drawing/2014/main" id="{2CDDB6C8-E094-4607-A305-CF57C40CA5D7}"/>
              </a:ext>
            </a:extLst>
          </p:cNvPr>
          <p:cNvSpPr txBox="1"/>
          <p:nvPr/>
        </p:nvSpPr>
        <p:spPr>
          <a:xfrm>
            <a:off x="441279" y="336285"/>
            <a:ext cx="3079161"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Market Failure Govt Intervention </a:t>
            </a:r>
          </a:p>
        </p:txBody>
      </p:sp>
      <p:sp>
        <p:nvSpPr>
          <p:cNvPr id="21" name="Rectangle: Rounded Corners 20">
            <a:extLst>
              <a:ext uri="{FF2B5EF4-FFF2-40B4-BE49-F238E27FC236}">
                <a16:creationId xmlns:a16="http://schemas.microsoft.com/office/drawing/2014/main" id="{79FBC30F-0F3D-45DE-BAE0-F84ECBF73DF1}"/>
              </a:ext>
            </a:extLst>
          </p:cNvPr>
          <p:cNvSpPr/>
          <p:nvPr/>
        </p:nvSpPr>
        <p:spPr>
          <a:xfrm>
            <a:off x="924799" y="4780133"/>
            <a:ext cx="7204011" cy="734585"/>
          </a:xfrm>
          <a:prstGeom prst="roundRect">
            <a:avLst>
              <a:gd name="adj" fmla="val 17039"/>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400" dirty="0">
                <a:solidFill>
                  <a:srgbClr val="0070C0"/>
                </a:solidFill>
                <a:latin typeface="Arial Rounded MT Bold" panose="020F0704030504030204" pitchFamily="34" charset="0"/>
              </a:rPr>
              <a:t>(c) Government intervention in the case of demerit goods  </a:t>
            </a:r>
          </a:p>
        </p:txBody>
      </p:sp>
      <p:sp>
        <p:nvSpPr>
          <p:cNvPr id="13" name="Rectangle: Rounded Corners 20">
            <a:extLst>
              <a:ext uri="{FF2B5EF4-FFF2-40B4-BE49-F238E27FC236}">
                <a16:creationId xmlns:a16="http://schemas.microsoft.com/office/drawing/2014/main" id="{79FBC30F-0F3D-45DE-BAE0-F84ECBF73DF1}"/>
              </a:ext>
            </a:extLst>
          </p:cNvPr>
          <p:cNvSpPr/>
          <p:nvPr/>
        </p:nvSpPr>
        <p:spPr>
          <a:xfrm>
            <a:off x="804067" y="2655323"/>
            <a:ext cx="7131064" cy="1135235"/>
          </a:xfrm>
          <a:prstGeom prst="roundRect">
            <a:avLst>
              <a:gd name="adj" fmla="val 14273"/>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400" dirty="0">
                <a:solidFill>
                  <a:srgbClr val="0070C0"/>
                </a:solidFill>
                <a:latin typeface="Arial Rounded MT Bold" panose="020F0704030504030204" pitchFamily="34" charset="0"/>
              </a:rPr>
              <a:t>(a)</a:t>
            </a:r>
            <a:r>
              <a:rPr lang="en-US" sz="2400" dirty="0">
                <a:solidFill>
                  <a:srgbClr val="7030A0"/>
                </a:solidFill>
                <a:latin typeface="Arial Rounded MT Bold" panose="020F0704030504030204" pitchFamily="34" charset="0"/>
              </a:rPr>
              <a:t> </a:t>
            </a:r>
            <a:r>
              <a:rPr lang="en-US" sz="2400" dirty="0">
                <a:solidFill>
                  <a:srgbClr val="0070C0"/>
                </a:solidFill>
                <a:latin typeface="Arial Rounded MT Bold" panose="020F0704030504030204" pitchFamily="34" charset="0"/>
              </a:rPr>
              <a:t>Government intervention to correct externalities </a:t>
            </a:r>
          </a:p>
          <a:p>
            <a:r>
              <a:rPr lang="en-US" sz="2800" dirty="0">
                <a:solidFill>
                  <a:srgbClr val="002060"/>
                </a:solidFill>
                <a:latin typeface="Arial Rounded MT Bold" panose="020F0704030504030204" pitchFamily="34" charset="0"/>
              </a:rPr>
              <a:t>	</a:t>
            </a:r>
          </a:p>
        </p:txBody>
      </p:sp>
      <p:sp>
        <p:nvSpPr>
          <p:cNvPr id="14" name="Rectangle: Rounded Corners 20">
            <a:extLst>
              <a:ext uri="{FF2B5EF4-FFF2-40B4-BE49-F238E27FC236}">
                <a16:creationId xmlns:a16="http://schemas.microsoft.com/office/drawing/2014/main" id="{79FBC30F-0F3D-45DE-BAE0-F84ECBF73DF1}"/>
              </a:ext>
            </a:extLst>
          </p:cNvPr>
          <p:cNvSpPr/>
          <p:nvPr/>
        </p:nvSpPr>
        <p:spPr>
          <a:xfrm>
            <a:off x="924799" y="5684770"/>
            <a:ext cx="7204010" cy="836945"/>
          </a:xfrm>
          <a:prstGeom prst="roundRect">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0070C0"/>
                </a:solidFill>
                <a:latin typeface="Arial Rounded MT Bold" panose="020F0704030504030204" pitchFamily="34" charset="0"/>
              </a:rPr>
              <a:t>(d) Government intervention for correcting market failure</a:t>
            </a:r>
          </a:p>
        </p:txBody>
      </p:sp>
      <p:sp>
        <p:nvSpPr>
          <p:cNvPr id="16" name="Rectangle: Rounded Corners 20">
            <a:extLst>
              <a:ext uri="{FF2B5EF4-FFF2-40B4-BE49-F238E27FC236}">
                <a16:creationId xmlns:a16="http://schemas.microsoft.com/office/drawing/2014/main" id="{79FBC30F-0F3D-45DE-BAE0-F84ECBF73DF1}"/>
              </a:ext>
            </a:extLst>
          </p:cNvPr>
          <p:cNvSpPr/>
          <p:nvPr/>
        </p:nvSpPr>
        <p:spPr>
          <a:xfrm>
            <a:off x="804066" y="3858366"/>
            <a:ext cx="7503025" cy="746190"/>
          </a:xfrm>
          <a:prstGeom prst="roundRect">
            <a:avLst>
              <a:gd name="adj" fmla="val 4339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dirty="0">
                <a:solidFill>
                  <a:srgbClr val="0070C0"/>
                </a:solidFill>
                <a:latin typeface="Arial Rounded MT Bold" panose="020F0704030504030204" pitchFamily="34" charset="0"/>
              </a:rPr>
              <a:t>(</a:t>
            </a:r>
            <a:r>
              <a:rPr lang="en-US" sz="2800" dirty="0">
                <a:solidFill>
                  <a:srgbClr val="0070C0"/>
                </a:solidFill>
                <a:latin typeface="Arial Rounded MT Bold" panose="020F0704030504030204" pitchFamily="34" charset="0"/>
              </a:rPr>
              <a:t>b) Government intervention in the case of merit goods </a:t>
            </a:r>
          </a:p>
        </p:txBody>
      </p:sp>
      <p:pic>
        <p:nvPicPr>
          <p:cNvPr id="2" name="Picture 1">
            <a:extLst>
              <a:ext uri="{FF2B5EF4-FFF2-40B4-BE49-F238E27FC236}">
                <a16:creationId xmlns:a16="http://schemas.microsoft.com/office/drawing/2014/main" id="{C59A33FF-2E0C-6B88-CEF9-4C71205F4BC8}"/>
              </a:ext>
            </a:extLst>
          </p:cNvPr>
          <p:cNvPicPr>
            <a:picLocks noChangeAspect="1"/>
          </p:cNvPicPr>
          <p:nvPr/>
        </p:nvPicPr>
        <p:blipFill>
          <a:blip r:embed="rId3"/>
          <a:srcRect l="5635" t="12069" r="3584" b="7177"/>
          <a:stretch>
            <a:fillRect/>
          </a:stretch>
        </p:blipFill>
        <p:spPr>
          <a:xfrm>
            <a:off x="9532365" y="373872"/>
            <a:ext cx="2064281" cy="630209"/>
          </a:xfrm>
          <a:prstGeom prst="rect">
            <a:avLst/>
          </a:prstGeom>
        </p:spPr>
      </p:pic>
    </p:spTree>
    <p:extLst>
      <p:ext uri="{BB962C8B-B14F-4D97-AF65-F5344CB8AC3E}">
        <p14:creationId xmlns:p14="http://schemas.microsoft.com/office/powerpoint/2010/main" val="165497531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3F6BF48-27FD-49DF-8320-E7D438A0338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697949" y="-1322601"/>
            <a:ext cx="11811985" cy="6481819"/>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408791" y="1190779"/>
            <a:ext cx="11341930" cy="2135862"/>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endParaRPr lang="en-US" sz="2800" dirty="0">
              <a:solidFill>
                <a:srgbClr val="00B050"/>
              </a:solidFill>
              <a:latin typeface="Arial Rounded MT Bold" panose="020F0704030504030204" pitchFamily="34" charset="0"/>
            </a:endParaRPr>
          </a:p>
          <a:p>
            <a:endParaRPr lang="en-US" sz="2800" dirty="0">
              <a:solidFill>
                <a:srgbClr val="00B050"/>
              </a:solidFill>
              <a:latin typeface="Arial Rounded MT Bold" panose="020F0704030504030204" pitchFamily="34" charset="0"/>
            </a:endParaRPr>
          </a:p>
          <a:p>
            <a:r>
              <a:rPr lang="en-US" sz="2800" dirty="0">
                <a:solidFill>
                  <a:srgbClr val="FF0000"/>
                </a:solidFill>
                <a:latin typeface="Arial Rounded MT Bold" panose="020F0704030504030204" pitchFamily="34" charset="0"/>
              </a:rPr>
              <a:t>Q3. What does the term “ lemon” means in the model of “ Lemons problem “ developed by “ George </a:t>
            </a:r>
            <a:r>
              <a:rPr lang="en-US" sz="2800" dirty="0" err="1">
                <a:solidFill>
                  <a:srgbClr val="FF0000"/>
                </a:solidFill>
                <a:latin typeface="Arial Rounded MT Bold" panose="020F0704030504030204" pitchFamily="34" charset="0"/>
              </a:rPr>
              <a:t>Akeliof</a:t>
            </a:r>
            <a:r>
              <a:rPr lang="en-US" sz="2800" dirty="0">
                <a:solidFill>
                  <a:srgbClr val="FF0000"/>
                </a:solidFill>
                <a:latin typeface="Arial Rounded MT Bold" panose="020F0704030504030204" pitchFamily="34" charset="0"/>
              </a:rPr>
              <a:t> ‘ in relation to used car market </a:t>
            </a:r>
          </a:p>
          <a:p>
            <a:pPr algn="r"/>
            <a:r>
              <a:rPr lang="en-US" sz="2800" dirty="0">
                <a:solidFill>
                  <a:srgbClr val="FF0000"/>
                </a:solidFill>
                <a:latin typeface="Arial Rounded MT Bold" panose="020F0704030504030204" pitchFamily="34" charset="0"/>
              </a:rPr>
              <a:t> [May-25]</a:t>
            </a:r>
          </a:p>
          <a:p>
            <a:r>
              <a:rPr lang="en-US" sz="2800" dirty="0">
                <a:solidFill>
                  <a:srgbClr val="00B050"/>
                </a:solidFill>
              </a:rPr>
              <a:t>       </a:t>
            </a:r>
          </a:p>
        </p:txBody>
      </p:sp>
      <p:sp>
        <p:nvSpPr>
          <p:cNvPr id="15" name="TextBox 14">
            <a:extLst>
              <a:ext uri="{FF2B5EF4-FFF2-40B4-BE49-F238E27FC236}">
                <a16:creationId xmlns:a16="http://schemas.microsoft.com/office/drawing/2014/main" id="{2CDDB6C8-E094-4607-A305-CF57C40CA5D7}"/>
              </a:ext>
            </a:extLst>
          </p:cNvPr>
          <p:cNvSpPr txBox="1"/>
          <p:nvPr/>
        </p:nvSpPr>
        <p:spPr>
          <a:xfrm>
            <a:off x="486298" y="311864"/>
            <a:ext cx="2955382"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Market Failure Govt Intervention </a:t>
            </a:r>
          </a:p>
        </p:txBody>
      </p:sp>
      <p:sp>
        <p:nvSpPr>
          <p:cNvPr id="21" name="Rectangle: Rounded Corners 20">
            <a:extLst>
              <a:ext uri="{FF2B5EF4-FFF2-40B4-BE49-F238E27FC236}">
                <a16:creationId xmlns:a16="http://schemas.microsoft.com/office/drawing/2014/main" id="{79FBC30F-0F3D-45DE-BAE0-F84ECBF73DF1}"/>
              </a:ext>
            </a:extLst>
          </p:cNvPr>
          <p:cNvSpPr/>
          <p:nvPr/>
        </p:nvSpPr>
        <p:spPr>
          <a:xfrm>
            <a:off x="852599" y="4648024"/>
            <a:ext cx="4657245" cy="939545"/>
          </a:xfrm>
          <a:prstGeom prst="roundRect">
            <a:avLst>
              <a:gd name="adj" fmla="val 3940"/>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FF0000"/>
                </a:solidFill>
                <a:latin typeface="Arial Rounded MT Bold" panose="020F0704030504030204" pitchFamily="34" charset="0"/>
              </a:rPr>
              <a:t>(c) Average quality used cars</a:t>
            </a:r>
            <a:r>
              <a:rPr lang="en-US" sz="2800" dirty="0">
                <a:solidFill>
                  <a:srgbClr val="0070C0"/>
                </a:solidFill>
                <a:latin typeface="Arial Rounded MT Bold" panose="020F0704030504030204" pitchFamily="34" charset="0"/>
              </a:rPr>
              <a:t>	</a:t>
            </a:r>
          </a:p>
        </p:txBody>
      </p:sp>
      <p:sp>
        <p:nvSpPr>
          <p:cNvPr id="13" name="Rectangle: Rounded Corners 20">
            <a:extLst>
              <a:ext uri="{FF2B5EF4-FFF2-40B4-BE49-F238E27FC236}">
                <a16:creationId xmlns:a16="http://schemas.microsoft.com/office/drawing/2014/main" id="{79FBC30F-0F3D-45DE-BAE0-F84ECBF73DF1}"/>
              </a:ext>
            </a:extLst>
          </p:cNvPr>
          <p:cNvSpPr/>
          <p:nvPr/>
        </p:nvSpPr>
        <p:spPr>
          <a:xfrm>
            <a:off x="898902" y="3506591"/>
            <a:ext cx="4340860" cy="939545"/>
          </a:xfrm>
          <a:prstGeom prst="roundRect">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FF0000"/>
                </a:solidFill>
                <a:latin typeface="Arial Rounded MT Bold" panose="020F0704030504030204" pitchFamily="34" charset="0"/>
              </a:rPr>
              <a:t>(a) Both poor and good quality used cars </a:t>
            </a:r>
          </a:p>
        </p:txBody>
      </p:sp>
      <p:sp>
        <p:nvSpPr>
          <p:cNvPr id="14" name="Rectangle: Rounded Corners 20">
            <a:extLst>
              <a:ext uri="{FF2B5EF4-FFF2-40B4-BE49-F238E27FC236}">
                <a16:creationId xmlns:a16="http://schemas.microsoft.com/office/drawing/2014/main" id="{79FBC30F-0F3D-45DE-BAE0-F84ECBF73DF1}"/>
              </a:ext>
            </a:extLst>
          </p:cNvPr>
          <p:cNvSpPr/>
          <p:nvPr/>
        </p:nvSpPr>
        <p:spPr>
          <a:xfrm>
            <a:off x="6362050" y="4648025"/>
            <a:ext cx="4657245" cy="1001220"/>
          </a:xfrm>
          <a:prstGeom prst="roundRect">
            <a:avLst>
              <a:gd name="adj" fmla="val 46900"/>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FF0000"/>
                </a:solidFill>
                <a:latin typeface="Arial Rounded MT Bold" panose="020F0704030504030204" pitchFamily="34" charset="0"/>
              </a:rPr>
              <a:t>(d) Scraped used cars </a:t>
            </a:r>
          </a:p>
        </p:txBody>
      </p:sp>
      <p:sp>
        <p:nvSpPr>
          <p:cNvPr id="16" name="Rectangle: Rounded Corners 20">
            <a:extLst>
              <a:ext uri="{FF2B5EF4-FFF2-40B4-BE49-F238E27FC236}">
                <a16:creationId xmlns:a16="http://schemas.microsoft.com/office/drawing/2014/main" id="{79FBC30F-0F3D-45DE-BAE0-F84ECBF73DF1}"/>
              </a:ext>
            </a:extLst>
          </p:cNvPr>
          <p:cNvSpPr/>
          <p:nvPr/>
        </p:nvSpPr>
        <p:spPr>
          <a:xfrm>
            <a:off x="6096000" y="3428999"/>
            <a:ext cx="4814807" cy="926025"/>
          </a:xfrm>
          <a:prstGeom prst="roundRect">
            <a:avLst>
              <a:gd name="adj" fmla="val 16667"/>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FF0000"/>
                </a:solidFill>
                <a:latin typeface="Arial Rounded MT Bold" panose="020F0704030504030204" pitchFamily="34" charset="0"/>
              </a:rPr>
              <a:t>(b) Only good quality used cars</a:t>
            </a:r>
          </a:p>
        </p:txBody>
      </p:sp>
      <p:sp>
        <p:nvSpPr>
          <p:cNvPr id="25" name="Rectangle 14">
            <a:extLst>
              <a:ext uri="{FF2B5EF4-FFF2-40B4-BE49-F238E27FC236}">
                <a16:creationId xmlns:a16="http://schemas.microsoft.com/office/drawing/2014/main" id="{7D482409-2544-DD2E-8CBF-D65779E2EB6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6" name="Object 25">
            <a:extLst>
              <a:ext uri="{FF2B5EF4-FFF2-40B4-BE49-F238E27FC236}">
                <a16:creationId xmlns:a16="http://schemas.microsoft.com/office/drawing/2014/main" id="{38E4B4D1-BAB1-0344-236B-E380E0777FDD}"/>
              </a:ext>
            </a:extLst>
          </p:cNvPr>
          <p:cNvGraphicFramePr>
            <a:graphicFrameLocks noChangeAspect="1"/>
          </p:cNvGraphicFramePr>
          <p:nvPr/>
        </p:nvGraphicFramePr>
        <p:xfrm>
          <a:off x="0" y="457200"/>
          <a:ext cx="152400" cy="123825"/>
        </p:xfrm>
        <a:graphic>
          <a:graphicData uri="http://schemas.openxmlformats.org/presentationml/2006/ole">
            <mc:AlternateContent xmlns:mc="http://schemas.openxmlformats.org/markup-compatibility/2006">
              <mc:Choice xmlns:v="urn:schemas-microsoft-com:vml" Requires="v">
                <p:oleObj name="Equation" r:id="rId3" imgW="152202" imgH="126835" progId="Equation.DSMT4">
                  <p:embed/>
                </p:oleObj>
              </mc:Choice>
              <mc:Fallback>
                <p:oleObj name="Equation" r:id="rId3" imgW="152202" imgH="126835" progId="Equation.DSMT4">
                  <p:embed/>
                  <p:pic>
                    <p:nvPicPr>
                      <p:cNvPr id="0" name="Object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57200"/>
                        <a:ext cx="152400" cy="123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 name="Picture 1">
            <a:extLst>
              <a:ext uri="{FF2B5EF4-FFF2-40B4-BE49-F238E27FC236}">
                <a16:creationId xmlns:a16="http://schemas.microsoft.com/office/drawing/2014/main" id="{6A1DC997-A930-661C-75E9-21451856676F}"/>
              </a:ext>
            </a:extLst>
          </p:cNvPr>
          <p:cNvPicPr>
            <a:picLocks noChangeAspect="1"/>
          </p:cNvPicPr>
          <p:nvPr/>
        </p:nvPicPr>
        <p:blipFill>
          <a:blip r:embed="rId5"/>
          <a:srcRect l="5635" t="12069" r="3584" b="7177"/>
          <a:stretch>
            <a:fillRect/>
          </a:stretch>
        </p:blipFill>
        <p:spPr>
          <a:xfrm>
            <a:off x="9532365" y="373872"/>
            <a:ext cx="2064281" cy="630209"/>
          </a:xfrm>
          <a:prstGeom prst="rect">
            <a:avLst/>
          </a:prstGeom>
        </p:spPr>
      </p:pic>
    </p:spTree>
    <p:extLst>
      <p:ext uri="{BB962C8B-B14F-4D97-AF65-F5344CB8AC3E}">
        <p14:creationId xmlns:p14="http://schemas.microsoft.com/office/powerpoint/2010/main" val="165497531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3F6BF48-27FD-49DF-8320-E7D438A0338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206253" y="-1204978"/>
            <a:ext cx="11811985" cy="6481819"/>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408790" y="1178222"/>
            <a:ext cx="11576957" cy="1267428"/>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dirty="0">
                <a:solidFill>
                  <a:srgbClr val="00B050"/>
                </a:solidFill>
                <a:latin typeface="Arial Rounded MT Bold" panose="020F0704030504030204" pitchFamily="34" charset="0"/>
              </a:rPr>
              <a:t>Q4  </a:t>
            </a:r>
            <a:r>
              <a:rPr lang="en-US" sz="2400" dirty="0">
                <a:solidFill>
                  <a:srgbClr val="00B050"/>
                </a:solidFill>
                <a:latin typeface="Arial Rounded MT Bold" panose="020F0704030504030204" pitchFamily="34" charset="0"/>
              </a:rPr>
              <a:t>Which of the following statement is true in respect of Social costs ?  [May-25]</a:t>
            </a:r>
          </a:p>
          <a:p>
            <a:pPr algn="just"/>
            <a:endParaRPr lang="en-US" sz="2800" dirty="0">
              <a:solidFill>
                <a:srgbClr val="00B05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2CDDB6C8-E094-4607-A305-CF57C40CA5D7}"/>
              </a:ext>
            </a:extLst>
          </p:cNvPr>
          <p:cNvSpPr txBox="1"/>
          <p:nvPr/>
        </p:nvSpPr>
        <p:spPr>
          <a:xfrm>
            <a:off x="496237" y="227005"/>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Market Failure Govt Intervention </a:t>
            </a:r>
          </a:p>
        </p:txBody>
      </p:sp>
      <p:pic>
        <p:nvPicPr>
          <p:cNvPr id="18" name="Picture 17">
            <a:extLst>
              <a:ext uri="{FF2B5EF4-FFF2-40B4-BE49-F238E27FC236}">
                <a16:creationId xmlns:a16="http://schemas.microsoft.com/office/drawing/2014/main" id="{48680C96-F6D6-4727-A200-4401026CE3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04028" y="457576"/>
            <a:ext cx="1646693" cy="553253"/>
          </a:xfrm>
          <a:prstGeom prst="rect">
            <a:avLst/>
          </a:prstGeom>
        </p:spPr>
      </p:pic>
      <p:sp>
        <p:nvSpPr>
          <p:cNvPr id="3" name="Rectangle 2">
            <a:extLst>
              <a:ext uri="{FF2B5EF4-FFF2-40B4-BE49-F238E27FC236}">
                <a16:creationId xmlns:a16="http://schemas.microsoft.com/office/drawing/2014/main" id="{55BF1320-72D6-8AB0-0E8F-A280DB3B65EA}"/>
              </a:ext>
            </a:extLst>
          </p:cNvPr>
          <p:cNvSpPr/>
          <p:nvPr/>
        </p:nvSpPr>
        <p:spPr>
          <a:xfrm>
            <a:off x="798875" y="2510685"/>
            <a:ext cx="9305150" cy="100621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a:t>
            </a:r>
            <a:r>
              <a:rPr lang="en-US" sz="2800" dirty="0">
                <a:solidFill>
                  <a:srgbClr val="00B050"/>
                </a:solidFill>
                <a:latin typeface="Arial Rounded MT Bold" panose="020F0704030504030204" pitchFamily="34" charset="0"/>
              </a:rPr>
              <a:t>) </a:t>
            </a:r>
            <a:r>
              <a:rPr lang="en-US" sz="2400" dirty="0">
                <a:solidFill>
                  <a:srgbClr val="00B050"/>
                </a:solidFill>
                <a:latin typeface="Arial Rounded MT Bold" panose="020F0704030504030204" pitchFamily="34" charset="0"/>
              </a:rPr>
              <a:t>Social cost = Private cost + External cost – Total Negative Externalities </a:t>
            </a:r>
          </a:p>
        </p:txBody>
      </p:sp>
      <p:sp>
        <p:nvSpPr>
          <p:cNvPr id="5" name="Rectangle 4">
            <a:extLst>
              <a:ext uri="{FF2B5EF4-FFF2-40B4-BE49-F238E27FC236}">
                <a16:creationId xmlns:a16="http://schemas.microsoft.com/office/drawing/2014/main" id="{E0AD1EC5-2D64-3411-FFE4-43984C5CFA05}"/>
              </a:ext>
            </a:extLst>
          </p:cNvPr>
          <p:cNvSpPr/>
          <p:nvPr/>
        </p:nvSpPr>
        <p:spPr>
          <a:xfrm>
            <a:off x="798875" y="3591819"/>
            <a:ext cx="9305152" cy="7060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400" dirty="0">
                <a:solidFill>
                  <a:srgbClr val="00B050"/>
                </a:solidFill>
                <a:latin typeface="Arial Rounded MT Bold" panose="020F0704030504030204" pitchFamily="34" charset="0"/>
              </a:rPr>
              <a:t>(b) </a:t>
            </a:r>
            <a:r>
              <a:rPr lang="en-US" sz="2400" dirty="0">
                <a:solidFill>
                  <a:srgbClr val="00B050"/>
                </a:solidFill>
                <a:latin typeface="Arial Rounded MT Bold" panose="020F0704030504030204" pitchFamily="34" charset="0"/>
              </a:rPr>
              <a:t>Social cost = Private cost + External cost </a:t>
            </a:r>
          </a:p>
        </p:txBody>
      </p:sp>
      <p:sp>
        <p:nvSpPr>
          <p:cNvPr id="6" name="Rectangle 5">
            <a:extLst>
              <a:ext uri="{FF2B5EF4-FFF2-40B4-BE49-F238E27FC236}">
                <a16:creationId xmlns:a16="http://schemas.microsoft.com/office/drawing/2014/main" id="{BB48C15D-E7E9-B644-C719-F5A5E989CA97}"/>
              </a:ext>
            </a:extLst>
          </p:cNvPr>
          <p:cNvSpPr/>
          <p:nvPr/>
        </p:nvSpPr>
        <p:spPr>
          <a:xfrm>
            <a:off x="798874" y="4297835"/>
            <a:ext cx="9305151" cy="95648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400" dirty="0">
                <a:solidFill>
                  <a:srgbClr val="00B050"/>
                </a:solidFill>
                <a:latin typeface="Arial Rounded MT Bold" panose="020F0704030504030204" pitchFamily="34" charset="0"/>
              </a:rPr>
              <a:t>(c) </a:t>
            </a:r>
            <a:r>
              <a:rPr lang="en-US" sz="2400" dirty="0">
                <a:solidFill>
                  <a:srgbClr val="00B050"/>
                </a:solidFill>
                <a:latin typeface="Arial Rounded MT Bold" panose="020F0704030504030204" pitchFamily="34" charset="0"/>
              </a:rPr>
              <a:t>Social cost = Private cost + External cost – Government taxes </a:t>
            </a:r>
          </a:p>
        </p:txBody>
      </p:sp>
      <p:sp>
        <p:nvSpPr>
          <p:cNvPr id="9" name="Rectangle 8">
            <a:extLst>
              <a:ext uri="{FF2B5EF4-FFF2-40B4-BE49-F238E27FC236}">
                <a16:creationId xmlns:a16="http://schemas.microsoft.com/office/drawing/2014/main" id="{1D279CD9-1A65-02BE-957E-BFEB3412CEB3}"/>
              </a:ext>
            </a:extLst>
          </p:cNvPr>
          <p:cNvSpPr/>
          <p:nvPr/>
        </p:nvSpPr>
        <p:spPr>
          <a:xfrm>
            <a:off x="798875" y="5276841"/>
            <a:ext cx="9305150" cy="95647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400" dirty="0">
                <a:solidFill>
                  <a:srgbClr val="00B050"/>
                </a:solidFill>
                <a:latin typeface="Arial Rounded MT Bold" panose="020F0704030504030204" pitchFamily="34" charset="0"/>
              </a:rPr>
              <a:t>(d) </a:t>
            </a:r>
            <a:r>
              <a:rPr lang="en-US" sz="2400" dirty="0">
                <a:solidFill>
                  <a:srgbClr val="00B050"/>
                </a:solidFill>
                <a:latin typeface="Arial Rounded MT Bold" panose="020F0704030504030204" pitchFamily="34" charset="0"/>
              </a:rPr>
              <a:t>Social cost = Private cost + Total Negative externalities – Government Taxes </a:t>
            </a:r>
            <a:r>
              <a:rPr lang="en-US" sz="2400" dirty="0"/>
              <a:t>.</a:t>
            </a:r>
            <a:endParaRPr lang="en-US" sz="2400" dirty="0">
              <a:solidFill>
                <a:srgbClr val="00B050"/>
              </a:solidFill>
              <a:latin typeface="Arial Rounded MT Bold" panose="020F0704030504030204" pitchFamily="34" charset="0"/>
            </a:endParaRPr>
          </a:p>
        </p:txBody>
      </p:sp>
    </p:spTree>
    <p:extLst>
      <p:ext uri="{BB962C8B-B14F-4D97-AF65-F5344CB8AC3E}">
        <p14:creationId xmlns:p14="http://schemas.microsoft.com/office/powerpoint/2010/main" val="165497531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38570-0E01-8625-478C-FEFFE0B9488F}"/>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5CD7F667-6285-C388-83B4-DD8915489B66}"/>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74791" y="104930"/>
            <a:ext cx="11811985" cy="6481819"/>
          </a:xfrm>
          <a:prstGeom prst="rect">
            <a:avLst/>
          </a:prstGeom>
        </p:spPr>
      </p:pic>
      <p:sp>
        <p:nvSpPr>
          <p:cNvPr id="4" name="Rectangle: Rounded Corners 3">
            <a:extLst>
              <a:ext uri="{FF2B5EF4-FFF2-40B4-BE49-F238E27FC236}">
                <a16:creationId xmlns:a16="http://schemas.microsoft.com/office/drawing/2014/main" id="{F37B3AAE-5D5D-39CA-1B6F-06443CB0FC24}"/>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6645708F-341C-5574-8509-5EB9BA805515}"/>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99BDA74-6354-B8FE-FF13-8EBD44167F81}"/>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571F0CA0-6709-9E71-EC24-D5F676C7547C}"/>
              </a:ext>
            </a:extLst>
          </p:cNvPr>
          <p:cNvSpPr/>
          <p:nvPr/>
        </p:nvSpPr>
        <p:spPr>
          <a:xfrm>
            <a:off x="704850" y="1140736"/>
            <a:ext cx="10877550" cy="2088720"/>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FF0000"/>
                </a:solidFill>
                <a:latin typeface="Arial Rounded MT Bold" panose="020F0704030504030204" pitchFamily="34" charset="0"/>
              </a:rPr>
              <a:t>Q5 Which of the following is not a charterstic of Public goods ? </a:t>
            </a:r>
          </a:p>
          <a:p>
            <a:pPr algn="r"/>
            <a:r>
              <a:rPr lang="en-US" sz="2800" dirty="0">
                <a:solidFill>
                  <a:srgbClr val="FF0000"/>
                </a:solidFill>
                <a:latin typeface="Arial Rounded MT Bold" panose="020F0704030504030204" pitchFamily="34" charset="0"/>
              </a:rPr>
              <a:t>[May -25]</a:t>
            </a:r>
          </a:p>
        </p:txBody>
      </p:sp>
      <p:sp>
        <p:nvSpPr>
          <p:cNvPr id="15" name="TextBox 14">
            <a:extLst>
              <a:ext uri="{FF2B5EF4-FFF2-40B4-BE49-F238E27FC236}">
                <a16:creationId xmlns:a16="http://schemas.microsoft.com/office/drawing/2014/main" id="{7FF17D94-FB20-7987-391E-80E10FF68E0D}"/>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Market Failure Govt Intervention </a:t>
            </a:r>
          </a:p>
        </p:txBody>
      </p:sp>
      <p:sp>
        <p:nvSpPr>
          <p:cNvPr id="2" name="Rectangle 2">
            <a:extLst>
              <a:ext uri="{FF2B5EF4-FFF2-40B4-BE49-F238E27FC236}">
                <a16:creationId xmlns:a16="http://schemas.microsoft.com/office/drawing/2014/main" id="{B2EC9600-6D68-7207-2A52-DDE25A475D4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1AF30998-FA56-8B82-2AD7-2D29A80F1C77}"/>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6CE5EDFD-4923-77D5-AADA-4B06B5034615}"/>
              </a:ext>
            </a:extLst>
          </p:cNvPr>
          <p:cNvSpPr/>
          <p:nvPr/>
        </p:nvSpPr>
        <p:spPr>
          <a:xfrm>
            <a:off x="976395" y="3628545"/>
            <a:ext cx="5119606" cy="66448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Indivisibility</a:t>
            </a:r>
          </a:p>
        </p:txBody>
      </p:sp>
      <p:sp>
        <p:nvSpPr>
          <p:cNvPr id="6" name="Rectangle 5">
            <a:extLst>
              <a:ext uri="{FF2B5EF4-FFF2-40B4-BE49-F238E27FC236}">
                <a16:creationId xmlns:a16="http://schemas.microsoft.com/office/drawing/2014/main" id="{2B8C78D0-C08F-BADD-32C3-B7DCA70969A8}"/>
              </a:ext>
            </a:extLst>
          </p:cNvPr>
          <p:cNvSpPr/>
          <p:nvPr/>
        </p:nvSpPr>
        <p:spPr>
          <a:xfrm>
            <a:off x="6628110" y="3514552"/>
            <a:ext cx="4587495" cy="7784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a:t>
            </a:r>
            <a:r>
              <a:rPr lang="en-US" sz="2800" dirty="0">
                <a:solidFill>
                  <a:srgbClr val="FF0000"/>
                </a:solidFill>
                <a:latin typeface="Arial Rounded MT Bold" panose="020F0704030504030204" pitchFamily="34" charset="0"/>
              </a:rPr>
              <a:t> Non – rival in consumption </a:t>
            </a:r>
          </a:p>
        </p:txBody>
      </p:sp>
      <p:sp>
        <p:nvSpPr>
          <p:cNvPr id="11" name="Rectangle 10">
            <a:extLst>
              <a:ext uri="{FF2B5EF4-FFF2-40B4-BE49-F238E27FC236}">
                <a16:creationId xmlns:a16="http://schemas.microsoft.com/office/drawing/2014/main" id="{4770A6C1-9C30-FB74-63AF-E109C9E705EE}"/>
              </a:ext>
            </a:extLst>
          </p:cNvPr>
          <p:cNvSpPr/>
          <p:nvPr/>
        </p:nvSpPr>
        <p:spPr>
          <a:xfrm>
            <a:off x="976395" y="4695987"/>
            <a:ext cx="5306838" cy="77491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More vulnerable to externalities </a:t>
            </a:r>
          </a:p>
        </p:txBody>
      </p:sp>
      <p:sp>
        <p:nvSpPr>
          <p:cNvPr id="17" name="Rectangle 16">
            <a:extLst>
              <a:ext uri="{FF2B5EF4-FFF2-40B4-BE49-F238E27FC236}">
                <a16:creationId xmlns:a16="http://schemas.microsoft.com/office/drawing/2014/main" id="{8780E167-FA8B-69E4-696E-DCC94155C677}"/>
              </a:ext>
            </a:extLst>
          </p:cNvPr>
          <p:cNvSpPr/>
          <p:nvPr/>
        </p:nvSpPr>
        <p:spPr>
          <a:xfrm>
            <a:off x="6628110" y="4578126"/>
            <a:ext cx="4778644" cy="89277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dirty="0">
                <a:solidFill>
                  <a:srgbClr val="FF0000"/>
                </a:solidFill>
                <a:latin typeface="Arial Rounded MT Bold" panose="020F0704030504030204" pitchFamily="34" charset="0"/>
              </a:rPr>
              <a:t>Excludable</a:t>
            </a:r>
          </a:p>
        </p:txBody>
      </p:sp>
      <p:pic>
        <p:nvPicPr>
          <p:cNvPr id="3" name="Picture 2">
            <a:extLst>
              <a:ext uri="{FF2B5EF4-FFF2-40B4-BE49-F238E27FC236}">
                <a16:creationId xmlns:a16="http://schemas.microsoft.com/office/drawing/2014/main" id="{5AFAC351-0214-89D2-CE3B-12EAE1EE1736}"/>
              </a:ext>
            </a:extLst>
          </p:cNvPr>
          <p:cNvPicPr>
            <a:picLocks noChangeAspect="1"/>
          </p:cNvPicPr>
          <p:nvPr/>
        </p:nvPicPr>
        <p:blipFill>
          <a:blip r:embed="rId3"/>
          <a:srcRect l="5635" t="12069" r="3584" b="7177"/>
          <a:stretch>
            <a:fillRect/>
          </a:stretch>
        </p:blipFill>
        <p:spPr>
          <a:xfrm>
            <a:off x="9532365" y="373872"/>
            <a:ext cx="2064281" cy="630209"/>
          </a:xfrm>
          <a:prstGeom prst="rect">
            <a:avLst/>
          </a:prstGeom>
        </p:spPr>
      </p:pic>
    </p:spTree>
    <p:extLst>
      <p:ext uri="{BB962C8B-B14F-4D97-AF65-F5344CB8AC3E}">
        <p14:creationId xmlns:p14="http://schemas.microsoft.com/office/powerpoint/2010/main" val="3947506592"/>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B5B98-5612-C120-B6F1-4726BD352E71}"/>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5796346E-6B45-F0C0-9D3A-B8B21DD3F1C2}"/>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61264" y="0"/>
            <a:ext cx="11811985" cy="6481819"/>
          </a:xfrm>
          <a:prstGeom prst="rect">
            <a:avLst/>
          </a:prstGeom>
        </p:spPr>
      </p:pic>
      <p:sp>
        <p:nvSpPr>
          <p:cNvPr id="4" name="Rectangle: Rounded Corners 3">
            <a:extLst>
              <a:ext uri="{FF2B5EF4-FFF2-40B4-BE49-F238E27FC236}">
                <a16:creationId xmlns:a16="http://schemas.microsoft.com/office/drawing/2014/main" id="{798F50A1-4B49-D21B-963A-36BA949297F7}"/>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18312B7B-8A9B-40F1-6702-B5031A566EDE}"/>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B3B0946-A859-8B43-C513-DC981578AE86}"/>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8988E974-C4DB-1CEE-FDD5-60B1EFBE8479}"/>
              </a:ext>
            </a:extLst>
          </p:cNvPr>
          <p:cNvSpPr/>
          <p:nvPr/>
        </p:nvSpPr>
        <p:spPr>
          <a:xfrm>
            <a:off x="704850" y="1246225"/>
            <a:ext cx="10877550" cy="1696710"/>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400" dirty="0">
                <a:solidFill>
                  <a:srgbClr val="0070C0"/>
                </a:solidFill>
                <a:latin typeface="Arial Rounded MT Bold" panose="020F0704030504030204" pitchFamily="34" charset="0"/>
              </a:rPr>
              <a:t>Q6 The Right of  Children to Free and Compulsory Education Action Act ,2009 , which mandates free and complousry education for every child between the ages of six to fourteen years , is an example of </a:t>
            </a:r>
            <a:r>
              <a:rPr lang="en-US" dirty="0">
                <a:solidFill>
                  <a:srgbClr val="0070C0"/>
                </a:solidFill>
                <a:latin typeface="Arial Rounded MT Bold" panose="020F0704030504030204" pitchFamily="34" charset="0"/>
              </a:rPr>
              <a:t>:</a:t>
            </a:r>
          </a:p>
          <a:p>
            <a:pPr algn="r"/>
            <a:r>
              <a:rPr lang="en-US" dirty="0">
                <a:solidFill>
                  <a:srgbClr val="0070C0"/>
                </a:solidFill>
                <a:latin typeface="Arial Rounded MT Bold" panose="020F0704030504030204" pitchFamily="34" charset="0"/>
              </a:rPr>
              <a:t>[Sept -25]</a:t>
            </a:r>
          </a:p>
        </p:txBody>
      </p:sp>
      <p:sp>
        <p:nvSpPr>
          <p:cNvPr id="15" name="TextBox 14">
            <a:extLst>
              <a:ext uri="{FF2B5EF4-FFF2-40B4-BE49-F238E27FC236}">
                <a16:creationId xmlns:a16="http://schemas.microsoft.com/office/drawing/2014/main" id="{71A617F4-FAB2-C554-D7B7-C5764A699FAD}"/>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Market Failure Govt Intervention </a:t>
            </a:r>
          </a:p>
        </p:txBody>
      </p:sp>
      <p:sp>
        <p:nvSpPr>
          <p:cNvPr id="2" name="Rectangle 2">
            <a:extLst>
              <a:ext uri="{FF2B5EF4-FFF2-40B4-BE49-F238E27FC236}">
                <a16:creationId xmlns:a16="http://schemas.microsoft.com/office/drawing/2014/main" id="{36A80432-BABB-311E-557A-783BCBAEAAA8}"/>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886C55E7-0BCA-5CDF-7002-ACC5DB7E27E3}"/>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02EE9844-ED79-C184-0771-870B17162FD2}"/>
              </a:ext>
            </a:extLst>
          </p:cNvPr>
          <p:cNvSpPr/>
          <p:nvPr/>
        </p:nvSpPr>
        <p:spPr>
          <a:xfrm>
            <a:off x="1115877" y="3073035"/>
            <a:ext cx="9903418" cy="74099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400" dirty="0">
                <a:solidFill>
                  <a:srgbClr val="0070C0"/>
                </a:solidFill>
                <a:latin typeface="Arial Rounded MT Bold" panose="020F0704030504030204" pitchFamily="34" charset="0"/>
              </a:rPr>
              <a:t>(a) </a:t>
            </a:r>
            <a:r>
              <a:rPr lang="en-US" sz="2400" dirty="0">
                <a:solidFill>
                  <a:srgbClr val="0070C0"/>
                </a:solidFill>
                <a:latin typeface="Arial Rounded MT Bold" panose="020F0704030504030204" pitchFamily="34" charset="0"/>
              </a:rPr>
              <a:t>Government Intervention in the case of Merit Goods</a:t>
            </a:r>
          </a:p>
        </p:txBody>
      </p:sp>
      <p:sp>
        <p:nvSpPr>
          <p:cNvPr id="6" name="Rectangle 5">
            <a:extLst>
              <a:ext uri="{FF2B5EF4-FFF2-40B4-BE49-F238E27FC236}">
                <a16:creationId xmlns:a16="http://schemas.microsoft.com/office/drawing/2014/main" id="{CA002921-F569-C330-4B8A-AEB9162DA5EC}"/>
              </a:ext>
            </a:extLst>
          </p:cNvPr>
          <p:cNvSpPr/>
          <p:nvPr/>
        </p:nvSpPr>
        <p:spPr>
          <a:xfrm>
            <a:off x="1115877" y="4000390"/>
            <a:ext cx="9903418" cy="74099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400" dirty="0">
                <a:solidFill>
                  <a:srgbClr val="0070C0"/>
                </a:solidFill>
                <a:latin typeface="Arial Rounded MT Bold" panose="020F0704030504030204" pitchFamily="34" charset="0"/>
              </a:rPr>
              <a:t>(b)</a:t>
            </a:r>
            <a:r>
              <a:rPr lang="en-US" sz="2400" dirty="0">
                <a:solidFill>
                  <a:srgbClr val="0070C0"/>
                </a:solidFill>
                <a:latin typeface="Arial Rounded MT Bold" panose="020F0704030504030204" pitchFamily="34" charset="0"/>
              </a:rPr>
              <a:t> Government Intervention in the case of Demerit goods</a:t>
            </a:r>
          </a:p>
        </p:txBody>
      </p:sp>
      <p:sp>
        <p:nvSpPr>
          <p:cNvPr id="11" name="Rectangle 10">
            <a:extLst>
              <a:ext uri="{FF2B5EF4-FFF2-40B4-BE49-F238E27FC236}">
                <a16:creationId xmlns:a16="http://schemas.microsoft.com/office/drawing/2014/main" id="{7926EDC8-35B0-EDFD-7673-BC67EC4254C1}"/>
              </a:ext>
            </a:extLst>
          </p:cNvPr>
          <p:cNvSpPr/>
          <p:nvPr/>
        </p:nvSpPr>
        <p:spPr>
          <a:xfrm>
            <a:off x="1115878" y="4927745"/>
            <a:ext cx="9903418" cy="68342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(c) </a:t>
            </a:r>
            <a:r>
              <a:rPr lang="en-US" sz="2800" dirty="0">
                <a:solidFill>
                  <a:srgbClr val="0070C0"/>
                </a:solidFill>
                <a:latin typeface="Arial Rounded MT Bold" panose="020F0704030504030204" pitchFamily="34" charset="0"/>
              </a:rPr>
              <a:t>Government Intervention in the case of Public Goods</a:t>
            </a:r>
            <a:r>
              <a:rPr lang="en-US" sz="2400" dirty="0">
                <a:solidFill>
                  <a:srgbClr val="0070C0"/>
                </a:solidFill>
                <a:latin typeface="Arial Rounded MT Bold" panose="020F0704030504030204" pitchFamily="34" charset="0"/>
              </a:rPr>
              <a:t> </a:t>
            </a:r>
          </a:p>
        </p:txBody>
      </p:sp>
      <p:sp>
        <p:nvSpPr>
          <p:cNvPr id="17" name="Rectangle 16">
            <a:extLst>
              <a:ext uri="{FF2B5EF4-FFF2-40B4-BE49-F238E27FC236}">
                <a16:creationId xmlns:a16="http://schemas.microsoft.com/office/drawing/2014/main" id="{1FB4EDA8-3018-CF0D-2EE4-B7BA13C4A32D}"/>
              </a:ext>
            </a:extLst>
          </p:cNvPr>
          <p:cNvSpPr/>
          <p:nvPr/>
        </p:nvSpPr>
        <p:spPr>
          <a:xfrm>
            <a:off x="1115877" y="5855100"/>
            <a:ext cx="9903418" cy="65426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a:t>
            </a:r>
            <a:r>
              <a:rPr lang="en-IN" sz="2400" dirty="0">
                <a:solidFill>
                  <a:srgbClr val="0070C0"/>
                </a:solidFill>
                <a:latin typeface="Arial Rounded MT Bold" panose="020F0704030504030204" pitchFamily="34" charset="0"/>
              </a:rPr>
              <a:t>d) </a:t>
            </a:r>
            <a:r>
              <a:rPr lang="en-US" sz="2400" dirty="0">
                <a:solidFill>
                  <a:srgbClr val="0070C0"/>
                </a:solidFill>
                <a:latin typeface="Arial Rounded MT Bold" panose="020F0704030504030204" pitchFamily="34" charset="0"/>
              </a:rPr>
              <a:t>Government Intervention to Correct Externalities </a:t>
            </a:r>
          </a:p>
        </p:txBody>
      </p:sp>
      <p:pic>
        <p:nvPicPr>
          <p:cNvPr id="3" name="Picture 2">
            <a:extLst>
              <a:ext uri="{FF2B5EF4-FFF2-40B4-BE49-F238E27FC236}">
                <a16:creationId xmlns:a16="http://schemas.microsoft.com/office/drawing/2014/main" id="{9C0BA557-488A-2CBC-E4C6-DEC00F230AAB}"/>
              </a:ext>
            </a:extLst>
          </p:cNvPr>
          <p:cNvPicPr>
            <a:picLocks noChangeAspect="1"/>
          </p:cNvPicPr>
          <p:nvPr/>
        </p:nvPicPr>
        <p:blipFill>
          <a:blip r:embed="rId3"/>
          <a:srcRect l="5635" t="12069" r="3584" b="7177"/>
          <a:stretch>
            <a:fillRect/>
          </a:stretch>
        </p:blipFill>
        <p:spPr>
          <a:xfrm>
            <a:off x="9532365" y="373872"/>
            <a:ext cx="2064281" cy="630209"/>
          </a:xfrm>
          <a:prstGeom prst="rect">
            <a:avLst/>
          </a:prstGeom>
        </p:spPr>
      </p:pic>
    </p:spTree>
    <p:extLst>
      <p:ext uri="{BB962C8B-B14F-4D97-AF65-F5344CB8AC3E}">
        <p14:creationId xmlns:p14="http://schemas.microsoft.com/office/powerpoint/2010/main" val="96369085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9D7BD-EE27-038A-2515-46CE1C59E680}"/>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B55CA91F-E193-B087-971E-B437845A570A}"/>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74791" y="104930"/>
            <a:ext cx="11811985" cy="6481819"/>
          </a:xfrm>
          <a:prstGeom prst="rect">
            <a:avLst/>
          </a:prstGeom>
        </p:spPr>
      </p:pic>
      <p:sp>
        <p:nvSpPr>
          <p:cNvPr id="4" name="Rectangle: Rounded Corners 3">
            <a:extLst>
              <a:ext uri="{FF2B5EF4-FFF2-40B4-BE49-F238E27FC236}">
                <a16:creationId xmlns:a16="http://schemas.microsoft.com/office/drawing/2014/main" id="{CE5DB507-DF7B-C713-DA9F-3AEF25D277A5}"/>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08791989-89A8-0F5F-3EFC-A05155F7DDEE}"/>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9616B80-0B74-4013-0C0B-112550BF20C9}"/>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4DC9F8BD-86C7-FEC7-C4E5-759A903A4FCD}"/>
              </a:ext>
            </a:extLst>
          </p:cNvPr>
          <p:cNvSpPr/>
          <p:nvPr/>
        </p:nvSpPr>
        <p:spPr>
          <a:xfrm>
            <a:off x="704850" y="1140735"/>
            <a:ext cx="10877550" cy="2443027"/>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7030A0"/>
                </a:solidFill>
                <a:latin typeface="Arial Rounded MT Bold" panose="020F0704030504030204" pitchFamily="34" charset="0"/>
              </a:rPr>
              <a:t>Q7 Who introduced the concept of ; ‘collective conspution goods’ which later came to be known as public goods . </a:t>
            </a:r>
          </a:p>
          <a:p>
            <a:pPr algn="r"/>
            <a:r>
              <a:rPr lang="en-US" sz="2800" dirty="0">
                <a:solidFill>
                  <a:srgbClr val="7030A0"/>
                </a:solidFill>
                <a:latin typeface="Arial Rounded MT Bold" panose="020F0704030504030204" pitchFamily="34" charset="0"/>
              </a:rPr>
              <a:t>[Sept -25]</a:t>
            </a:r>
          </a:p>
        </p:txBody>
      </p:sp>
      <p:sp>
        <p:nvSpPr>
          <p:cNvPr id="15" name="TextBox 14">
            <a:extLst>
              <a:ext uri="{FF2B5EF4-FFF2-40B4-BE49-F238E27FC236}">
                <a16:creationId xmlns:a16="http://schemas.microsoft.com/office/drawing/2014/main" id="{5C94DB78-D9AC-3D9F-9AAA-8645A2CFB236}"/>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Market Failure Govt Intervention </a:t>
            </a:r>
          </a:p>
        </p:txBody>
      </p:sp>
      <p:sp>
        <p:nvSpPr>
          <p:cNvPr id="2" name="Rectangle 2">
            <a:extLst>
              <a:ext uri="{FF2B5EF4-FFF2-40B4-BE49-F238E27FC236}">
                <a16:creationId xmlns:a16="http://schemas.microsoft.com/office/drawing/2014/main" id="{2E7B1E8C-4AA2-CB49-B162-D84251E2861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207B0EB9-DE3C-F09B-ABE1-1C3D50D023BA}"/>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C9E22672-E5C4-144D-5F21-EA18B5F9A5B4}"/>
              </a:ext>
            </a:extLst>
          </p:cNvPr>
          <p:cNvSpPr/>
          <p:nvPr/>
        </p:nvSpPr>
        <p:spPr>
          <a:xfrm>
            <a:off x="976394" y="3713668"/>
            <a:ext cx="5269423" cy="654024"/>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Milton Friedman </a:t>
            </a:r>
          </a:p>
        </p:txBody>
      </p:sp>
      <p:sp>
        <p:nvSpPr>
          <p:cNvPr id="6" name="Rectangle 5">
            <a:extLst>
              <a:ext uri="{FF2B5EF4-FFF2-40B4-BE49-F238E27FC236}">
                <a16:creationId xmlns:a16="http://schemas.microsoft.com/office/drawing/2014/main" id="{39791F74-4472-40EC-9E9F-0D188C04B9E8}"/>
              </a:ext>
            </a:extLst>
          </p:cNvPr>
          <p:cNvSpPr/>
          <p:nvPr/>
        </p:nvSpPr>
        <p:spPr>
          <a:xfrm>
            <a:off x="6628109" y="3713668"/>
            <a:ext cx="4587497" cy="849776"/>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a:t>
            </a:r>
            <a:r>
              <a:rPr lang="en-US" sz="2800" dirty="0">
                <a:solidFill>
                  <a:srgbClr val="7030A0"/>
                </a:solidFill>
                <a:latin typeface="Arial Rounded MT Bold" panose="020F0704030504030204" pitchFamily="34" charset="0"/>
              </a:rPr>
              <a:t> John Maynard Keynes </a:t>
            </a:r>
          </a:p>
        </p:txBody>
      </p:sp>
      <p:sp>
        <p:nvSpPr>
          <p:cNvPr id="11" name="Rectangle 10">
            <a:extLst>
              <a:ext uri="{FF2B5EF4-FFF2-40B4-BE49-F238E27FC236}">
                <a16:creationId xmlns:a16="http://schemas.microsoft.com/office/drawing/2014/main" id="{DFB590FD-204A-1BB5-5F2D-CDDF6304546D}"/>
              </a:ext>
            </a:extLst>
          </p:cNvPr>
          <p:cNvSpPr/>
          <p:nvPr/>
        </p:nvSpPr>
        <p:spPr>
          <a:xfrm>
            <a:off x="976395" y="4695987"/>
            <a:ext cx="5269422" cy="883403"/>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dirty="0">
                <a:solidFill>
                  <a:srgbClr val="7030A0"/>
                </a:solidFill>
                <a:latin typeface="Arial Rounded MT Bold" panose="020F0704030504030204" pitchFamily="34" charset="0"/>
              </a:rPr>
              <a:t>Paul . A . Samuleson </a:t>
            </a:r>
          </a:p>
        </p:txBody>
      </p:sp>
      <p:sp>
        <p:nvSpPr>
          <p:cNvPr id="17" name="Rectangle 16">
            <a:extLst>
              <a:ext uri="{FF2B5EF4-FFF2-40B4-BE49-F238E27FC236}">
                <a16:creationId xmlns:a16="http://schemas.microsoft.com/office/drawing/2014/main" id="{6715D001-0745-AC5B-62DD-70F6D13FEB64}"/>
              </a:ext>
            </a:extLst>
          </p:cNvPr>
          <p:cNvSpPr/>
          <p:nvPr/>
        </p:nvSpPr>
        <p:spPr>
          <a:xfrm>
            <a:off x="6628110" y="4668374"/>
            <a:ext cx="4778644" cy="1048892"/>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Adam Smith </a:t>
            </a:r>
          </a:p>
        </p:txBody>
      </p:sp>
      <p:pic>
        <p:nvPicPr>
          <p:cNvPr id="3" name="Picture 2">
            <a:extLst>
              <a:ext uri="{FF2B5EF4-FFF2-40B4-BE49-F238E27FC236}">
                <a16:creationId xmlns:a16="http://schemas.microsoft.com/office/drawing/2014/main" id="{2482A0A1-D513-2B6E-F5B3-F6B7EBF81D7D}"/>
              </a:ext>
            </a:extLst>
          </p:cNvPr>
          <p:cNvPicPr>
            <a:picLocks noChangeAspect="1"/>
          </p:cNvPicPr>
          <p:nvPr/>
        </p:nvPicPr>
        <p:blipFill>
          <a:blip r:embed="rId3"/>
          <a:srcRect l="5635" t="12069" r="3584" b="7177"/>
          <a:stretch>
            <a:fillRect/>
          </a:stretch>
        </p:blipFill>
        <p:spPr>
          <a:xfrm>
            <a:off x="9532365" y="373872"/>
            <a:ext cx="2064281" cy="630209"/>
          </a:xfrm>
          <a:prstGeom prst="rect">
            <a:avLst/>
          </a:prstGeom>
        </p:spPr>
      </p:pic>
    </p:spTree>
    <p:extLst>
      <p:ext uri="{BB962C8B-B14F-4D97-AF65-F5344CB8AC3E}">
        <p14:creationId xmlns:p14="http://schemas.microsoft.com/office/powerpoint/2010/main" val="3169126210"/>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B230B-CF58-74A7-566B-CDC8118A3BAD}"/>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2A1F97FA-0A89-B3E3-0C42-EBF52ACF472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74791" y="104930"/>
            <a:ext cx="11811985" cy="6481819"/>
          </a:xfrm>
          <a:prstGeom prst="rect">
            <a:avLst/>
          </a:prstGeom>
        </p:spPr>
      </p:pic>
      <p:sp>
        <p:nvSpPr>
          <p:cNvPr id="4" name="Rectangle: Rounded Corners 3">
            <a:extLst>
              <a:ext uri="{FF2B5EF4-FFF2-40B4-BE49-F238E27FC236}">
                <a16:creationId xmlns:a16="http://schemas.microsoft.com/office/drawing/2014/main" id="{47E14C4C-BC09-49E5-4C0B-5CEF4F692DA0}"/>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0F3C69EE-D098-31EF-BA67-20664BFF99D1}"/>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4B3490F-D901-A798-3A21-C071373860EC}"/>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48C410FA-0150-9F9F-F29B-9FC0DD9889F9}"/>
              </a:ext>
            </a:extLst>
          </p:cNvPr>
          <p:cNvSpPr/>
          <p:nvPr/>
        </p:nvSpPr>
        <p:spPr>
          <a:xfrm>
            <a:off x="704850" y="1140735"/>
            <a:ext cx="10877550" cy="2443027"/>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00B050"/>
                </a:solidFill>
                <a:latin typeface="Arial Rounded MT Bold" panose="020F0704030504030204" pitchFamily="34" charset="0"/>
              </a:rPr>
              <a:t>Q8 The Situation when the market does not supply products at all despite the fact that such products and services are wanted by the people is known as : [Sept -25]</a:t>
            </a:r>
          </a:p>
        </p:txBody>
      </p:sp>
      <p:sp>
        <p:nvSpPr>
          <p:cNvPr id="15" name="TextBox 14">
            <a:extLst>
              <a:ext uri="{FF2B5EF4-FFF2-40B4-BE49-F238E27FC236}">
                <a16:creationId xmlns:a16="http://schemas.microsoft.com/office/drawing/2014/main" id="{28882770-0AEF-40AF-7B55-FEDD5BC353F8}"/>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Market Failure Govt Intervention </a:t>
            </a:r>
          </a:p>
        </p:txBody>
      </p:sp>
      <p:sp>
        <p:nvSpPr>
          <p:cNvPr id="2" name="Rectangle 2">
            <a:extLst>
              <a:ext uri="{FF2B5EF4-FFF2-40B4-BE49-F238E27FC236}">
                <a16:creationId xmlns:a16="http://schemas.microsoft.com/office/drawing/2014/main" id="{08FA9908-13F0-5BFE-5097-A21542948D0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28E5DE3D-C001-18DA-64B6-88E41AE400E2}"/>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9B144E3B-B545-43AB-14A9-40565ECC6067}"/>
              </a:ext>
            </a:extLst>
          </p:cNvPr>
          <p:cNvSpPr/>
          <p:nvPr/>
        </p:nvSpPr>
        <p:spPr>
          <a:xfrm>
            <a:off x="976394" y="3713668"/>
            <a:ext cx="5269423" cy="65402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Temporary market failure</a:t>
            </a:r>
          </a:p>
        </p:txBody>
      </p:sp>
      <p:sp>
        <p:nvSpPr>
          <p:cNvPr id="6" name="Rectangle 5">
            <a:extLst>
              <a:ext uri="{FF2B5EF4-FFF2-40B4-BE49-F238E27FC236}">
                <a16:creationId xmlns:a16="http://schemas.microsoft.com/office/drawing/2014/main" id="{CC414665-4835-5611-34F3-1284EE19D940}"/>
              </a:ext>
            </a:extLst>
          </p:cNvPr>
          <p:cNvSpPr/>
          <p:nvPr/>
        </p:nvSpPr>
        <p:spPr>
          <a:xfrm>
            <a:off x="6628109" y="3713668"/>
            <a:ext cx="4954291" cy="7958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a:t>
            </a:r>
            <a:r>
              <a:rPr lang="en-US" sz="2800" dirty="0">
                <a:solidFill>
                  <a:srgbClr val="00B050"/>
                </a:solidFill>
                <a:latin typeface="Arial Rounded MT Bold" panose="020F0704030504030204" pitchFamily="34" charset="0"/>
              </a:rPr>
              <a:t> Complete market failure</a:t>
            </a:r>
          </a:p>
        </p:txBody>
      </p:sp>
      <p:sp>
        <p:nvSpPr>
          <p:cNvPr id="11" name="Rectangle 10">
            <a:extLst>
              <a:ext uri="{FF2B5EF4-FFF2-40B4-BE49-F238E27FC236}">
                <a16:creationId xmlns:a16="http://schemas.microsoft.com/office/drawing/2014/main" id="{338E42A7-63C8-1C86-B782-74247212B5AD}"/>
              </a:ext>
            </a:extLst>
          </p:cNvPr>
          <p:cNvSpPr/>
          <p:nvPr/>
        </p:nvSpPr>
        <p:spPr>
          <a:xfrm>
            <a:off x="976395" y="4695987"/>
            <a:ext cx="5269422" cy="88340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Partial market failure</a:t>
            </a:r>
          </a:p>
        </p:txBody>
      </p:sp>
      <p:sp>
        <p:nvSpPr>
          <p:cNvPr id="17" name="Rectangle 16">
            <a:extLst>
              <a:ext uri="{FF2B5EF4-FFF2-40B4-BE49-F238E27FC236}">
                <a16:creationId xmlns:a16="http://schemas.microsoft.com/office/drawing/2014/main" id="{2E513A0B-71EB-77BD-26E9-A90E27579591}"/>
              </a:ext>
            </a:extLst>
          </p:cNvPr>
          <p:cNvSpPr/>
          <p:nvPr/>
        </p:nvSpPr>
        <p:spPr>
          <a:xfrm>
            <a:off x="6628109" y="4668374"/>
            <a:ext cx="4778645" cy="9110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Relative market failure </a:t>
            </a:r>
          </a:p>
        </p:txBody>
      </p:sp>
      <p:pic>
        <p:nvPicPr>
          <p:cNvPr id="3" name="Picture 2">
            <a:extLst>
              <a:ext uri="{FF2B5EF4-FFF2-40B4-BE49-F238E27FC236}">
                <a16:creationId xmlns:a16="http://schemas.microsoft.com/office/drawing/2014/main" id="{DBDD86A7-65CE-0A3C-B491-0441460A1298}"/>
              </a:ext>
            </a:extLst>
          </p:cNvPr>
          <p:cNvPicPr>
            <a:picLocks noChangeAspect="1"/>
          </p:cNvPicPr>
          <p:nvPr/>
        </p:nvPicPr>
        <p:blipFill>
          <a:blip r:embed="rId3"/>
          <a:srcRect l="5635" t="12069" r="3584" b="7177"/>
          <a:stretch>
            <a:fillRect/>
          </a:stretch>
        </p:blipFill>
        <p:spPr>
          <a:xfrm>
            <a:off x="9532365" y="373872"/>
            <a:ext cx="2064281" cy="630209"/>
          </a:xfrm>
          <a:prstGeom prst="rect">
            <a:avLst/>
          </a:prstGeom>
        </p:spPr>
      </p:pic>
    </p:spTree>
    <p:extLst>
      <p:ext uri="{BB962C8B-B14F-4D97-AF65-F5344CB8AC3E}">
        <p14:creationId xmlns:p14="http://schemas.microsoft.com/office/powerpoint/2010/main" val="2757889108"/>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FA113-7584-6552-0ED2-BB1BAC6D2E75}"/>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D4D354A4-682C-554A-E871-9B8861A147CB}"/>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152092" y="104930"/>
            <a:ext cx="11811985" cy="6481819"/>
          </a:xfrm>
          <a:prstGeom prst="rect">
            <a:avLst/>
          </a:prstGeom>
        </p:spPr>
      </p:pic>
      <p:sp>
        <p:nvSpPr>
          <p:cNvPr id="4" name="Rectangle: Rounded Corners 3">
            <a:extLst>
              <a:ext uri="{FF2B5EF4-FFF2-40B4-BE49-F238E27FC236}">
                <a16:creationId xmlns:a16="http://schemas.microsoft.com/office/drawing/2014/main" id="{B0D7C843-B533-C2FB-849D-E80AC75E49F3}"/>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AE110AF9-DCDC-6311-1EA2-77C6B9CAABD9}"/>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F5E28F5-054A-E163-1BF4-C59E73D54255}"/>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7247C1DF-B814-6D17-BE60-6FF72178822B}"/>
              </a:ext>
            </a:extLst>
          </p:cNvPr>
          <p:cNvSpPr/>
          <p:nvPr/>
        </p:nvSpPr>
        <p:spPr>
          <a:xfrm>
            <a:off x="704850" y="1140735"/>
            <a:ext cx="10877550" cy="2924479"/>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0070C0"/>
                </a:solidFill>
                <a:latin typeface="Arial Rounded MT Bold" panose="020F0704030504030204" pitchFamily="34" charset="0"/>
              </a:rPr>
              <a:t>Q9</a:t>
            </a:r>
            <a:r>
              <a:rPr lang="en-US" sz="2800" dirty="0">
                <a:solidFill>
                  <a:srgbClr val="7030A0"/>
                </a:solidFill>
                <a:latin typeface="Arial Rounded MT Bold" panose="020F0704030504030204" pitchFamily="34" charset="0"/>
              </a:rPr>
              <a:t>  </a:t>
            </a:r>
            <a:r>
              <a:rPr lang="en-US" sz="2800" dirty="0">
                <a:solidFill>
                  <a:srgbClr val="0070C0"/>
                </a:solidFill>
                <a:latin typeface="Arial Rounded MT Bold" panose="020F0704030504030204" pitchFamily="34" charset="0"/>
              </a:rPr>
              <a:t>Alex  has compressive car insurance , which covers the cost of repairs if his car is damaged in an accident .As a result , he drives more recklessly , knowing that his insurance will cover any damages . Over time , he gets int more accidents and files more insurance claims due to his careless driving . This scenario illustrates which of the following concepts ? [Sept -25]</a:t>
            </a:r>
          </a:p>
        </p:txBody>
      </p:sp>
      <p:sp>
        <p:nvSpPr>
          <p:cNvPr id="15" name="TextBox 14">
            <a:extLst>
              <a:ext uri="{FF2B5EF4-FFF2-40B4-BE49-F238E27FC236}">
                <a16:creationId xmlns:a16="http://schemas.microsoft.com/office/drawing/2014/main" id="{58439502-33C6-BE03-595E-A88F8FD69DEC}"/>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Market Failure Govt Intervention </a:t>
            </a:r>
          </a:p>
        </p:txBody>
      </p:sp>
      <p:sp>
        <p:nvSpPr>
          <p:cNvPr id="2" name="Rectangle 2">
            <a:extLst>
              <a:ext uri="{FF2B5EF4-FFF2-40B4-BE49-F238E27FC236}">
                <a16:creationId xmlns:a16="http://schemas.microsoft.com/office/drawing/2014/main" id="{AB5A0C31-49DB-E067-0FA8-5F3D2AECE488}"/>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2AD0EBF9-4CD3-5EEB-1D3B-96FF340E7010}"/>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D9188CF0-6663-0FED-8A30-8AEE739507F2}"/>
              </a:ext>
            </a:extLst>
          </p:cNvPr>
          <p:cNvSpPr/>
          <p:nvPr/>
        </p:nvSpPr>
        <p:spPr>
          <a:xfrm>
            <a:off x="1286356" y="4373023"/>
            <a:ext cx="4019224" cy="75691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(a) </a:t>
            </a:r>
            <a:r>
              <a:rPr lang="en-US" sz="2800" dirty="0">
                <a:solidFill>
                  <a:srgbClr val="0070C0"/>
                </a:solidFill>
                <a:latin typeface="Arial Rounded MT Bold" panose="020F0704030504030204" pitchFamily="34" charset="0"/>
              </a:rPr>
              <a:t>Moral hazard </a:t>
            </a:r>
          </a:p>
        </p:txBody>
      </p:sp>
      <p:sp>
        <p:nvSpPr>
          <p:cNvPr id="6" name="Rectangle 5">
            <a:extLst>
              <a:ext uri="{FF2B5EF4-FFF2-40B4-BE49-F238E27FC236}">
                <a16:creationId xmlns:a16="http://schemas.microsoft.com/office/drawing/2014/main" id="{19017E9D-0574-AFDB-47F2-3C2A1F52702C}"/>
              </a:ext>
            </a:extLst>
          </p:cNvPr>
          <p:cNvSpPr/>
          <p:nvPr/>
        </p:nvSpPr>
        <p:spPr>
          <a:xfrm>
            <a:off x="7196382" y="4264535"/>
            <a:ext cx="3512947" cy="75691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(b)</a:t>
            </a:r>
            <a:r>
              <a:rPr lang="en-US" sz="2800" dirty="0">
                <a:solidFill>
                  <a:srgbClr val="0070C0"/>
                </a:solidFill>
                <a:latin typeface="Arial Rounded MT Bold" panose="020F0704030504030204" pitchFamily="34" charset="0"/>
              </a:rPr>
              <a:t> Market Power</a:t>
            </a:r>
          </a:p>
        </p:txBody>
      </p:sp>
      <p:sp>
        <p:nvSpPr>
          <p:cNvPr id="11" name="Rectangle 10">
            <a:extLst>
              <a:ext uri="{FF2B5EF4-FFF2-40B4-BE49-F238E27FC236}">
                <a16:creationId xmlns:a16="http://schemas.microsoft.com/office/drawing/2014/main" id="{06A76A75-89EE-ABCE-8F9B-B299887F7198}"/>
              </a:ext>
            </a:extLst>
          </p:cNvPr>
          <p:cNvSpPr/>
          <p:nvPr/>
        </p:nvSpPr>
        <p:spPr>
          <a:xfrm>
            <a:off x="1286357" y="5284921"/>
            <a:ext cx="4019223" cy="73183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(c) </a:t>
            </a:r>
            <a:r>
              <a:rPr lang="en-US" sz="2800" dirty="0">
                <a:solidFill>
                  <a:srgbClr val="0070C0"/>
                </a:solidFill>
                <a:latin typeface="Arial Rounded MT Bold" panose="020F0704030504030204" pitchFamily="34" charset="0"/>
              </a:rPr>
              <a:t>Lemon’s Problem </a:t>
            </a:r>
          </a:p>
        </p:txBody>
      </p:sp>
      <p:sp>
        <p:nvSpPr>
          <p:cNvPr id="17" name="Rectangle 16">
            <a:extLst>
              <a:ext uri="{FF2B5EF4-FFF2-40B4-BE49-F238E27FC236}">
                <a16:creationId xmlns:a16="http://schemas.microsoft.com/office/drawing/2014/main" id="{1F175243-4498-0CA4-428A-169C443B25DC}"/>
              </a:ext>
            </a:extLst>
          </p:cNvPr>
          <p:cNvSpPr/>
          <p:nvPr/>
        </p:nvSpPr>
        <p:spPr>
          <a:xfrm>
            <a:off x="7196382" y="5284921"/>
            <a:ext cx="4210372" cy="93593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(d) </a:t>
            </a:r>
            <a:r>
              <a:rPr lang="en-US" sz="2800" dirty="0">
                <a:solidFill>
                  <a:srgbClr val="0070C0"/>
                </a:solidFill>
                <a:latin typeface="Arial Rounded MT Bold" panose="020F0704030504030204" pitchFamily="34" charset="0"/>
              </a:rPr>
              <a:t>Government Intervention </a:t>
            </a:r>
          </a:p>
        </p:txBody>
      </p:sp>
      <p:pic>
        <p:nvPicPr>
          <p:cNvPr id="3" name="Picture 2">
            <a:extLst>
              <a:ext uri="{FF2B5EF4-FFF2-40B4-BE49-F238E27FC236}">
                <a16:creationId xmlns:a16="http://schemas.microsoft.com/office/drawing/2014/main" id="{61AE5FA4-F565-B53D-D205-F339B1DA9751}"/>
              </a:ext>
            </a:extLst>
          </p:cNvPr>
          <p:cNvPicPr>
            <a:picLocks noChangeAspect="1"/>
          </p:cNvPicPr>
          <p:nvPr/>
        </p:nvPicPr>
        <p:blipFill>
          <a:blip r:embed="rId3"/>
          <a:srcRect l="5635" t="12069" r="3584" b="7177"/>
          <a:stretch>
            <a:fillRect/>
          </a:stretch>
        </p:blipFill>
        <p:spPr>
          <a:xfrm>
            <a:off x="9532365" y="373872"/>
            <a:ext cx="2064281" cy="630209"/>
          </a:xfrm>
          <a:prstGeom prst="rect">
            <a:avLst/>
          </a:prstGeom>
        </p:spPr>
      </p:pic>
    </p:spTree>
    <p:extLst>
      <p:ext uri="{BB962C8B-B14F-4D97-AF65-F5344CB8AC3E}">
        <p14:creationId xmlns:p14="http://schemas.microsoft.com/office/powerpoint/2010/main" val="1374023337"/>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2976</TotalTime>
  <Words>860</Words>
  <Application>Microsoft Office PowerPoint</Application>
  <PresentationFormat>Widescreen</PresentationFormat>
  <Paragraphs>102</Paragraphs>
  <Slides>12</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18" baseType="lpstr">
      <vt:lpstr>Arial</vt:lpstr>
      <vt:lpstr>Arial Rounded MT Bold</vt:lpstr>
      <vt:lpstr>Calibri</vt:lpstr>
      <vt:lpstr>Calibri Light</vt: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RAVINDER GOTHWALL</dc:creator>
  <cp:lastModifiedBy>Administrator</cp:lastModifiedBy>
  <cp:revision>119</cp:revision>
  <dcterms:created xsi:type="dcterms:W3CDTF">2025-08-02T04:28:01Z</dcterms:created>
  <dcterms:modified xsi:type="dcterms:W3CDTF">2026-06-22T06:10:08Z</dcterms:modified>
</cp:coreProperties>
</file>