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98" r:id="rId3"/>
    <p:sldId id="299" r:id="rId4"/>
    <p:sldId id="300" r:id="rId5"/>
    <p:sldId id="303" r:id="rId6"/>
    <p:sldId id="304" r:id="rId7"/>
    <p:sldId id="29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5FFF287-C091-4C89-9781-3ED45C0AA977}">
          <p14:sldIdLst>
            <p14:sldId id="297"/>
            <p14:sldId id="298"/>
            <p14:sldId id="299"/>
            <p14:sldId id="300"/>
            <p14:sldId id="303"/>
            <p14:sldId id="304"/>
            <p14:sldId id="2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93" autoAdjust="0"/>
    <p:restoredTop sz="87071" autoAdjust="0"/>
  </p:normalViewPr>
  <p:slideViewPr>
    <p:cSldViewPr snapToGrid="0">
      <p:cViewPr varScale="1">
        <p:scale>
          <a:sx n="62" d="100"/>
          <a:sy n="62" d="100"/>
        </p:scale>
        <p:origin x="42" y="2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4A7BC-5C65-4582-B963-581100DFA1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D1E761-27C6-4D81-A29D-73D8033A0B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E72DDD-0E39-4564-8B6A-6802B959F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E2D932-F6FC-485C-AE19-C71745180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8DECAE-C30C-4436-B03F-CDCB98989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422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C8B81-3F62-48DC-8D9A-7B9CAF8B6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F1A385-4D29-4167-A818-8A57E61F5B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29D5C5-08CA-4A33-9202-782E4B2B8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54CB47-267A-45E8-B80B-BEAC51D61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1CB2E-60DB-435F-997A-DA1EE24A8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635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2E9DF9-5DB0-4E17-951C-CB6BF5915C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043B1F-733E-4FEC-9DCB-CC88A811A5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83C7DD-A75A-40FA-97B3-7DADAD9FF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5FB013-7CA5-41E8-B1C8-B5FB35113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40547-B4A4-454E-A0B6-16366DD72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687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BC619-CD37-49F8-A1D0-635A307AA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D117A-9A8F-4306-B8DC-69242C374E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9CEC50-9659-43C3-AEBD-99FCC290D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40723-3AB4-48CA-BC80-638ECF93F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1AB70-17C6-45F6-A1A1-4F5C5C96C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05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F9371-2883-411D-901C-02C57E303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172BD-2031-4821-A3A0-DE0813C26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D0265F-0D0E-4147-9363-1867D3599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3D23D3-50AB-4133-81F3-47CFB5E7E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0FCA5B-F0A0-4295-9E54-A3C7BC36E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581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8B9B7-CF4F-4FED-B200-6C2FF28EA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84785-C99B-42C1-BE5D-0CDD784BF3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AB612D-B933-4864-8947-B4D2F72A5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8AE706-BBC6-4941-A3A5-42B34BF8D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F28566-299F-4144-A446-E1C122EC3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211B7C-9CE4-4EC5-A9F1-217B170AC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534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738EC-DF1A-48B0-A064-E9E28C99E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D5BABA-6BF0-48DC-BCAD-B3B6259861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69A0F5-CC05-4941-8B3D-1DCA3EDD6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510A46-8AD9-48C7-A1F4-D92D76EF6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EE4074-0B98-4EC4-8AAA-A6E146F6E9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1A1DA6-4C81-44F5-ABBA-86DBF1EF1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C0264-A1D5-4B17-A4FF-7BB911C6C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401B02-CB3D-407C-AC23-B58FC12C9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27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7D1B0-F5D3-4511-B652-D7C1F5EEF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097F0E-12F3-4DF8-9D02-769608BA5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50BF42-111B-41F7-AC4D-ADC4D063E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E9057E-BB11-417A-82B6-33DBAD6A7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06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32E91D-94CA-4BFF-9259-D27A1A39A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8DC18B-B3FF-4A01-B233-A904AD74D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48B483-1472-4772-8420-08A76CA6B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108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9671-7514-4C4E-A1BC-682E7A1C3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A137A-A6D0-418E-A30A-D7B8CC2E8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84E2B8-716C-4969-80D0-45CFD69C62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6BEBB6-C258-4B3C-A5C5-CCBAC9CCD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41D417-493B-4063-A5D4-8D261250C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955F98-8BCA-4172-8C7D-0F6A75DEB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357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22860-FF99-4805-A617-5F9440F46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9C0482-3B5D-4BCD-99F2-E9932FD402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C511BB-F490-468D-A306-3C708AD867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3FA097-32E5-4C69-87C4-3FB1F51B1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D7644F-8FE5-450E-9FDD-776B2A9A7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88F6CF-6550-4089-90F2-5453D58F0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39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7834A7-32D9-405E-ABD0-5DE69D424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2BABCC-1EC0-4ED3-8049-7AA5EA15D8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1720B1-BD01-4044-85A5-F993020671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81230-0C1E-4D40-A94D-85BE062EEC7D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4F97DC-4DD7-4B2D-A5AD-B85D586E0F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A7275-E3B6-499B-9B9D-C7C883861F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307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88" y="-640781"/>
            <a:ext cx="11082807" cy="6167628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0" y="108678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242226"/>
            <a:ext cx="11341930" cy="1657123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Q1 The state-level estimates are typically prepared by the State Income Units of the respective states. Which organization is primarily responsible for this task?</a:t>
            </a: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         [SEPT-24]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08791" y="188090"/>
            <a:ext cx="3222897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Fiscal function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7E0521B-D034-68C5-986E-1DF5B67E9AFC}"/>
              </a:ext>
            </a:extLst>
          </p:cNvPr>
          <p:cNvSpPr/>
          <p:nvPr/>
        </p:nvSpPr>
        <p:spPr>
          <a:xfrm>
            <a:off x="1053883" y="3009162"/>
            <a:ext cx="5811865" cy="8654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Directorates of Economics and Statistics (DESs)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664F510-22CC-8764-CEBA-A5C53E958F1E}"/>
              </a:ext>
            </a:extLst>
          </p:cNvPr>
          <p:cNvSpPr/>
          <p:nvPr/>
        </p:nvSpPr>
        <p:spPr>
          <a:xfrm>
            <a:off x="1053884" y="4032897"/>
            <a:ext cx="5811866" cy="90106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Central Statistical Organization (CSO)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A3429B-61FC-1C25-D53B-62160906F81A}"/>
              </a:ext>
            </a:extLst>
          </p:cNvPr>
          <p:cNvSpPr/>
          <p:nvPr/>
        </p:nvSpPr>
        <p:spPr>
          <a:xfrm>
            <a:off x="1053884" y="5092203"/>
            <a:ext cx="5517397" cy="54445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Ministry of Finance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055FAEE-D0C7-82A2-B1E7-4B5981E08127}"/>
              </a:ext>
            </a:extLst>
          </p:cNvPr>
          <p:cNvSpPr/>
          <p:nvPr/>
        </p:nvSpPr>
        <p:spPr>
          <a:xfrm>
            <a:off x="1053883" y="5758245"/>
            <a:ext cx="5517397" cy="6611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Reserve Bank of India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E2F3619-D9C5-503C-CA2E-CF12F261D9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91142" y="380619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27125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41278" y="1390217"/>
            <a:ext cx="11493391" cy="1174392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Q2 Taxes on agriculture income is levied by:  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[Jan-25]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336285"/>
            <a:ext cx="3079161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Fiscal function 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10494" y="4194340"/>
            <a:ext cx="4789878" cy="1273443"/>
          </a:xfrm>
          <a:prstGeom prst="roundRect">
            <a:avLst>
              <a:gd name="adj" fmla="val 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Both central and state government as they are in concurrent list  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790414" y="3080329"/>
            <a:ext cx="4909957" cy="769567"/>
          </a:xfrm>
          <a:prstGeom prst="roundRect">
            <a:avLst>
              <a:gd name="adj" fmla="val 14273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</a:t>
            </a:r>
            <a:r>
              <a:rPr lang="en-US" sz="28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Central government </a:t>
            </a:r>
          </a:p>
          <a:p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	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491629" y="4293393"/>
            <a:ext cx="4571447" cy="1174390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Local self – government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385855" y="2943997"/>
            <a:ext cx="4571447" cy="905899"/>
          </a:xfrm>
          <a:prstGeom prst="roundRect">
            <a:avLst>
              <a:gd name="adj" fmla="val 4339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State government 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1A5B1AF-B355-62BF-3289-829AF6AE08C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91142" y="380619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49" y="-132260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270432"/>
            <a:ext cx="11341930" cy="1628674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Q3. Governments direct production of an economic good e.g. elasticity and public transportation services are example of</a:t>
            </a: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 [Jan-25]</a:t>
            </a:r>
          </a:p>
          <a:p>
            <a:r>
              <a:rPr lang="en-US" sz="2800" dirty="0">
                <a:solidFill>
                  <a:srgbClr val="00B050"/>
                </a:solidFill>
              </a:rPr>
              <a:t>     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86298" y="311864"/>
            <a:ext cx="2955382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Fiscal function 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852600" y="4648025"/>
            <a:ext cx="4340860" cy="939544"/>
          </a:xfrm>
          <a:prstGeom prst="roundRect">
            <a:avLst>
              <a:gd name="adj" fmla="val 394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Stabilization function 	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898902" y="3646833"/>
            <a:ext cx="4340860" cy="863173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Allocation function 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5937710" y="4459955"/>
            <a:ext cx="4973095" cy="1537890"/>
          </a:xfrm>
          <a:prstGeom prst="roundRect">
            <a:avLst>
              <a:gd name="adj" fmla="val 469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Protection function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5937711" y="3270143"/>
            <a:ext cx="4973096" cy="1084882"/>
          </a:xfrm>
          <a:prstGeom prst="roundRect">
            <a:avLst>
              <a:gd name="adj" fmla="val 1666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Distribution function </a:t>
            </a:r>
          </a:p>
        </p:txBody>
      </p:sp>
      <p:sp>
        <p:nvSpPr>
          <p:cNvPr id="25" name="Rectangle 14">
            <a:extLst>
              <a:ext uri="{FF2B5EF4-FFF2-40B4-BE49-F238E27FC236}">
                <a16:creationId xmlns:a16="http://schemas.microsoft.com/office/drawing/2014/main" id="{7D482409-2544-DD2E-8CBF-D65779E2E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38E4B4D1-BAB1-0344-236B-E380E0777F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457200"/>
          <a:ext cx="152400" cy="123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52202" imgH="126835" progId="Equation.DSMT4">
                  <p:embed/>
                </p:oleObj>
              </mc:Choice>
              <mc:Fallback>
                <p:oleObj name="Equation" r:id="rId3" imgW="152202" imgH="126835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7200"/>
                        <a:ext cx="152400" cy="123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5476B521-02B1-80A6-7F50-BF89F48EE3E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35" t="12069" r="3584" b="7177"/>
          <a:stretch>
            <a:fillRect/>
          </a:stretch>
        </p:blipFill>
        <p:spPr>
          <a:xfrm>
            <a:off x="9491142" y="380619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62" y="-1262525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0" y="1178222"/>
            <a:ext cx="11576957" cy="1039885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Q4  A progressive direct tax system ensures [Jan-25]</a:t>
            </a:r>
          </a:p>
          <a:p>
            <a:pPr algn="just"/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96237" y="227005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Fiscal function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5BF1320-72D6-8AB0-0E8F-A280DB3B65EA}"/>
              </a:ext>
            </a:extLst>
          </p:cNvPr>
          <p:cNvSpPr/>
          <p:nvPr/>
        </p:nvSpPr>
        <p:spPr>
          <a:xfrm>
            <a:off x="798875" y="2283142"/>
            <a:ext cx="10096433" cy="114585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</a:t>
            </a:r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) Economic growth with stability because it distributes the burden of taxes equall</a:t>
            </a:r>
            <a:r>
              <a:rPr lang="en-US" dirty="0">
                <a:solidFill>
                  <a:srgbClr val="00B050"/>
                </a:solidFill>
                <a:latin typeface="Arial Rounded MT Bold" panose="020F0704030504030204" pitchFamily="34" charset="0"/>
              </a:rPr>
              <a:t>y </a:t>
            </a:r>
          </a:p>
          <a:p>
            <a:pPr algn="just"/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0AD1EC5-2D64-3411-FFE4-43984C5CFA05}"/>
              </a:ext>
            </a:extLst>
          </p:cNvPr>
          <p:cNvSpPr/>
          <p:nvPr/>
        </p:nvSpPr>
        <p:spPr>
          <a:xfrm>
            <a:off x="798875" y="3516899"/>
            <a:ext cx="9305152" cy="78093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Those who gave greater ability to pay contribute more and the tax burden is distributed fairly among the population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B48C15D-E7E9-B644-C719-F5A5E989CA97}"/>
              </a:ext>
            </a:extLst>
          </p:cNvPr>
          <p:cNvSpPr/>
          <p:nvPr/>
        </p:nvSpPr>
        <p:spPr>
          <a:xfrm>
            <a:off x="798875" y="4473379"/>
            <a:ext cx="8500108" cy="6803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Uniform taxes for all</a:t>
            </a:r>
            <a:r>
              <a:rPr lang="en-US" sz="2400" b="1" dirty="0">
                <a:latin typeface="Arial Rounded MT Bold" panose="020F0704030504030204" pitchFamily="34" charset="0"/>
              </a:rPr>
              <a:t>	</a:t>
            </a:r>
            <a:endParaRPr lang="en-US" sz="24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D279CD9-1A65-02BE-957E-BFEB3412CEB3}"/>
              </a:ext>
            </a:extLst>
          </p:cNvPr>
          <p:cNvSpPr/>
          <p:nvPr/>
        </p:nvSpPr>
        <p:spPr>
          <a:xfrm>
            <a:off x="798875" y="5329235"/>
            <a:ext cx="8500108" cy="6803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4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Luxuries are taxed heavily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20F1091-257B-FF89-92C6-8A8019CB0D9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91142" y="380619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38570-0E01-8625-478C-FEFFE0B94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CD7F667-6285-C388-83B4-DD8915489B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791" y="10493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37B3AAE-5D5D-39CA-1B6F-06443CB0FC24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645708F-341C-5574-8509-5EB9BA805515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9BDA74-6354-B8FE-FF13-8EBD44167F81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71F0CA0-6709-9E71-EC24-D5F676C7547C}"/>
              </a:ext>
            </a:extLst>
          </p:cNvPr>
          <p:cNvSpPr/>
          <p:nvPr/>
        </p:nvSpPr>
        <p:spPr>
          <a:xfrm>
            <a:off x="704850" y="1140735"/>
            <a:ext cx="10877550" cy="244302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Q5 The governments use of proceeds from progressive taxes to supply essential food grains at highly subsidized prices to BPL households is an example of [Sept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F17D94-FB20-7987-391E-80E10FF68E0D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Fiscal function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2EC9600-6D68-7207-2A52-DDE25A475D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AF30998-FA56-8B82-2AD7-2D29A80F1C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E5EDFD-4923-77D5-AADA-4B06B5034615}"/>
              </a:ext>
            </a:extLst>
          </p:cNvPr>
          <p:cNvSpPr/>
          <p:nvPr/>
        </p:nvSpPr>
        <p:spPr>
          <a:xfrm>
            <a:off x="976394" y="3713668"/>
            <a:ext cx="5269423" cy="6540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Allocation function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B8C78D0-C08F-BADD-32C3-B7DCA70969A8}"/>
              </a:ext>
            </a:extLst>
          </p:cNvPr>
          <p:cNvSpPr/>
          <p:nvPr/>
        </p:nvSpPr>
        <p:spPr>
          <a:xfrm>
            <a:off x="6628109" y="3713668"/>
            <a:ext cx="4587497" cy="8497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Stabilization function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770A6C1-9C30-FB74-63AF-E109C9E705EE}"/>
              </a:ext>
            </a:extLst>
          </p:cNvPr>
          <p:cNvSpPr/>
          <p:nvPr/>
        </p:nvSpPr>
        <p:spPr>
          <a:xfrm>
            <a:off x="976395" y="4695987"/>
            <a:ext cx="5269422" cy="88340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Redistribution function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80E167-FA8B-69E4-696E-DCC94155C677}"/>
              </a:ext>
            </a:extLst>
          </p:cNvPr>
          <p:cNvSpPr/>
          <p:nvPr/>
        </p:nvSpPr>
        <p:spPr>
          <a:xfrm>
            <a:off x="6628110" y="4668374"/>
            <a:ext cx="4778644" cy="10488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Production function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20D0CF-9E1E-F1A2-5487-8393889E46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91142" y="380619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506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55479-09F6-6109-EE26-26C9027B7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21882A3-AD81-D72F-1837-71638093BB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791" y="10493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17C983F-2C5E-37CC-B4CC-09FD1EBB0E5E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3333996-ABAD-033F-FDB8-95AE835640BC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2A6458-E432-821B-4752-3AC1BBED9E0F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3210CBE-84AD-3DF4-6589-60AC61A3B5F9}"/>
              </a:ext>
            </a:extLst>
          </p:cNvPr>
          <p:cNvSpPr/>
          <p:nvPr/>
        </p:nvSpPr>
        <p:spPr>
          <a:xfrm>
            <a:off x="704850" y="1297072"/>
            <a:ext cx="10877550" cy="1787092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Q6 Governments redistribution function leads to dead weight loss because : 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61315FF-FB78-2346-EB6D-B1BBF0DA9334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Fiscal function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DF30AD5-FC53-14C5-367D-9E3E46D309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2788494-D1B6-7EF5-7BAB-9724CCA7CD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A94508-CE67-4BF6-E8D8-5036A5F12A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91142" y="380619"/>
            <a:ext cx="2064281" cy="63020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568FFEF-7142-1F37-1F64-1F7A0D51A1AF}"/>
              </a:ext>
            </a:extLst>
          </p:cNvPr>
          <p:cNvSpPr/>
          <p:nvPr/>
        </p:nvSpPr>
        <p:spPr>
          <a:xfrm>
            <a:off x="786624" y="3135200"/>
            <a:ext cx="8372873" cy="7951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It leads to lower taxes on the rich for the government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891E19D-A8E3-8347-F4B9-A9C55AB51E95}"/>
              </a:ext>
            </a:extLst>
          </p:cNvPr>
          <p:cNvSpPr/>
          <p:nvPr/>
        </p:nvSpPr>
        <p:spPr>
          <a:xfrm>
            <a:off x="786625" y="3998592"/>
            <a:ext cx="8372872" cy="7951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It emphasizes on production of merit goods only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265A428-CD10-45E5-6578-9C0FAE4835E2}"/>
              </a:ext>
            </a:extLst>
          </p:cNvPr>
          <p:cNvSpPr/>
          <p:nvPr/>
        </p:nvSpPr>
        <p:spPr>
          <a:xfrm>
            <a:off x="786625" y="4795763"/>
            <a:ext cx="8078406" cy="7951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Its acts as a disincentive to Entreprenship and work</a:t>
            </a:r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A14A1C8-2735-1086-8892-3B9A5980C4D1}"/>
              </a:ext>
            </a:extLst>
          </p:cNvPr>
          <p:cNvSpPr/>
          <p:nvPr/>
        </p:nvSpPr>
        <p:spPr>
          <a:xfrm>
            <a:off x="786625" y="5712536"/>
            <a:ext cx="7086514" cy="7951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It decreases social authority costs .</a:t>
            </a:r>
          </a:p>
        </p:txBody>
      </p:sp>
    </p:spTree>
    <p:extLst>
      <p:ext uri="{BB962C8B-B14F-4D97-AF65-F5344CB8AC3E}">
        <p14:creationId xmlns:p14="http://schemas.microsoft.com/office/powerpoint/2010/main" val="16619126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AE09C47-520B-4651-BFA6-ED33CEDABC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08446" y="-2552320"/>
            <a:ext cx="6610665" cy="11859882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66578" y="82451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76338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2561459" y="1481792"/>
            <a:ext cx="6984998" cy="580913"/>
          </a:xfrm>
          <a:prstGeom prst="roundRect">
            <a:avLst>
              <a:gd name="adj" fmla="val 5644"/>
            </a:avLst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2800" dirty="0">
                <a:solidFill>
                  <a:srgbClr val="0000FF"/>
                </a:solidFill>
                <a:latin typeface="Arial Rounded MT Bold" panose="020F0704030504030204" pitchFamily="34" charset="0"/>
              </a:rPr>
              <a:t>Answer Key </a:t>
            </a:r>
            <a:endParaRPr lang="en-US" sz="2400" dirty="0">
              <a:solidFill>
                <a:srgbClr val="0000FF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DC85CB-B419-4B56-81E3-2ADB17F0D38C}"/>
              </a:ext>
            </a:extLst>
          </p:cNvPr>
          <p:cNvSpPr txBox="1"/>
          <p:nvPr/>
        </p:nvSpPr>
        <p:spPr>
          <a:xfrm>
            <a:off x="599569" y="430942"/>
            <a:ext cx="297216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Fiscal function </a:t>
            </a: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9361029"/>
              </p:ext>
            </p:extLst>
          </p:nvPr>
        </p:nvGraphicFramePr>
        <p:xfrm>
          <a:off x="2014780" y="2219172"/>
          <a:ext cx="8103179" cy="1150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57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57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58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257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8195"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1 (a)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2 (b)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3 (a)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4 (b)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097"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5 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Ans.6(c)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5CCD1355-0AFC-DB20-ECE7-66F32DB7FA8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491142" y="380619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77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2915</TotalTime>
  <Words>385</Words>
  <Application>Microsoft Office PowerPoint</Application>
  <PresentationFormat>Widescreen</PresentationFormat>
  <Paragraphs>59</Paragraphs>
  <Slides>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Arial Rounded MT Bold</vt:lpstr>
      <vt:lpstr>Calibri</vt:lpstr>
      <vt:lpstr>Calibri Light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RAVINDER GOTHWALL</dc:creator>
  <cp:lastModifiedBy>Administrator</cp:lastModifiedBy>
  <cp:revision>117</cp:revision>
  <dcterms:created xsi:type="dcterms:W3CDTF">2025-08-02T04:28:01Z</dcterms:created>
  <dcterms:modified xsi:type="dcterms:W3CDTF">2026-06-22T06:02:27Z</dcterms:modified>
</cp:coreProperties>
</file>