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4" r:id="rId35"/>
    <p:sldId id="333" r:id="rId36"/>
    <p:sldId id="29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4"/>
            <p14:sldId id="333"/>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00402" y="-1252197"/>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108678"/>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67912" y="1359727"/>
            <a:ext cx="10823685" cy="13457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 Suppose the consumption of an economy is given by C = 30 + 0.5Y and investment I = 12 + 0.15Y. What will be the equilibrium level of National Income? [SEPT-24]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p:txBody>
      </p:sp>
      <p:sp>
        <p:nvSpPr>
          <p:cNvPr id="9" name="Rectangle 8">
            <a:extLst>
              <a:ext uri="{FF2B5EF4-FFF2-40B4-BE49-F238E27FC236}">
                <a16:creationId xmlns:a16="http://schemas.microsoft.com/office/drawing/2014/main" id="{D9231D86-C998-D9BB-6655-F8FA9721D167}"/>
              </a:ext>
            </a:extLst>
          </p:cNvPr>
          <p:cNvSpPr/>
          <p:nvPr/>
        </p:nvSpPr>
        <p:spPr>
          <a:xfrm>
            <a:off x="942418" y="3054338"/>
            <a:ext cx="2374219" cy="9021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120</a:t>
            </a:r>
          </a:p>
        </p:txBody>
      </p:sp>
      <p:sp>
        <p:nvSpPr>
          <p:cNvPr id="11" name="Rectangle 10">
            <a:extLst>
              <a:ext uri="{FF2B5EF4-FFF2-40B4-BE49-F238E27FC236}">
                <a16:creationId xmlns:a16="http://schemas.microsoft.com/office/drawing/2014/main" id="{8A5CF83D-B1D8-D553-36E8-C084A6DD72D7}"/>
              </a:ext>
            </a:extLst>
          </p:cNvPr>
          <p:cNvSpPr/>
          <p:nvPr/>
        </p:nvSpPr>
        <p:spPr>
          <a:xfrm>
            <a:off x="5988570" y="4214041"/>
            <a:ext cx="3505596" cy="90215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112</a:t>
            </a:r>
          </a:p>
        </p:txBody>
      </p:sp>
      <p:sp>
        <p:nvSpPr>
          <p:cNvPr id="13" name="Rectangle 12">
            <a:extLst>
              <a:ext uri="{FF2B5EF4-FFF2-40B4-BE49-F238E27FC236}">
                <a16:creationId xmlns:a16="http://schemas.microsoft.com/office/drawing/2014/main" id="{0B6C15CD-C564-B04E-35A6-BCED07E87786}"/>
              </a:ext>
            </a:extLst>
          </p:cNvPr>
          <p:cNvSpPr/>
          <p:nvPr/>
        </p:nvSpPr>
        <p:spPr>
          <a:xfrm>
            <a:off x="942418" y="4129383"/>
            <a:ext cx="2374219" cy="90215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105 </a:t>
            </a:r>
            <a:r>
              <a:rPr lang="en-US" dirty="0"/>
              <a:t>	</a:t>
            </a:r>
          </a:p>
        </p:txBody>
      </p:sp>
      <p:sp>
        <p:nvSpPr>
          <p:cNvPr id="14" name="Rectangle 13">
            <a:extLst>
              <a:ext uri="{FF2B5EF4-FFF2-40B4-BE49-F238E27FC236}">
                <a16:creationId xmlns:a16="http://schemas.microsoft.com/office/drawing/2014/main" id="{DA03415E-0675-601D-914E-9C129D63E057}"/>
              </a:ext>
            </a:extLst>
          </p:cNvPr>
          <p:cNvSpPr/>
          <p:nvPr/>
        </p:nvSpPr>
        <p:spPr>
          <a:xfrm>
            <a:off x="5988570" y="3132564"/>
            <a:ext cx="3505596" cy="902151"/>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 </a:t>
            </a:r>
            <a:r>
              <a:rPr lang="en-US" sz="2800" dirty="0">
                <a:solidFill>
                  <a:srgbClr val="0070C0"/>
                </a:solidFill>
                <a:latin typeface="Arial Rounded MT Bold" panose="020F0704030504030204" pitchFamily="34" charset="0"/>
              </a:rPr>
              <a:t>115 </a:t>
            </a:r>
          </a:p>
        </p:txBody>
      </p:sp>
      <p:pic>
        <p:nvPicPr>
          <p:cNvPr id="2" name="Picture 1">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BEDCC-069A-1B99-D5B6-72FAFF205A0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A8157C3-EEC3-267A-FE7B-7AF918281DD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2B467971-C52E-6CB0-7687-E0D373A64C1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FF10789-FD82-5FCA-8268-1A7FC242FD0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7838BF-78EF-502F-E939-172B357F07B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95FF65B-8F0D-D079-0F8B-5A0866BBC478}"/>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Q10 In an economy investment expenditure is increased by Rs. 300 crores and marginal propensity to consume is 0.6. Calculate the total increase in income </a:t>
            </a:r>
            <a:r>
              <a:rPr lang="en-US" dirty="0">
                <a:solidFill>
                  <a:srgbClr val="FF0000"/>
                </a:solidFill>
              </a:rPr>
              <a:t>. </a:t>
            </a:r>
          </a:p>
          <a:p>
            <a:pPr algn="r"/>
            <a:r>
              <a:rPr lang="en-US" sz="2800" dirty="0">
                <a:solidFill>
                  <a:srgbClr val="FF0000"/>
                </a:solidFill>
                <a:latin typeface="Arial Rounded MT Bold" panose="020F0704030504030204" pitchFamily="34" charset="0"/>
              </a:rPr>
              <a:t>[Jan -25]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CABB317-D0B2-EBB0-FE3E-C76705D810F8}"/>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B5959C5-5322-D4A7-2B5F-AFC5C9611CF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BCA7B50-502E-4943-701D-0C1CE3D4D77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FB03B69D-31C8-E777-9DB3-4FFCA8CC3548}"/>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Rs. 300 crores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9E0FC29F-18EE-9E7E-FAF1-1E46BA7D6669}"/>
              </a:ext>
            </a:extLst>
          </p:cNvPr>
          <p:cNvSpPr/>
          <p:nvPr/>
        </p:nvSpPr>
        <p:spPr>
          <a:xfrm>
            <a:off x="6248398" y="4557703"/>
            <a:ext cx="4578369"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FF0000"/>
                </a:solidFill>
                <a:latin typeface="Arial Rounded MT Bold" panose="020F0704030504030204" pitchFamily="34" charset="0"/>
              </a:rPr>
              <a:t>(b</a:t>
            </a:r>
            <a:r>
              <a:rPr lang="en-IN" sz="2400" b="1" dirty="0">
                <a:solidFill>
                  <a:srgbClr val="FF0000"/>
                </a:solidFill>
                <a:latin typeface="Arial Rounded MT Bold" panose="020F0704030504030204" pitchFamily="34" charset="0"/>
              </a:rPr>
              <a:t>)</a:t>
            </a:r>
            <a:r>
              <a:rPr lang="en-US" sz="24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Rs. 100 crores </a:t>
            </a:r>
          </a:p>
        </p:txBody>
      </p:sp>
      <p:sp>
        <p:nvSpPr>
          <p:cNvPr id="19" name="Rectangle 18">
            <a:extLst>
              <a:ext uri="{FF2B5EF4-FFF2-40B4-BE49-F238E27FC236}">
                <a16:creationId xmlns:a16="http://schemas.microsoft.com/office/drawing/2014/main" id="{225171AF-5723-E3DF-DE50-32C4DA1ADDA4}"/>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Rs. 650 crores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CC470F0A-F61D-F4CF-9B59-E7949B90B364}"/>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Rs. 750 crores </a:t>
            </a:r>
            <a:r>
              <a:rPr lang="en-US" b="1" dirty="0"/>
              <a:t>.</a:t>
            </a:r>
            <a:endParaRPr lang="en-US" sz="2800" dirty="0">
              <a:solidFill>
                <a:srgbClr val="0070C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F12EB1F3-4321-18AB-40BE-95EEE24FF9A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50561660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241C0-B5C1-EC4E-DE8D-19567BE3B0A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921D7CD-775C-94FA-6500-72852E7C18A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4B88100-02AC-35C1-C470-B0283B5CD58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41BE5FA-76F1-ACB8-6407-1F0FB3556107}"/>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4CA65A6-0F24-E500-5EEC-276833A770C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486D503-B155-4807-2679-07AD9D2D909D}"/>
              </a:ext>
            </a:extLst>
          </p:cNvPr>
          <p:cNvSpPr/>
          <p:nvPr/>
        </p:nvSpPr>
        <p:spPr>
          <a:xfrm>
            <a:off x="867904" y="1246587"/>
            <a:ext cx="10854139" cy="21824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Q11 The investment multiplier is defined as the ratio of</a:t>
            </a:r>
          </a:p>
          <a:p>
            <a:pPr algn="r"/>
            <a:r>
              <a:rPr lang="en-US" sz="2800" dirty="0">
                <a:solidFill>
                  <a:srgbClr val="FF0000"/>
                </a:solidFill>
                <a:latin typeface="Arial Rounded MT Bold" panose="020F0704030504030204" pitchFamily="34" charset="0"/>
              </a:rPr>
              <a:t> [Jan-25]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14453D26-EABE-FBA5-3A67-42C6DDB3E22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9C40EC5-6B6F-9A55-BE62-0BB2480E21C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FA0B587-8967-FD75-1D7A-FC287D49A86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8A4E2BC-24D9-D3B3-D8EA-3C31DF2F536F}"/>
              </a:ext>
            </a:extLst>
          </p:cNvPr>
          <p:cNvSpPr/>
          <p:nvPr/>
        </p:nvSpPr>
        <p:spPr>
          <a:xfrm>
            <a:off x="1004805" y="3734175"/>
            <a:ext cx="4994239" cy="99428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Change in investment due to change in saving</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B598EEE7-DBA5-5A0C-CDCF-BC127A20A1B9}"/>
              </a:ext>
            </a:extLst>
          </p:cNvPr>
          <p:cNvSpPr/>
          <p:nvPr/>
        </p:nvSpPr>
        <p:spPr>
          <a:xfrm>
            <a:off x="6298999" y="3734174"/>
            <a:ext cx="4994239" cy="10947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Change in demand due to change in investment </a:t>
            </a:r>
          </a:p>
        </p:txBody>
      </p:sp>
      <p:sp>
        <p:nvSpPr>
          <p:cNvPr id="19" name="Rectangle 18">
            <a:extLst>
              <a:ext uri="{FF2B5EF4-FFF2-40B4-BE49-F238E27FC236}">
                <a16:creationId xmlns:a16="http://schemas.microsoft.com/office/drawing/2014/main" id="{A0879C1C-9602-D058-8237-4E57C6331938}"/>
              </a:ext>
            </a:extLst>
          </p:cNvPr>
          <p:cNvSpPr/>
          <p:nvPr/>
        </p:nvSpPr>
        <p:spPr>
          <a:xfrm>
            <a:off x="1004806" y="5033632"/>
            <a:ext cx="4926041" cy="11679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Change in consumption due to change in investment</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1A8F8429-F51A-61F2-EF49-FAF5E624BBB1}"/>
              </a:ext>
            </a:extLst>
          </p:cNvPr>
          <p:cNvSpPr/>
          <p:nvPr/>
        </p:nvSpPr>
        <p:spPr>
          <a:xfrm>
            <a:off x="6248404" y="5033633"/>
            <a:ext cx="5473639" cy="9769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Change in national income due to change in investment</a:t>
            </a:r>
          </a:p>
        </p:txBody>
      </p:sp>
      <p:pic>
        <p:nvPicPr>
          <p:cNvPr id="3" name="Picture 2">
            <a:extLst>
              <a:ext uri="{FF2B5EF4-FFF2-40B4-BE49-F238E27FC236}">
                <a16:creationId xmlns:a16="http://schemas.microsoft.com/office/drawing/2014/main" id="{50948246-290A-8A14-70B6-D24FF7672456}"/>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08660490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9ACF-9FF6-CCD4-5603-F40A25168F0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4AA3FA9-8C0D-5119-DDCB-CB144FACA66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147B7CF8-32C6-FB42-C629-FF84C843BDF2}"/>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72FD6CE-C666-C5BD-DC39-51B6720B5CE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EC257D-EA8B-5480-5E3A-4CF3781C2932}"/>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A4263D-DB9F-E8D4-2C0C-3F5BDB835396}"/>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Q12 The ratio of total consumption to total income is known as : </a:t>
            </a:r>
          </a:p>
          <a:p>
            <a:pPr algn="r"/>
            <a:r>
              <a:rPr lang="en-US" sz="2800" dirty="0">
                <a:solidFill>
                  <a:srgbClr val="0070C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D5CEF5F-B570-807C-B88A-F5DC97F7C947}"/>
              </a:ext>
            </a:extLst>
          </p:cNvPr>
          <p:cNvSpPr txBox="1"/>
          <p:nvPr/>
        </p:nvSpPr>
        <p:spPr>
          <a:xfrm>
            <a:off x="496243" y="230180"/>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134D174-3B28-21A8-AEB0-7C598038EA6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BF64F96-583F-62CD-D7D5-A340A8FE24A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32E361E-C9F6-2DAE-78D0-98F670A8A8B6}"/>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Average propensity to consume (APC)</a:t>
            </a:r>
          </a:p>
        </p:txBody>
      </p:sp>
      <p:sp>
        <p:nvSpPr>
          <p:cNvPr id="14" name="Rectangle 13">
            <a:extLst>
              <a:ext uri="{FF2B5EF4-FFF2-40B4-BE49-F238E27FC236}">
                <a16:creationId xmlns:a16="http://schemas.microsoft.com/office/drawing/2014/main" id="{47C78AF0-9AC5-8484-5253-3901E78B482D}"/>
              </a:ext>
            </a:extLst>
          </p:cNvPr>
          <p:cNvSpPr/>
          <p:nvPr/>
        </p:nvSpPr>
        <p:spPr>
          <a:xfrm>
            <a:off x="6298999" y="4557702"/>
            <a:ext cx="4751291" cy="7626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0070C0"/>
                </a:solidFill>
                <a:latin typeface="Arial Rounded MT Bold" panose="020F0704030504030204" pitchFamily="34" charset="0"/>
              </a:rPr>
              <a:t>(b</a:t>
            </a:r>
            <a:r>
              <a:rPr lang="en-IN" sz="2400" b="1" dirty="0">
                <a:solidFill>
                  <a:srgbClr val="0070C0"/>
                </a:solidFill>
                <a:latin typeface="Arial Rounded MT Bold" panose="020F0704030504030204" pitchFamily="34" charset="0"/>
              </a:rPr>
              <a:t>)</a:t>
            </a:r>
            <a:r>
              <a:rPr lang="en-US" sz="24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Marginal propensity to consume (MPC)</a:t>
            </a:r>
          </a:p>
        </p:txBody>
      </p:sp>
      <p:sp>
        <p:nvSpPr>
          <p:cNvPr id="19" name="Rectangle 18">
            <a:extLst>
              <a:ext uri="{FF2B5EF4-FFF2-40B4-BE49-F238E27FC236}">
                <a16:creationId xmlns:a16="http://schemas.microsoft.com/office/drawing/2014/main" id="{A3C63613-C62E-574D-2D6A-AAE0BC1A37AC}"/>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Saving function</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C1BEEAC-FD67-8916-1AFA-0B5B15E91D70}"/>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Income function </a:t>
            </a:r>
          </a:p>
        </p:txBody>
      </p:sp>
      <p:pic>
        <p:nvPicPr>
          <p:cNvPr id="3" name="Picture 2">
            <a:extLst>
              <a:ext uri="{FF2B5EF4-FFF2-40B4-BE49-F238E27FC236}">
                <a16:creationId xmlns:a16="http://schemas.microsoft.com/office/drawing/2014/main" id="{359AF44B-E94F-C63A-FE2D-94F0A6E802F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96334785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273D3-4697-3FA3-9F9F-E22DD053ECD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3623080-F6F2-E074-88DD-CCD9A7FBD67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D43445B5-5A0D-D995-F786-65E41C538A5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DACD69D-5BDF-D6E9-CFB7-B5C9B5D66E4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E61A71B-1EF4-2A5B-C896-F6048310A6F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FF71A977-5E3C-8DD8-785B-E9682371C458}"/>
              </a:ext>
            </a:extLst>
          </p:cNvPr>
          <p:cNvSpPr/>
          <p:nvPr/>
        </p:nvSpPr>
        <p:spPr>
          <a:xfrm>
            <a:off x="867904" y="1246587"/>
            <a:ext cx="10854139" cy="299463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Q13 Under the </a:t>
            </a:r>
            <a:r>
              <a:rPr lang="en-US" sz="2800" dirty="0" err="1">
                <a:solidFill>
                  <a:srgbClr val="FF0000"/>
                </a:solidFill>
                <a:latin typeface="Arial Rounded MT Bold" panose="020F0704030504030204" pitchFamily="34" charset="0"/>
              </a:rPr>
              <a:t>Keynisan</a:t>
            </a:r>
            <a:r>
              <a:rPr lang="en-US" sz="2800" dirty="0">
                <a:solidFill>
                  <a:srgbClr val="FF0000"/>
                </a:solidFill>
                <a:latin typeface="Arial Rounded MT Bold" panose="020F0704030504030204" pitchFamily="34" charset="0"/>
              </a:rPr>
              <a:t> theory of determination of national income , the assumption is that the consumption increase with an increase in disposable income but the increase in consumption will be _________ the increase in disposable  income .</a:t>
            </a:r>
          </a:p>
          <a:p>
            <a:pPr algn="r"/>
            <a:r>
              <a:rPr lang="en-US" sz="2800" dirty="0">
                <a:solidFill>
                  <a:srgbClr val="FF000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B483B4C-4220-E9BF-C47C-5C031CC33AD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797FA7C-9245-DB00-FFAC-1A7F6F5733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2DEACD6-5A11-66E1-D1B8-D32A474D801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C08A5FB-E7B9-64B4-1511-554D9CD1F4CA}"/>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Opposite to </a:t>
            </a:r>
          </a:p>
        </p:txBody>
      </p:sp>
      <p:sp>
        <p:nvSpPr>
          <p:cNvPr id="14" name="Rectangle 13">
            <a:extLst>
              <a:ext uri="{FF2B5EF4-FFF2-40B4-BE49-F238E27FC236}">
                <a16:creationId xmlns:a16="http://schemas.microsoft.com/office/drawing/2014/main" id="{13D184D8-9D9C-1925-6E66-469C10F50261}"/>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Equal to </a:t>
            </a:r>
          </a:p>
        </p:txBody>
      </p:sp>
      <p:sp>
        <p:nvSpPr>
          <p:cNvPr id="19" name="Rectangle 18">
            <a:extLst>
              <a:ext uri="{FF2B5EF4-FFF2-40B4-BE49-F238E27FC236}">
                <a16:creationId xmlns:a16="http://schemas.microsoft.com/office/drawing/2014/main" id="{03BB2FDF-26A0-CD35-6CE6-9C5C3B4273A7}"/>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Greater than</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2F719847-A194-7EBB-2A0A-4A69C799A038}"/>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Less than</a:t>
            </a:r>
          </a:p>
        </p:txBody>
      </p:sp>
      <p:pic>
        <p:nvPicPr>
          <p:cNvPr id="3" name="Picture 2">
            <a:extLst>
              <a:ext uri="{FF2B5EF4-FFF2-40B4-BE49-F238E27FC236}">
                <a16:creationId xmlns:a16="http://schemas.microsoft.com/office/drawing/2014/main" id="{3F275CE1-BFB2-17AD-F6DB-5ED853E915B9}"/>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83371416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62722-5006-8783-2856-2153BCBE5C0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3A065D6-2332-6170-B3BA-405B47979A5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03BFD63-3A7C-3D7C-F777-30DF85FCC75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8BD991D-6DA1-A104-4FD1-E38E8F71BA69}"/>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F39FD67-CAC7-1144-F25D-FBB663363750}"/>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EBDDC88-E39E-57F1-EBBC-E47EC8386F26}"/>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Q14 Which of the following is true in respect of relation of Marginal Propensity to Consume (MPC) and Marginal propensity to Save (MPS) as per the Keynesian theory of determination of National income ?</a:t>
            </a:r>
          </a:p>
          <a:p>
            <a:pPr algn="r"/>
            <a:r>
              <a:rPr lang="en-US" sz="2800" dirty="0">
                <a:solidFill>
                  <a:srgbClr val="0070C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447F7CA-453C-6C83-8E5C-F01F0757E81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8FC119CE-EF75-E398-F525-5E266FB8B7C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99E539E-E712-A8C7-2988-380AEFA303C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8975FB32-2225-B089-FCD6-F357622FC81C}"/>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MPC +MPS = 1</a:t>
            </a:r>
          </a:p>
        </p:txBody>
      </p:sp>
      <p:sp>
        <p:nvSpPr>
          <p:cNvPr id="14" name="Rectangle 13">
            <a:extLst>
              <a:ext uri="{FF2B5EF4-FFF2-40B4-BE49-F238E27FC236}">
                <a16:creationId xmlns:a16="http://schemas.microsoft.com/office/drawing/2014/main" id="{AB811055-ADA7-E523-A5EA-80630CBD0BEB}"/>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MPC = MPS</a:t>
            </a:r>
          </a:p>
        </p:txBody>
      </p:sp>
      <p:sp>
        <p:nvSpPr>
          <p:cNvPr id="19" name="Rectangle 18">
            <a:extLst>
              <a:ext uri="{FF2B5EF4-FFF2-40B4-BE49-F238E27FC236}">
                <a16:creationId xmlns:a16="http://schemas.microsoft.com/office/drawing/2014/main" id="{930DD326-3662-FD2F-2F35-B31A250E20C3}"/>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MPC + MPS =0</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234B5C6-6FBC-3549-726C-8D4A511171D7}"/>
              </a:ext>
            </a:extLst>
          </p:cNvPr>
          <p:cNvSpPr/>
          <p:nvPr/>
        </p:nvSpPr>
        <p:spPr>
          <a:xfrm>
            <a:off x="6248398" y="5561508"/>
            <a:ext cx="4938796" cy="83891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No relation exits between MPC and MPS </a:t>
            </a:r>
          </a:p>
        </p:txBody>
      </p:sp>
      <p:pic>
        <p:nvPicPr>
          <p:cNvPr id="3" name="Picture 2">
            <a:extLst>
              <a:ext uri="{FF2B5EF4-FFF2-40B4-BE49-F238E27FC236}">
                <a16:creationId xmlns:a16="http://schemas.microsoft.com/office/drawing/2014/main" id="{7427A135-F32F-677B-8852-FD8282994C7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80546400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A3B4-69A9-55E9-DCB0-8FAC1FB0D4C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454685A-8683-1DAF-21E9-7A1E72A883E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AD86450-9B5E-D53E-8B32-61D430E7933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9680B4B-772B-3EB0-760E-DBCA327BB9C3}"/>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A4C71B-7C86-2DA5-EEEE-974AF604769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1D33278-8038-3536-0E40-9E031DD323FA}"/>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Q15 Which of the following is not a sector to be included in the three sector model of </a:t>
            </a:r>
            <a:r>
              <a:rPr lang="en-US" sz="2800" dirty="0" err="1">
                <a:solidFill>
                  <a:srgbClr val="7030A0"/>
                </a:solidFill>
                <a:latin typeface="Arial Rounded MT Bold" panose="020F0704030504030204" pitchFamily="34" charset="0"/>
              </a:rPr>
              <a:t>Keynisan</a:t>
            </a:r>
            <a:r>
              <a:rPr lang="en-US" sz="2800" dirty="0">
                <a:solidFill>
                  <a:srgbClr val="7030A0"/>
                </a:solidFill>
                <a:latin typeface="Arial Rounded MT Bold" panose="020F0704030504030204" pitchFamily="34" charset="0"/>
              </a:rPr>
              <a:t> theory of Income determination ? </a:t>
            </a:r>
          </a:p>
          <a:p>
            <a:pPr algn="r"/>
            <a:r>
              <a:rPr lang="en-US" sz="2800" dirty="0">
                <a:solidFill>
                  <a:srgbClr val="7030A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EE2FE71-8071-632B-8B34-62179D95B40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C9DBAC4-BA03-2D3F-8AF0-8C424D4E169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625A013-DEAB-75B2-7F77-72E7F899807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587A538-9863-B7B6-CB31-23E3EE554927}"/>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Business sector</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841F9A23-A964-7260-E56E-965D5FB0FB35}"/>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Household sector</a:t>
            </a:r>
          </a:p>
        </p:txBody>
      </p:sp>
      <p:sp>
        <p:nvSpPr>
          <p:cNvPr id="19" name="Rectangle 18">
            <a:extLst>
              <a:ext uri="{FF2B5EF4-FFF2-40B4-BE49-F238E27FC236}">
                <a16:creationId xmlns:a16="http://schemas.microsoft.com/office/drawing/2014/main" id="{502D0790-75E5-F3D4-3573-7E714ADCF82F}"/>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Foreign sector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399DF8E6-7104-3EEC-4018-650EC2673EE1}"/>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Government sector .</a:t>
            </a:r>
          </a:p>
        </p:txBody>
      </p:sp>
      <p:pic>
        <p:nvPicPr>
          <p:cNvPr id="3" name="Picture 2">
            <a:extLst>
              <a:ext uri="{FF2B5EF4-FFF2-40B4-BE49-F238E27FC236}">
                <a16:creationId xmlns:a16="http://schemas.microsoft.com/office/drawing/2014/main" id="{27CF8C1F-6E52-96EA-5DEC-97577B9DABE0}"/>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01219108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6E0C-13AD-CA00-7390-ABE2DE13D94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979F46E-BE62-D969-42B8-6E8E2275500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08E06BD-9B57-2681-2BE1-1CD3D946B0B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53A1D0D-8244-AA90-8A27-1CECD4B5C999}"/>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C6E34D5-5A96-3922-F058-0254AB90D9E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B898570-DA53-8FB2-B9A2-B71582BA7797}"/>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Q16 Under the </a:t>
            </a:r>
            <a:r>
              <a:rPr lang="en-US" sz="2800" dirty="0" err="1">
                <a:solidFill>
                  <a:srgbClr val="0070C0"/>
                </a:solidFill>
                <a:latin typeface="Arial Rounded MT Bold" panose="020F0704030504030204" pitchFamily="34" charset="0"/>
              </a:rPr>
              <a:t>Keynisan</a:t>
            </a:r>
            <a:r>
              <a:rPr lang="en-US" sz="2800" dirty="0">
                <a:solidFill>
                  <a:srgbClr val="0070C0"/>
                </a:solidFill>
                <a:latin typeface="Arial Rounded MT Bold" panose="020F0704030504030204" pitchFamily="34" charset="0"/>
              </a:rPr>
              <a:t> theory of National Income determination ,which of the following term is given to the demand for money </a:t>
            </a:r>
            <a:r>
              <a:rPr lang="en-US" dirty="0"/>
              <a:t>? </a:t>
            </a:r>
          </a:p>
          <a:p>
            <a:pPr algn="r"/>
            <a:r>
              <a:rPr lang="en-US" sz="2800" dirty="0">
                <a:solidFill>
                  <a:srgbClr val="0070C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9A6D44F-FE00-46A0-5188-727502AEBEB4}"/>
              </a:ext>
            </a:extLst>
          </p:cNvPr>
          <p:cNvSpPr txBox="1"/>
          <p:nvPr/>
        </p:nvSpPr>
        <p:spPr>
          <a:xfrm>
            <a:off x="545231" y="230180"/>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BAE4F43-A9B7-2288-641A-3730D96C239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B8FB4A1-38A9-E46B-F15A-B67766A2C38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E975FFA-1CF7-E4ED-5A7B-34D10B8225E7}"/>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Liquidity preference</a:t>
            </a:r>
          </a:p>
        </p:txBody>
      </p:sp>
      <p:sp>
        <p:nvSpPr>
          <p:cNvPr id="14" name="Rectangle 13">
            <a:extLst>
              <a:ext uri="{FF2B5EF4-FFF2-40B4-BE49-F238E27FC236}">
                <a16:creationId xmlns:a16="http://schemas.microsoft.com/office/drawing/2014/main" id="{D72EC866-12D4-BD7B-7094-A7C8C04F02C0}"/>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Investment multiplier </a:t>
            </a:r>
          </a:p>
        </p:txBody>
      </p:sp>
      <p:sp>
        <p:nvSpPr>
          <p:cNvPr id="19" name="Rectangle 18">
            <a:extLst>
              <a:ext uri="{FF2B5EF4-FFF2-40B4-BE49-F238E27FC236}">
                <a16:creationId xmlns:a16="http://schemas.microsoft.com/office/drawing/2014/main" id="{A9059E30-9737-98B4-F966-FD36E73D4FF0}"/>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Aggregate demand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EB71D32E-0BE9-B11B-043A-4C7775757148}"/>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Marginal Propensity </a:t>
            </a:r>
          </a:p>
        </p:txBody>
      </p:sp>
      <p:pic>
        <p:nvPicPr>
          <p:cNvPr id="3" name="Picture 2">
            <a:extLst>
              <a:ext uri="{FF2B5EF4-FFF2-40B4-BE49-F238E27FC236}">
                <a16:creationId xmlns:a16="http://schemas.microsoft.com/office/drawing/2014/main" id="{8F067FF9-AE50-8A79-1F2E-55B3B4597254}"/>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49712468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996BB-789E-128F-8E9B-835228BFA9D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4DDDB42-7673-3026-F8E9-D11AB338A6A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A298C83-1B9A-99D7-FA59-F2BDEE7A501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775AE43-A68A-D85A-2DD4-4D1FEB28FED0}"/>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8851E42-D222-417A-D1E3-C5CFDD4F368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F52A34CE-784C-B83D-3CD8-A5A14C7A9A5F}"/>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Q17 The maximum value of investment multiplier will be infinity when the value of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B48C265-67EB-8B5E-93E1-15C208E0CA85}"/>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5923536-5D55-7304-E7C1-F1FF88ACF1A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4415C9C-41AD-5E3D-46B5-8BCDB0D7E3E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34DBF3B6-F11E-3217-0B0E-9EA7D5C18204}"/>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MPC is 1</a:t>
            </a:r>
          </a:p>
        </p:txBody>
      </p:sp>
      <p:sp>
        <p:nvSpPr>
          <p:cNvPr id="14" name="Rectangle 13">
            <a:extLst>
              <a:ext uri="{FF2B5EF4-FFF2-40B4-BE49-F238E27FC236}">
                <a16:creationId xmlns:a16="http://schemas.microsoft.com/office/drawing/2014/main" id="{51E18F5F-33EF-556E-CA50-5C3F7978BDB3}"/>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MPC is -1</a:t>
            </a:r>
          </a:p>
        </p:txBody>
      </p:sp>
      <p:sp>
        <p:nvSpPr>
          <p:cNvPr id="19" name="Rectangle 18">
            <a:extLst>
              <a:ext uri="{FF2B5EF4-FFF2-40B4-BE49-F238E27FC236}">
                <a16:creationId xmlns:a16="http://schemas.microsoft.com/office/drawing/2014/main" id="{397EA558-63B9-1FBA-1734-D6A66A1A90A8}"/>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APC is 1</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83E5A85D-5EAC-528C-E9FD-1602BE624571}"/>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MPS is -1.</a:t>
            </a:r>
          </a:p>
        </p:txBody>
      </p:sp>
      <p:pic>
        <p:nvPicPr>
          <p:cNvPr id="3" name="Picture 2">
            <a:extLst>
              <a:ext uri="{FF2B5EF4-FFF2-40B4-BE49-F238E27FC236}">
                <a16:creationId xmlns:a16="http://schemas.microsoft.com/office/drawing/2014/main" id="{0C9C36F6-4D09-249B-3463-448A7F4D065C}"/>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311839023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41EE3-B630-4ED6-C933-F9CCFC4A8A0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20F02AE-13FD-87D2-6AF0-F442820B72E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2854268-61A5-17C5-449B-C4BD005D1D2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F2F67A6-44CA-22E4-8B7E-6B89462327AB}"/>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17EF734-7A68-B479-3580-03FF71FD1AD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B8C0600-1025-E4C6-DD47-E81A345B2BFE}"/>
              </a:ext>
            </a:extLst>
          </p:cNvPr>
          <p:cNvSpPr/>
          <p:nvPr/>
        </p:nvSpPr>
        <p:spPr>
          <a:xfrm>
            <a:off x="867904" y="1525400"/>
            <a:ext cx="10854139" cy="248678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Q18 There are three different interlinked phases in a circular flow of income , namely :</a:t>
            </a:r>
          </a:p>
          <a:p>
            <a:pPr algn="r"/>
            <a:r>
              <a:rPr lang="en-US" sz="2800" dirty="0">
                <a:solidFill>
                  <a:srgbClr val="7030A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D2DA805-EB4C-0C9C-AECD-D0E0CEFC6695}"/>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4C39982-FF03-FF22-4C81-9354FC42ECF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9CD2EC15-B3A9-1CD5-D0AF-D923A3DE506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225FBD2A-960F-1FA5-AE5B-22D4C35ECDD8}"/>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Production , conspution and disposition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5F3FE6F4-328D-F015-AE78-377775188742}"/>
              </a:ext>
            </a:extLst>
          </p:cNvPr>
          <p:cNvSpPr/>
          <p:nvPr/>
        </p:nvSpPr>
        <p:spPr>
          <a:xfrm>
            <a:off x="6248397" y="4405170"/>
            <a:ext cx="5266843" cy="9274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Production , conspution and  investment</a:t>
            </a:r>
          </a:p>
        </p:txBody>
      </p:sp>
      <p:sp>
        <p:nvSpPr>
          <p:cNvPr id="19" name="Rectangle 18">
            <a:extLst>
              <a:ext uri="{FF2B5EF4-FFF2-40B4-BE49-F238E27FC236}">
                <a16:creationId xmlns:a16="http://schemas.microsoft.com/office/drawing/2014/main" id="{E97845ED-400C-A06E-A85B-0A8022380A72}"/>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Production , disposition and distribution</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5782853B-9EE3-B5F0-89F1-4AD61FD71434}"/>
              </a:ext>
            </a:extLst>
          </p:cNvPr>
          <p:cNvSpPr/>
          <p:nvPr/>
        </p:nvSpPr>
        <p:spPr>
          <a:xfrm>
            <a:off x="6248398" y="5561509"/>
            <a:ext cx="5473645" cy="8495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Production , expenditure and disposition </a:t>
            </a:r>
          </a:p>
        </p:txBody>
      </p:sp>
      <p:pic>
        <p:nvPicPr>
          <p:cNvPr id="3" name="Picture 2">
            <a:extLst>
              <a:ext uri="{FF2B5EF4-FFF2-40B4-BE49-F238E27FC236}">
                <a16:creationId xmlns:a16="http://schemas.microsoft.com/office/drawing/2014/main" id="{0F28233E-53A4-D38D-B14A-6FE47D8D756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84465263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DB624-FC41-5B93-2BC7-DDF34F9FFFC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CEB52CE-DBB4-41B1-294F-9BD90C47074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2" y="-1225484"/>
            <a:ext cx="11811985" cy="6481819"/>
          </a:xfrm>
          <a:prstGeom prst="rect">
            <a:avLst/>
          </a:prstGeom>
        </p:spPr>
      </p:pic>
      <p:sp>
        <p:nvSpPr>
          <p:cNvPr id="4" name="Rectangle: Rounded Corners 3">
            <a:extLst>
              <a:ext uri="{FF2B5EF4-FFF2-40B4-BE49-F238E27FC236}">
                <a16:creationId xmlns:a16="http://schemas.microsoft.com/office/drawing/2014/main" id="{A1515FB0-779C-4F24-2F5B-69AA4F3BBE9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CBD9E35-EDC4-F822-1F67-A4816220C01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109454D-FABA-E1B4-B8EE-3B6A7E08922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DB92BDC-018A-0972-6855-D89497058A10}"/>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Q19</a:t>
            </a:r>
            <a:r>
              <a:rPr lang="en-US" sz="2800" dirty="0">
                <a:solidFill>
                  <a:srgbClr val="0070C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If the conspution function C = 10+0.5 Y and investment is Rs.200 ,then what will be the equilibrium level of income ? </a:t>
            </a:r>
          </a:p>
          <a:p>
            <a:pPr algn="r"/>
            <a:r>
              <a:rPr lang="en-US" sz="2800" dirty="0">
                <a:solidFill>
                  <a:srgbClr val="7030A0"/>
                </a:solidFill>
                <a:latin typeface="Arial Rounded MT Bold" panose="020F0704030504030204" pitchFamily="34" charset="0"/>
              </a:rPr>
              <a:t>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060EB71-ECC9-163D-617F-603786F3203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68214DE-3BD3-A8B8-3B33-64C17AC9C64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763A62B-2D84-874D-7FE6-E8D85A46C0A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10649E34-9A95-78B2-8633-FB94D1E13F6D}"/>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Rs. 510</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C3164EFA-C726-D360-8E51-CF6740B2256F}"/>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Rs. 325</a:t>
            </a:r>
          </a:p>
        </p:txBody>
      </p:sp>
      <p:sp>
        <p:nvSpPr>
          <p:cNvPr id="19" name="Rectangle 18">
            <a:extLst>
              <a:ext uri="{FF2B5EF4-FFF2-40B4-BE49-F238E27FC236}">
                <a16:creationId xmlns:a16="http://schemas.microsoft.com/office/drawing/2014/main" id="{559188A0-71E9-580C-0110-E10C8613FA1F}"/>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Rs. 420</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FC650C17-B97A-7644-C877-4394F70C2745}"/>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Rs. 350</a:t>
            </a:r>
          </a:p>
        </p:txBody>
      </p:sp>
      <p:pic>
        <p:nvPicPr>
          <p:cNvPr id="3" name="Picture 2">
            <a:extLst>
              <a:ext uri="{FF2B5EF4-FFF2-40B4-BE49-F238E27FC236}">
                <a16:creationId xmlns:a16="http://schemas.microsoft.com/office/drawing/2014/main" id="{57316037-73FA-D27F-F6A2-8BEB9D6FDC84}"/>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704061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55416" y="869367"/>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33016"/>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35431" y="1435389"/>
            <a:ext cx="10921138" cy="184749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Q2 What are the phases included in the circular flow of income ? </a:t>
            </a:r>
          </a:p>
          <a:p>
            <a:pPr algn="r"/>
            <a:r>
              <a:rPr lang="en-US" sz="2800" dirty="0">
                <a:solidFill>
                  <a:srgbClr val="7030A0"/>
                </a:solidFill>
                <a:latin typeface="Arial Rounded MT Bold" panose="020F0704030504030204" pitchFamily="34" charset="0"/>
              </a:rPr>
              <a:t>[Sept -24]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282404"/>
            <a:ext cx="3090417" cy="388889"/>
          </a:xfrm>
          <a:prstGeom prst="rect">
            <a:avLst/>
          </a:prstGeom>
          <a:noFill/>
        </p:spPr>
        <p:txBody>
          <a:bodyPr wrap="square" rtlCol="0">
            <a:spAutoFit/>
          </a:bodyPr>
          <a:lstStyle/>
          <a:p>
            <a:pPr algn="ctr">
              <a:lnSpc>
                <a:spcPts val="2500"/>
              </a:lnSpc>
            </a:pPr>
            <a:r>
              <a:rPr lang="en-GB" b="1" dirty="0">
                <a:solidFill>
                  <a:srgbClr val="002060"/>
                </a:solidFill>
                <a:latin typeface="Arial Rounded MT Bold" panose="020F0704030504030204" pitchFamily="34" charset="0"/>
              </a:rPr>
              <a:t>Keynesian theory </a:t>
            </a:r>
          </a:p>
        </p:txBody>
      </p:sp>
      <p:sp>
        <p:nvSpPr>
          <p:cNvPr id="3" name="Rectangle 2">
            <a:extLst>
              <a:ext uri="{FF2B5EF4-FFF2-40B4-BE49-F238E27FC236}">
                <a16:creationId xmlns:a16="http://schemas.microsoft.com/office/drawing/2014/main" id="{8BE09ABA-0B2D-70F9-2BFE-7EDC7E7D5BC5}"/>
              </a:ext>
            </a:extLst>
          </p:cNvPr>
          <p:cNvSpPr/>
          <p:nvPr/>
        </p:nvSpPr>
        <p:spPr>
          <a:xfrm>
            <a:off x="918485" y="3605086"/>
            <a:ext cx="4857217" cy="93591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Production , Saving and Expenditure </a:t>
            </a:r>
          </a:p>
        </p:txBody>
      </p:sp>
      <p:sp>
        <p:nvSpPr>
          <p:cNvPr id="5" name="Rectangle 4">
            <a:extLst>
              <a:ext uri="{FF2B5EF4-FFF2-40B4-BE49-F238E27FC236}">
                <a16:creationId xmlns:a16="http://schemas.microsoft.com/office/drawing/2014/main" id="{DB22A8DC-2309-5C4B-62F3-3566663D6313}"/>
              </a:ext>
            </a:extLst>
          </p:cNvPr>
          <p:cNvSpPr/>
          <p:nvPr/>
        </p:nvSpPr>
        <p:spPr>
          <a:xfrm>
            <a:off x="6416297" y="4952794"/>
            <a:ext cx="4401521" cy="88620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Income , Saving and Investment. </a:t>
            </a:r>
          </a:p>
        </p:txBody>
      </p:sp>
      <p:sp>
        <p:nvSpPr>
          <p:cNvPr id="6" name="Rectangle 5">
            <a:extLst>
              <a:ext uri="{FF2B5EF4-FFF2-40B4-BE49-F238E27FC236}">
                <a16:creationId xmlns:a16="http://schemas.microsoft.com/office/drawing/2014/main" id="{961FD4FB-4DEC-212E-2221-31B42D992775}"/>
              </a:ext>
            </a:extLst>
          </p:cNvPr>
          <p:cNvSpPr/>
          <p:nvPr/>
        </p:nvSpPr>
        <p:spPr>
          <a:xfrm>
            <a:off x="918485" y="4773222"/>
            <a:ext cx="4857217" cy="121541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Production , Distribution and Disposition</a:t>
            </a:r>
          </a:p>
        </p:txBody>
      </p:sp>
      <p:sp>
        <p:nvSpPr>
          <p:cNvPr id="9" name="Rectangle 8">
            <a:extLst>
              <a:ext uri="{FF2B5EF4-FFF2-40B4-BE49-F238E27FC236}">
                <a16:creationId xmlns:a16="http://schemas.microsoft.com/office/drawing/2014/main" id="{251E2A23-5D92-DED1-99D1-7DD3048D6E83}"/>
              </a:ext>
            </a:extLst>
          </p:cNvPr>
          <p:cNvSpPr/>
          <p:nvPr/>
        </p:nvSpPr>
        <p:spPr>
          <a:xfrm>
            <a:off x="6416297" y="3707444"/>
            <a:ext cx="4401521" cy="83355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 </a:t>
            </a:r>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Production , Income and Taxation</a:t>
            </a:r>
          </a:p>
        </p:txBody>
      </p:sp>
      <p:pic>
        <p:nvPicPr>
          <p:cNvPr id="2" name="Picture 1">
            <a:extLst>
              <a:ext uri="{FF2B5EF4-FFF2-40B4-BE49-F238E27FC236}">
                <a16:creationId xmlns:a16="http://schemas.microsoft.com/office/drawing/2014/main" id="{0134F719-BF51-D07F-EAAC-F6E9D0FBC22B}"/>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FCAA7-2982-D834-CF87-21299C63363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C715E2B-D590-D973-2722-BB3A0A63ED4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57A15583-BD5A-48C4-050A-F0CD0749C59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C7504A8-D7C2-4B18-D745-E79A92BE59A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3C0E61A-CEB4-8026-B558-CD8EE702951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04D3600-9BEB-157B-015A-918C56D2354B}"/>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Q20 If the national income increases from Rs. 500 crores to Rs. 2,500 crores due to an increase in investment of Rs. 20 crores , what will be the value of the Marginal Prosperity to Consume ? </a:t>
            </a:r>
          </a:p>
          <a:p>
            <a:pPr algn="r"/>
            <a:r>
              <a:rPr lang="en-US" sz="2800" dirty="0">
                <a:solidFill>
                  <a:srgbClr val="0070C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816F508-91AB-17DA-E62C-AA439BCB42A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2D69F97-63AF-B6CE-4300-53B112D1064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229D410-5364-B27F-7B14-AC9B4F176A7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C93F5E4-EC8E-ACB0-D419-23A40E2D900F}"/>
              </a:ext>
            </a:extLst>
          </p:cNvPr>
          <p:cNvSpPr/>
          <p:nvPr/>
        </p:nvSpPr>
        <p:spPr>
          <a:xfrm>
            <a:off x="1004806" y="4393623"/>
            <a:ext cx="2855635"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0.90</a:t>
            </a:r>
          </a:p>
        </p:txBody>
      </p:sp>
      <p:sp>
        <p:nvSpPr>
          <p:cNvPr id="14" name="Rectangle 13">
            <a:extLst>
              <a:ext uri="{FF2B5EF4-FFF2-40B4-BE49-F238E27FC236}">
                <a16:creationId xmlns:a16="http://schemas.microsoft.com/office/drawing/2014/main" id="{6651961F-3A36-D6F3-EFC2-E2B4AABCE189}"/>
              </a:ext>
            </a:extLst>
          </p:cNvPr>
          <p:cNvSpPr/>
          <p:nvPr/>
        </p:nvSpPr>
        <p:spPr>
          <a:xfrm>
            <a:off x="6710766" y="4493683"/>
            <a:ext cx="2522117"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0.85</a:t>
            </a:r>
          </a:p>
        </p:txBody>
      </p:sp>
      <p:sp>
        <p:nvSpPr>
          <p:cNvPr id="19" name="Rectangle 18">
            <a:extLst>
              <a:ext uri="{FF2B5EF4-FFF2-40B4-BE49-F238E27FC236}">
                <a16:creationId xmlns:a16="http://schemas.microsoft.com/office/drawing/2014/main" id="{B36E4A01-8609-33DA-D2B7-D480062FA735}"/>
              </a:ext>
            </a:extLst>
          </p:cNvPr>
          <p:cNvSpPr/>
          <p:nvPr/>
        </p:nvSpPr>
        <p:spPr>
          <a:xfrm>
            <a:off x="1004806" y="5637774"/>
            <a:ext cx="2855635" cy="5638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0.75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EAAAF9A2-3FF4-E51B-D5A3-C6E051497AC7}"/>
              </a:ext>
            </a:extLst>
          </p:cNvPr>
          <p:cNvSpPr/>
          <p:nvPr/>
        </p:nvSpPr>
        <p:spPr>
          <a:xfrm>
            <a:off x="6710766" y="5561509"/>
            <a:ext cx="4339525"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0.95</a:t>
            </a:r>
          </a:p>
        </p:txBody>
      </p:sp>
      <p:pic>
        <p:nvPicPr>
          <p:cNvPr id="3" name="Picture 2">
            <a:extLst>
              <a:ext uri="{FF2B5EF4-FFF2-40B4-BE49-F238E27FC236}">
                <a16:creationId xmlns:a16="http://schemas.microsoft.com/office/drawing/2014/main" id="{13C4B8EE-7E2E-6A5C-BB7F-5D4B794BF26D}"/>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343151825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24CF2-52F7-715C-9FE4-BA90932BC9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BBBE2D4-FCD7-7913-0ED7-DF2F2898E6F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01B25D5-2E13-4072-2EAD-4826E4484D5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718716B-262C-2733-E2D6-6C1739A977E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8C582E-7F74-7C33-A0F6-97262142DD0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25231EED-EA90-502D-7D79-C74006575C45}"/>
              </a:ext>
            </a:extLst>
          </p:cNvPr>
          <p:cNvSpPr/>
          <p:nvPr/>
        </p:nvSpPr>
        <p:spPr>
          <a:xfrm>
            <a:off x="618141" y="1057488"/>
            <a:ext cx="10865775" cy="170056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Q21 Who are the economists credited with pinorring National Income Accounting </a:t>
            </a:r>
          </a:p>
          <a:p>
            <a:pPr algn="r"/>
            <a:r>
              <a:rPr lang="en-US" sz="2800" dirty="0">
                <a:solidFill>
                  <a:srgbClr val="00B050"/>
                </a:solidFill>
                <a:latin typeface="Arial Rounded MT Bold" panose="020F0704030504030204" pitchFamily="34" charset="0"/>
              </a:rPr>
              <a:t>[Sept-25]</a:t>
            </a:r>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F8909EE-E933-7257-2750-872B131C0D1C}"/>
              </a:ext>
            </a:extLst>
          </p:cNvPr>
          <p:cNvSpPr txBox="1"/>
          <p:nvPr/>
        </p:nvSpPr>
        <p:spPr>
          <a:xfrm>
            <a:off x="545231" y="27916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5763E4E-4319-5128-9955-9E32FF3588D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2963D85-63EA-D247-839F-52D6DD632B1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57DD0713-3F74-7BD6-DC75-A74F519A9F8C}"/>
              </a:ext>
            </a:extLst>
          </p:cNvPr>
          <p:cNvSpPr/>
          <p:nvPr/>
        </p:nvSpPr>
        <p:spPr>
          <a:xfrm>
            <a:off x="790412" y="3885709"/>
            <a:ext cx="6524787" cy="5778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Simon Kuznets and Ricard stone </a:t>
            </a:r>
          </a:p>
        </p:txBody>
      </p:sp>
      <p:sp>
        <p:nvSpPr>
          <p:cNvPr id="5" name="Rectangle 4">
            <a:extLst>
              <a:ext uri="{FF2B5EF4-FFF2-40B4-BE49-F238E27FC236}">
                <a16:creationId xmlns:a16="http://schemas.microsoft.com/office/drawing/2014/main" id="{66F018B0-76DB-3DF9-B605-0BBC69B0F235}"/>
              </a:ext>
            </a:extLst>
          </p:cNvPr>
          <p:cNvSpPr/>
          <p:nvPr/>
        </p:nvSpPr>
        <p:spPr>
          <a:xfrm>
            <a:off x="790413" y="2848234"/>
            <a:ext cx="6664272" cy="8748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John Maynard Keynes and Milton Friedman</a:t>
            </a:r>
          </a:p>
        </p:txBody>
      </p:sp>
      <p:sp>
        <p:nvSpPr>
          <p:cNvPr id="6" name="Rectangle 5">
            <a:extLst>
              <a:ext uri="{FF2B5EF4-FFF2-40B4-BE49-F238E27FC236}">
                <a16:creationId xmlns:a16="http://schemas.microsoft.com/office/drawing/2014/main" id="{35DC7D05-191A-3E21-3047-6C8E88A2C100}"/>
              </a:ext>
            </a:extLst>
          </p:cNvPr>
          <p:cNvSpPr/>
          <p:nvPr/>
        </p:nvSpPr>
        <p:spPr>
          <a:xfrm>
            <a:off x="790411" y="5418300"/>
            <a:ext cx="6524787" cy="9260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solidFill>
                  <a:srgbClr val="00B050"/>
                </a:solidFill>
                <a:latin typeface="Arial Rounded MT Bold" panose="020F0704030504030204" pitchFamily="34" charset="0"/>
              </a:rPr>
              <a:t>(d) Paul </a:t>
            </a:r>
            <a:r>
              <a:rPr lang="en-US" sz="2800" dirty="0" err="1">
                <a:solidFill>
                  <a:srgbClr val="00B050"/>
                </a:solidFill>
                <a:latin typeface="Arial Rounded MT Bold" panose="020F0704030504030204" pitchFamily="34" charset="0"/>
              </a:rPr>
              <a:t>Sameulson</a:t>
            </a:r>
            <a:r>
              <a:rPr lang="en-US" sz="2800" dirty="0">
                <a:solidFill>
                  <a:srgbClr val="00B050"/>
                </a:solidFill>
                <a:latin typeface="Arial Rounded MT Bold" panose="020F0704030504030204" pitchFamily="34" charset="0"/>
              </a:rPr>
              <a:t> and Joseph </a:t>
            </a:r>
            <a:r>
              <a:rPr lang="en-US" sz="2800" dirty="0" err="1">
                <a:solidFill>
                  <a:srgbClr val="00B050"/>
                </a:solidFill>
                <a:latin typeface="Arial Rounded MT Bold" panose="020F0704030504030204" pitchFamily="34" charset="0"/>
              </a:rPr>
              <a:t>Schumpter</a:t>
            </a:r>
            <a:r>
              <a:rPr lang="en-US" sz="2800" dirty="0">
                <a:solidFill>
                  <a:srgbClr val="00B050"/>
                </a:solidFill>
                <a:latin typeface="Arial Rounded MT Bold" panose="020F0704030504030204" pitchFamily="34" charset="0"/>
              </a:rPr>
              <a:t> </a:t>
            </a:r>
          </a:p>
        </p:txBody>
      </p:sp>
      <p:sp>
        <p:nvSpPr>
          <p:cNvPr id="11" name="Rectangle 10">
            <a:extLst>
              <a:ext uri="{FF2B5EF4-FFF2-40B4-BE49-F238E27FC236}">
                <a16:creationId xmlns:a16="http://schemas.microsoft.com/office/drawing/2014/main" id="{D31CD2DD-8036-54C7-38B7-200097E31BF0}"/>
              </a:ext>
            </a:extLst>
          </p:cNvPr>
          <p:cNvSpPr/>
          <p:nvPr/>
        </p:nvSpPr>
        <p:spPr>
          <a:xfrm>
            <a:off x="790411" y="4626134"/>
            <a:ext cx="6524787" cy="6295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Adam Smith and David Ricardo </a:t>
            </a:r>
          </a:p>
        </p:txBody>
      </p:sp>
      <p:pic>
        <p:nvPicPr>
          <p:cNvPr id="13" name="Picture 12">
            <a:extLst>
              <a:ext uri="{FF2B5EF4-FFF2-40B4-BE49-F238E27FC236}">
                <a16:creationId xmlns:a16="http://schemas.microsoft.com/office/drawing/2014/main" id="{60838291-D19F-0E2B-E2B4-765CF3C0E819}"/>
              </a:ext>
            </a:extLst>
          </p:cNvPr>
          <p:cNvPicPr>
            <a:picLocks noChangeAspect="1"/>
          </p:cNvPicPr>
          <p:nvPr/>
        </p:nvPicPr>
        <p:blipFill>
          <a:blip r:embed="rId3"/>
          <a:srcRect l="5635" t="12069" r="3584" b="7177"/>
          <a:stretch>
            <a:fillRect/>
          </a:stretch>
        </p:blipFill>
        <p:spPr>
          <a:xfrm>
            <a:off x="9466226" y="379444"/>
            <a:ext cx="2064281" cy="553629"/>
          </a:xfrm>
          <a:prstGeom prst="rect">
            <a:avLst/>
          </a:prstGeom>
        </p:spPr>
      </p:pic>
    </p:spTree>
    <p:extLst>
      <p:ext uri="{BB962C8B-B14F-4D97-AF65-F5344CB8AC3E}">
        <p14:creationId xmlns:p14="http://schemas.microsoft.com/office/powerpoint/2010/main" val="209850280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2532F-3D8F-DC8C-05D3-162D089EAFC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E4988B6-838F-9F3D-3EE5-55786E8579E4}"/>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F14BB95-E314-9C87-505A-72AA3CCCA3E5}"/>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9C135E8-1527-1BE8-F22A-05D6D1D341D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FECB464-4A86-6EEF-4E30-19268D9C7C2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1AB9E0B-67A8-B2B6-EFBD-039771D91C2B}"/>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Q22 If the average Propensity to consume (APS) of a household is 0.4 , and their total income is Rs. 25,000 , what is the total saving?</a:t>
            </a:r>
          </a:p>
          <a:p>
            <a:pPr algn="r"/>
            <a:r>
              <a:rPr lang="en-US" sz="2800" dirty="0">
                <a:solidFill>
                  <a:srgbClr val="00B050"/>
                </a:solidFill>
                <a:latin typeface="Arial Rounded MT Bold" panose="020F0704030504030204" pitchFamily="34" charset="0"/>
              </a:rPr>
              <a:t>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E1700C7-283A-04F1-A67F-FFCCDA431AB5}"/>
              </a:ext>
            </a:extLst>
          </p:cNvPr>
          <p:cNvSpPr txBox="1"/>
          <p:nvPr/>
        </p:nvSpPr>
        <p:spPr>
          <a:xfrm>
            <a:off x="357815" y="247537"/>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54EB834F-F0C8-91C3-2C90-9D736CFBAE8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07C24A8-F9F4-B331-51E0-4C9CFF83E18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42AC486-F0F3-C4B8-DF2B-4F343A380A26}"/>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Rs. 15,000</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851C891E-1F1F-26DD-F388-6B360A960B4F}"/>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Rs. 10,000</a:t>
            </a:r>
          </a:p>
        </p:txBody>
      </p:sp>
      <p:sp>
        <p:nvSpPr>
          <p:cNvPr id="19" name="Rectangle 18">
            <a:extLst>
              <a:ext uri="{FF2B5EF4-FFF2-40B4-BE49-F238E27FC236}">
                <a16:creationId xmlns:a16="http://schemas.microsoft.com/office/drawing/2014/main" id="{8A581FF5-ABE6-1215-F34F-AC9C2BBF4D60}"/>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Rs. 6,250</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8F4BCBF-28D1-CD12-99CE-995AC88CC456}"/>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Rs. 12,500</a:t>
            </a:r>
          </a:p>
        </p:txBody>
      </p:sp>
      <p:pic>
        <p:nvPicPr>
          <p:cNvPr id="3" name="Picture 2">
            <a:extLst>
              <a:ext uri="{FF2B5EF4-FFF2-40B4-BE49-F238E27FC236}">
                <a16:creationId xmlns:a16="http://schemas.microsoft.com/office/drawing/2014/main" id="{66F1FF7F-7340-F879-9811-CF3B7FAE6A5C}"/>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56295769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00DC6-1139-3D1C-0B16-49AC1F7C5E6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A9A103F-71C3-C589-32F0-9035F001BAB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1B7BA8D-FFB6-8F54-EA83-9473E21EDCE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C0477EA-01B9-74E0-31CE-72367136D926}"/>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D6215E-0F76-AC44-094A-3CBE2232E4C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4613F63-27FA-008A-CBCE-A5BDB84D1B57}"/>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Q23 The slope of the conspution function represents _____</a:t>
            </a:r>
          </a:p>
          <a:p>
            <a:pPr algn="r"/>
            <a:r>
              <a:rPr lang="en-US" sz="2800" dirty="0">
                <a:solidFill>
                  <a:srgbClr val="00B050"/>
                </a:solidFill>
                <a:latin typeface="Arial Rounded MT Bold" panose="020F0704030504030204" pitchFamily="34" charset="0"/>
              </a:rPr>
              <a:t>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DFFF86E-7044-77F1-0FD8-EAE53F5246C3}"/>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6383510-D0DC-4736-EB48-24C03FBBAD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F8F24FD-B13A-FFC5-9AF3-500189CD5B5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935D943-02C8-A20B-038E-AF86A58CFA72}"/>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Average propensity to Save (APS).</a:t>
            </a:r>
          </a:p>
        </p:txBody>
      </p:sp>
      <p:sp>
        <p:nvSpPr>
          <p:cNvPr id="14" name="Rectangle 13">
            <a:extLst>
              <a:ext uri="{FF2B5EF4-FFF2-40B4-BE49-F238E27FC236}">
                <a16:creationId xmlns:a16="http://schemas.microsoft.com/office/drawing/2014/main" id="{5E1ECCCC-CE87-97A6-AFC7-FFDCF02C2A7A}"/>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Marginal propensity to Consume ( MPC)</a:t>
            </a:r>
          </a:p>
        </p:txBody>
      </p:sp>
      <p:sp>
        <p:nvSpPr>
          <p:cNvPr id="19" name="Rectangle 18">
            <a:extLst>
              <a:ext uri="{FF2B5EF4-FFF2-40B4-BE49-F238E27FC236}">
                <a16:creationId xmlns:a16="http://schemas.microsoft.com/office/drawing/2014/main" id="{B7F909E1-6003-1908-A653-56A43E67524C}"/>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Marginal Propensity to Save (MPS)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14A9D98B-CAE9-73D4-9FE6-F0699AF42197}"/>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Average propensity to consume (APC) </a:t>
            </a:r>
          </a:p>
        </p:txBody>
      </p:sp>
      <p:pic>
        <p:nvPicPr>
          <p:cNvPr id="3" name="Picture 2">
            <a:extLst>
              <a:ext uri="{FF2B5EF4-FFF2-40B4-BE49-F238E27FC236}">
                <a16:creationId xmlns:a16="http://schemas.microsoft.com/office/drawing/2014/main" id="{9A9A7114-8C8B-6B19-EFE9-32E0FBFAD35F}"/>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10566228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FBE61-43BF-7CAC-DFC7-5936925CE8C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8E12A3D-D8D9-2FFC-4C50-70F87FCA365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E4E1522-015B-DBCA-9F2A-EDAA8A1E8E3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39F6498-5D96-04EB-9D45-167E2A6CC75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891180-C1A3-4C6A-CD4F-BCD0FDDF106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833FE6F-161B-CD6B-E6B7-1CEE117C487A}"/>
              </a:ext>
            </a:extLst>
          </p:cNvPr>
          <p:cNvSpPr/>
          <p:nvPr/>
        </p:nvSpPr>
        <p:spPr>
          <a:xfrm>
            <a:off x="867904" y="1253327"/>
            <a:ext cx="10854139" cy="262064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Q24 If marginal propensity to consume is 0.6 and marginal propensity to import is 0.04, what is the value of foreign trade multiplier ?</a:t>
            </a:r>
          </a:p>
          <a:p>
            <a:endParaRPr lang="en-US" sz="2800" dirty="0">
              <a:solidFill>
                <a:srgbClr val="00B050"/>
              </a:solidFill>
              <a:latin typeface="Arial Rounded MT Bold" panose="020F0704030504030204" pitchFamily="34" charset="0"/>
            </a:endParaRPr>
          </a:p>
          <a:p>
            <a:pPr algn="r"/>
            <a:r>
              <a:rPr lang="en-US" sz="2800" dirty="0">
                <a:solidFill>
                  <a:srgbClr val="00B050"/>
                </a:solidFill>
                <a:latin typeface="Arial Rounded MT Bold" panose="020F0704030504030204" pitchFamily="34" charset="0"/>
              </a:rPr>
              <a:t>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B2430AA-8D5E-F380-DEEF-27093DABEEA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F106382-5243-83AC-A5B4-5F46AA25AAD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086C35F-96E9-97E6-3155-F75CEA70D57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92C6B08-A485-F5FB-9664-2554DBE93B2E}"/>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3.33 </a:t>
            </a:r>
          </a:p>
        </p:txBody>
      </p:sp>
      <p:sp>
        <p:nvSpPr>
          <p:cNvPr id="14" name="Rectangle 13">
            <a:extLst>
              <a:ext uri="{FF2B5EF4-FFF2-40B4-BE49-F238E27FC236}">
                <a16:creationId xmlns:a16="http://schemas.microsoft.com/office/drawing/2014/main" id="{240F43D5-829E-5F7E-9412-7ADD71B45FD0}"/>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a:t>
            </a:r>
            <a:r>
              <a:rPr lang="en-US" sz="2800" b="1" dirty="0">
                <a:solidFill>
                  <a:srgbClr val="00B050"/>
                </a:solidFill>
                <a:latin typeface="Arial Rounded MT Bold" panose="020F0704030504030204" pitchFamily="34" charset="0"/>
              </a:rPr>
              <a:t>2.27</a:t>
            </a:r>
            <a:r>
              <a:rPr lang="en-US" sz="2800" dirty="0">
                <a:solidFill>
                  <a:srgbClr val="00B050"/>
                </a:solidFill>
                <a:latin typeface="Arial Rounded MT Bold" panose="020F0704030504030204" pitchFamily="34" charset="0"/>
              </a:rPr>
              <a:t> </a:t>
            </a:r>
          </a:p>
        </p:txBody>
      </p:sp>
      <p:sp>
        <p:nvSpPr>
          <p:cNvPr id="19" name="Rectangle 18">
            <a:extLst>
              <a:ext uri="{FF2B5EF4-FFF2-40B4-BE49-F238E27FC236}">
                <a16:creationId xmlns:a16="http://schemas.microsoft.com/office/drawing/2014/main" id="{C866B286-8804-6A31-FE83-3B58FD37CAD1}"/>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3.66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EEDFC0B-659D-2CA5-2077-25E0382C2058}"/>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2.54</a:t>
            </a:r>
          </a:p>
        </p:txBody>
      </p:sp>
      <p:pic>
        <p:nvPicPr>
          <p:cNvPr id="3" name="Picture 2">
            <a:extLst>
              <a:ext uri="{FF2B5EF4-FFF2-40B4-BE49-F238E27FC236}">
                <a16:creationId xmlns:a16="http://schemas.microsoft.com/office/drawing/2014/main" id="{45CD22CD-C33D-079A-B1F7-E509DDFD2711}"/>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344085930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030D2-F12A-AA3F-6DC7-325A0BABC75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FD0E04C-0AE5-D153-E59D-18897FC9C6D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A2FEDB6-3CA5-9FCE-6335-E0B86CCE697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52F8DE3-3C5F-8116-751F-E0E028E2398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C98663-7BC0-2EE0-9B30-8481ECF194F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FEBFD0D-4649-1CBD-A0AA-3BE946EE11E0}"/>
              </a:ext>
            </a:extLst>
          </p:cNvPr>
          <p:cNvSpPr/>
          <p:nvPr/>
        </p:nvSpPr>
        <p:spPr>
          <a:xfrm>
            <a:off x="867904" y="1246588"/>
            <a:ext cx="10854139" cy="222336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Q25 National Income of the economy which is either consumed or saved is equal to the :</a:t>
            </a:r>
          </a:p>
          <a:p>
            <a:endParaRPr lang="en-US" sz="2800" dirty="0">
              <a:solidFill>
                <a:srgbClr val="00B0F0"/>
              </a:solidFill>
              <a:latin typeface="Arial Rounded MT Bold" panose="020F0704030504030204" pitchFamily="34" charset="0"/>
            </a:endParaRPr>
          </a:p>
          <a:p>
            <a:pPr algn="r"/>
            <a:r>
              <a:rPr lang="en-US" sz="2800" dirty="0">
                <a:solidFill>
                  <a:srgbClr val="00B0F0"/>
                </a:solidFill>
                <a:latin typeface="Arial Rounded MT Bold" panose="020F0704030504030204" pitchFamily="34" charset="0"/>
              </a:rPr>
              <a:t>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11E4BFDE-B497-5EF1-C05F-46443F67FBFA}"/>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00871908-0E30-545C-1139-C1102677608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7B753F4-7413-7CD1-A3AF-DE9CF214EAF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8E1EBFF-9261-4BD1-D51E-A328D8C766E9}"/>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t>
            </a:r>
            <a:r>
              <a:rPr lang="en-IN" sz="2800" b="1"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Aggregate supply</a:t>
            </a:r>
            <a:endParaRPr lang="en-US" sz="2800" dirty="0">
              <a:solidFill>
                <a:srgbClr val="00B0F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18A4C1D5-4E2E-9000-0ECF-377C69637C07}"/>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a:t>
            </a:r>
            <a:r>
              <a:rPr lang="en-US" sz="2800" dirty="0">
                <a:solidFill>
                  <a:srgbClr val="00B0F0"/>
                </a:solidFill>
                <a:latin typeface="Arial Rounded MT Bold" panose="020F0704030504030204" pitchFamily="34" charset="0"/>
              </a:rPr>
              <a:t> Marginal propensity to consume</a:t>
            </a:r>
          </a:p>
        </p:txBody>
      </p:sp>
      <p:sp>
        <p:nvSpPr>
          <p:cNvPr id="19" name="Rectangle 18">
            <a:extLst>
              <a:ext uri="{FF2B5EF4-FFF2-40B4-BE49-F238E27FC236}">
                <a16:creationId xmlns:a16="http://schemas.microsoft.com/office/drawing/2014/main" id="{95D1F41C-4040-85D9-5CFA-06084FAAD5D4}"/>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Average supply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B0F7E3F-DBBB-C099-F819-3F190726AD6C}"/>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Marginal propensity to Save </a:t>
            </a:r>
          </a:p>
        </p:txBody>
      </p:sp>
      <p:pic>
        <p:nvPicPr>
          <p:cNvPr id="3" name="Picture 2">
            <a:extLst>
              <a:ext uri="{FF2B5EF4-FFF2-40B4-BE49-F238E27FC236}">
                <a16:creationId xmlns:a16="http://schemas.microsoft.com/office/drawing/2014/main" id="{42237C27-9C36-9C3E-BA63-E0EAA4456769}"/>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3142662445"/>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D5578-52E9-82F4-369E-770AFDD3599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91A62C6-1D91-DBD1-A5B3-D57BF157D05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AF3A1A67-8273-55DB-F1FB-1D424D422F0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899C4BB-9A55-FEFE-4127-0623811D0814}"/>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B09A8C6-6442-BBB0-705C-72153D5F092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FCD4ADF-14D4-1745-1038-AA06FF14759D}"/>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Q26 Given the saving function S = -20+0.5 Y and autonomous Investment I = 100 crores , what is the conspution ?</a:t>
            </a:r>
          </a:p>
          <a:p>
            <a:pPr algn="r"/>
            <a:r>
              <a:rPr lang="en-US" sz="2800" dirty="0">
                <a:solidFill>
                  <a:srgbClr val="00B050"/>
                </a:solidFill>
                <a:latin typeface="Arial Rounded MT Bold" panose="020F0704030504030204" pitchFamily="34" charset="0"/>
              </a:rPr>
              <a:t>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55F6B123-4F74-72F2-A0B5-CBBB4407674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C25BC2D-0DE5-9795-24B1-24F58A55A43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BDBD7DD-883A-572E-05B4-5452926A6F8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FA963F1F-2FE3-207D-6245-0B0D5B5C4307}"/>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Rs. 240 crores</a:t>
            </a:r>
          </a:p>
        </p:txBody>
      </p:sp>
      <p:sp>
        <p:nvSpPr>
          <p:cNvPr id="14" name="Rectangle 13">
            <a:extLst>
              <a:ext uri="{FF2B5EF4-FFF2-40B4-BE49-F238E27FC236}">
                <a16:creationId xmlns:a16="http://schemas.microsoft.com/office/drawing/2014/main" id="{443A5BD5-BA04-053E-20B4-31CB758AD026}"/>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a:t>
            </a:r>
            <a:r>
              <a:rPr lang="en-US" sz="2800" b="1" dirty="0">
                <a:solidFill>
                  <a:srgbClr val="00B050"/>
                </a:solidFill>
                <a:latin typeface="Arial Rounded MT Bold" panose="020F0704030504030204" pitchFamily="34" charset="0"/>
              </a:rPr>
              <a:t>Rs. 140 crores</a:t>
            </a:r>
            <a:r>
              <a:rPr lang="en-US" sz="2800" dirty="0">
                <a:solidFill>
                  <a:srgbClr val="00B050"/>
                </a:solidFill>
                <a:latin typeface="Arial Rounded MT Bold" panose="020F0704030504030204" pitchFamily="34" charset="0"/>
              </a:rPr>
              <a:t> </a:t>
            </a:r>
          </a:p>
        </p:txBody>
      </p:sp>
      <p:sp>
        <p:nvSpPr>
          <p:cNvPr id="19" name="Rectangle 18">
            <a:extLst>
              <a:ext uri="{FF2B5EF4-FFF2-40B4-BE49-F238E27FC236}">
                <a16:creationId xmlns:a16="http://schemas.microsoft.com/office/drawing/2014/main" id="{56074176-1623-CEF5-5727-749EDE0A76B3}"/>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Rs. 340 crores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793C0D18-5D12-1A8D-DB3B-4AE152C51EB3}"/>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Rs.440  crores </a:t>
            </a:r>
          </a:p>
        </p:txBody>
      </p:sp>
      <p:pic>
        <p:nvPicPr>
          <p:cNvPr id="3" name="Picture 2">
            <a:extLst>
              <a:ext uri="{FF2B5EF4-FFF2-40B4-BE49-F238E27FC236}">
                <a16:creationId xmlns:a16="http://schemas.microsoft.com/office/drawing/2014/main" id="{4B627CCA-21F1-0A18-B93E-BE5411E8AB61}"/>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324785693"/>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EA2CD-30B1-94CB-C1DC-C84CC8C98FD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3F18381-F9AB-F8ED-F09B-A3583FD7C26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2C881347-0CB6-CE76-DF08-90E0BBB7CFFE}"/>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51602E4-5AB3-1680-757F-CB59335872FA}"/>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47993C4-D4F0-01F3-E8E2-DB6E2705656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405A42E-B079-5B4C-5701-3BC4D682AE76}"/>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Q27 An autonomous increase in imports has ______ effect on equilibrium income</a:t>
            </a:r>
          </a:p>
          <a:p>
            <a:pPr algn="r"/>
            <a:r>
              <a:rPr lang="en-US" sz="2800" dirty="0">
                <a:solidFill>
                  <a:srgbClr val="00B050"/>
                </a:solidFill>
                <a:latin typeface="Arial Rounded MT Bold" panose="020F0704030504030204" pitchFamily="34" charset="0"/>
              </a:rPr>
              <a:t>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911614C-1251-4801-54AA-281E5D22F064}"/>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A2E9BCD-8C96-15BF-1A0C-CFE81B21E8D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242159C-4992-E6FF-5B5C-58686B15E94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5D3D0A03-0502-AE51-374B-4B860199F67C}"/>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Expansionary</a:t>
            </a:r>
          </a:p>
        </p:txBody>
      </p:sp>
      <p:sp>
        <p:nvSpPr>
          <p:cNvPr id="14" name="Rectangle 13">
            <a:extLst>
              <a:ext uri="{FF2B5EF4-FFF2-40B4-BE49-F238E27FC236}">
                <a16:creationId xmlns:a16="http://schemas.microsoft.com/office/drawing/2014/main" id="{685BAAA4-623E-E393-8C89-B775B1F37EB1}"/>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a:t>
            </a:r>
            <a:r>
              <a:rPr lang="en-US" sz="2800" b="1" dirty="0">
                <a:solidFill>
                  <a:srgbClr val="00B050"/>
                </a:solidFill>
                <a:latin typeface="Arial Rounded MT Bold" panose="020F0704030504030204" pitchFamily="34" charset="0"/>
              </a:rPr>
              <a:t>Contractionary</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20CB354E-D1C6-C18C-E834-947BE4449A88}"/>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Balanced</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119F8F1E-5238-5917-22F3-04591C413713}"/>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No </a:t>
            </a:r>
          </a:p>
        </p:txBody>
      </p:sp>
      <p:pic>
        <p:nvPicPr>
          <p:cNvPr id="3" name="Picture 2">
            <a:extLst>
              <a:ext uri="{FF2B5EF4-FFF2-40B4-BE49-F238E27FC236}">
                <a16:creationId xmlns:a16="http://schemas.microsoft.com/office/drawing/2014/main" id="{F389BCA2-8830-2BF7-17BB-0CFCE570AC43}"/>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63838304"/>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3D512-9CB1-4783-6E11-ACA61BC0C13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2145D4F-5AED-625A-C538-87FC0CCA73B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29C755EB-D4AD-E04F-2C20-0D9DF304FB0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75A4360-4917-06FF-47FD-BDC5CAB87B8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45BDD1E-F363-781E-2826-91BA9F0FD2A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FCE2B04F-9DFF-0C24-AFEE-AA1E18404BB5}"/>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Q28 Calculate the equilibrium level of income , if saving function is denoted by S=-20+0.25Y and </a:t>
            </a:r>
            <a:r>
              <a:rPr lang="en-US" sz="2800" dirty="0" err="1">
                <a:solidFill>
                  <a:srgbClr val="7030A0"/>
                </a:solidFill>
                <a:latin typeface="Arial Rounded MT Bold" panose="020F0704030504030204" pitchFamily="34" charset="0"/>
              </a:rPr>
              <a:t>autonomus</a:t>
            </a:r>
            <a:r>
              <a:rPr lang="en-US" sz="2800" dirty="0">
                <a:solidFill>
                  <a:srgbClr val="7030A0"/>
                </a:solidFill>
                <a:latin typeface="Arial Rounded MT Bold" panose="020F0704030504030204" pitchFamily="34" charset="0"/>
              </a:rPr>
              <a:t> investment (I) =100 crores .</a:t>
            </a:r>
          </a:p>
          <a:p>
            <a:pPr algn="r"/>
            <a:r>
              <a:rPr lang="en-US" sz="2800" dirty="0">
                <a:solidFill>
                  <a:srgbClr val="7030A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8D1C415-BDB9-795D-A63D-E43BB41EF2FA}"/>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F7679F1-2358-19EE-D9AB-1C742E16C0C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924B79B-6A3E-CA28-F0C6-701E8980030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A0A2588-1CD8-6548-1516-70EAD10573B0}"/>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320 crores </a:t>
            </a:r>
          </a:p>
        </p:txBody>
      </p:sp>
      <p:sp>
        <p:nvSpPr>
          <p:cNvPr id="14" name="Rectangle 13">
            <a:extLst>
              <a:ext uri="{FF2B5EF4-FFF2-40B4-BE49-F238E27FC236}">
                <a16:creationId xmlns:a16="http://schemas.microsoft.com/office/drawing/2014/main" id="{ACD6EF41-DF30-9A82-9DA9-7A5053123031}"/>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US" sz="2800" dirty="0">
                <a:solidFill>
                  <a:srgbClr val="7030A0"/>
                </a:solidFill>
                <a:latin typeface="Arial Rounded MT Bold" panose="020F0704030504030204" pitchFamily="34" charset="0"/>
              </a:rPr>
              <a:t> 160 crores</a:t>
            </a:r>
          </a:p>
        </p:txBody>
      </p:sp>
      <p:sp>
        <p:nvSpPr>
          <p:cNvPr id="19" name="Rectangle 18">
            <a:extLst>
              <a:ext uri="{FF2B5EF4-FFF2-40B4-BE49-F238E27FC236}">
                <a16:creationId xmlns:a16="http://schemas.microsoft.com/office/drawing/2014/main" id="{FC346E6E-78AE-D044-B834-D8BBA6A1A555}"/>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480 crores</a:t>
            </a:r>
            <a:r>
              <a:rPr lang="en-US" sz="2800" dirty="0">
                <a:solidFill>
                  <a:srgbClr val="7030A0"/>
                </a:solidFill>
                <a:latin typeface="Arial Rounded MT Bold" panose="020F0704030504030204" pitchFamily="34" charset="0"/>
              </a:rPr>
              <a:t>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C76D40AB-6F80-2C2F-B07B-EE77E8611F3E}"/>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240 crores</a:t>
            </a:r>
          </a:p>
        </p:txBody>
      </p:sp>
      <p:pic>
        <p:nvPicPr>
          <p:cNvPr id="3" name="Picture 2">
            <a:extLst>
              <a:ext uri="{FF2B5EF4-FFF2-40B4-BE49-F238E27FC236}">
                <a16:creationId xmlns:a16="http://schemas.microsoft.com/office/drawing/2014/main" id="{0859A305-7907-056F-5050-19D6AEA191F9}"/>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893196023"/>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E429-2835-EEB9-520B-5907367865D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EA50D15-596B-4C22-3101-346F466C7FF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A89203E-35D2-28F2-9F7C-8968EA15F3AE}"/>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ABD13BC-77DF-3E18-556C-31BD470B8F79}"/>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E0825C-F56B-ACED-C9EE-67FDE10D76E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8BDB34E-657A-4D85-BF80-8EEEAD854A6A}"/>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Q29 The following condition for national income equilibrium can be expressed through which of the following expressions ?</a:t>
            </a:r>
          </a:p>
          <a:p>
            <a:pPr algn="r"/>
            <a:r>
              <a:rPr lang="en-US" sz="2800" dirty="0">
                <a:solidFill>
                  <a:srgbClr val="00B05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AE839D8-B071-F63C-6C65-435A17CEA95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1E746BE-9406-F7A3-28D7-F1A63A3E8E8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00D6B3E-65B9-6840-CDDE-CF148D9739C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AC4C7904-48CF-8DBB-2852-D32FADC6F56E}"/>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C-I= C+S</a:t>
            </a:r>
          </a:p>
        </p:txBody>
      </p:sp>
      <p:sp>
        <p:nvSpPr>
          <p:cNvPr id="14" name="Rectangle 13">
            <a:extLst>
              <a:ext uri="{FF2B5EF4-FFF2-40B4-BE49-F238E27FC236}">
                <a16:creationId xmlns:a16="http://schemas.microsoft.com/office/drawing/2014/main" id="{3748FDF0-7EA4-1F1B-5D3A-79DD90A27AD6}"/>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a:t>
            </a:r>
            <a:r>
              <a:rPr lang="en-US" sz="2800" b="1" dirty="0">
                <a:solidFill>
                  <a:srgbClr val="00B050"/>
                </a:solidFill>
                <a:latin typeface="Arial Rounded MT Bold" panose="020F0704030504030204" pitchFamily="34" charset="0"/>
              </a:rPr>
              <a:t>C+I= C+ S</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5DB1D275-9160-E20B-58D6-C38E38C1A7DF}"/>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C+I = C+ S</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55EE08B0-52D1-E61F-AC82-535E3A81EAEB}"/>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C+I =S</a:t>
            </a:r>
          </a:p>
        </p:txBody>
      </p:sp>
      <p:pic>
        <p:nvPicPr>
          <p:cNvPr id="3" name="Picture 2">
            <a:extLst>
              <a:ext uri="{FF2B5EF4-FFF2-40B4-BE49-F238E27FC236}">
                <a16:creationId xmlns:a16="http://schemas.microsoft.com/office/drawing/2014/main" id="{1B1A09DC-01AA-8B4F-1CF4-EB84CEE70236}"/>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074463461"/>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277958" y="-1624808"/>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446882"/>
            <a:ext cx="11341930" cy="213711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7030A0"/>
                </a:solidFill>
                <a:latin typeface="Arial Rounded MT Bold" panose="020F0704030504030204" pitchFamily="34" charset="0"/>
              </a:rPr>
              <a:t>Q3 In the three – sector model of a closed economy (neglecting foreign trade ) , what are the three components of aggregate demand </a:t>
            </a:r>
          </a:p>
          <a:p>
            <a:pPr algn="r"/>
            <a:r>
              <a:rPr lang="en-US" sz="2800" dirty="0">
                <a:solidFill>
                  <a:srgbClr val="7030A0"/>
                </a:solidFill>
                <a:latin typeface="Arial Rounded MT Bold" panose="020F0704030504030204" pitchFamily="34" charset="0"/>
              </a:rPr>
              <a:t>[Sept-24]</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663179" y="356147"/>
            <a:ext cx="281404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a:extLst>
              <a:ext uri="{FF2B5EF4-FFF2-40B4-BE49-F238E27FC236}">
                <a16:creationId xmlns:a16="http://schemas.microsoft.com/office/drawing/2014/main" id="{4B7F230F-F5DD-3EE3-703C-0CED9D53D6E2}"/>
              </a:ext>
            </a:extLst>
          </p:cNvPr>
          <p:cNvSpPr/>
          <p:nvPr/>
        </p:nvSpPr>
        <p:spPr>
          <a:xfrm>
            <a:off x="1002873" y="3898465"/>
            <a:ext cx="4638510" cy="91634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a:t>
            </a:r>
            <a:r>
              <a:rPr lang="en-IN" dirty="0">
                <a:solidFill>
                  <a:srgbClr val="00B05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Consumption , Savings and Investment</a:t>
            </a:r>
          </a:p>
        </p:txBody>
      </p:sp>
      <p:sp>
        <p:nvSpPr>
          <p:cNvPr id="6" name="Rectangle 5">
            <a:extLst>
              <a:ext uri="{FF2B5EF4-FFF2-40B4-BE49-F238E27FC236}">
                <a16:creationId xmlns:a16="http://schemas.microsoft.com/office/drawing/2014/main" id="{2603C453-67E1-915F-65B7-24302B05AD52}"/>
              </a:ext>
            </a:extLst>
          </p:cNvPr>
          <p:cNvSpPr/>
          <p:nvPr/>
        </p:nvSpPr>
        <p:spPr>
          <a:xfrm>
            <a:off x="6032076" y="5036961"/>
            <a:ext cx="4739246" cy="99188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Consumption , Imports and Exports </a:t>
            </a:r>
          </a:p>
        </p:txBody>
      </p:sp>
      <p:sp>
        <p:nvSpPr>
          <p:cNvPr id="16" name="Rectangle 15">
            <a:extLst>
              <a:ext uri="{FF2B5EF4-FFF2-40B4-BE49-F238E27FC236}">
                <a16:creationId xmlns:a16="http://schemas.microsoft.com/office/drawing/2014/main" id="{0D232A57-3905-B063-AB89-ABBF3FD3E4BF}"/>
              </a:ext>
            </a:extLst>
          </p:cNvPr>
          <p:cNvSpPr/>
          <p:nvPr/>
        </p:nvSpPr>
        <p:spPr>
          <a:xfrm>
            <a:off x="1002873" y="5036961"/>
            <a:ext cx="4514524" cy="113953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rPr>
              <a:t>Consumption, Investment and Government Spending</a:t>
            </a:r>
            <a:endParaRPr lang="en-US" sz="2800" dirty="0">
              <a:solidFill>
                <a:srgbClr val="7030A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E990CF0F-653B-37BB-AA3B-02B677A91D8B}"/>
              </a:ext>
            </a:extLst>
          </p:cNvPr>
          <p:cNvSpPr/>
          <p:nvPr/>
        </p:nvSpPr>
        <p:spPr>
          <a:xfrm>
            <a:off x="6032076" y="3898465"/>
            <a:ext cx="4881966" cy="914185"/>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Consumption, Exports and Government Spending </a:t>
            </a:r>
          </a:p>
        </p:txBody>
      </p:sp>
      <p:pic>
        <p:nvPicPr>
          <p:cNvPr id="2" name="Picture 1">
            <a:extLst>
              <a:ext uri="{FF2B5EF4-FFF2-40B4-BE49-F238E27FC236}">
                <a16:creationId xmlns:a16="http://schemas.microsoft.com/office/drawing/2014/main" id="{5FFC3A1E-2881-5C98-7160-9C587AF82E53}"/>
              </a:ext>
            </a:extLst>
          </p:cNvPr>
          <p:cNvPicPr>
            <a:picLocks noChangeAspect="1"/>
          </p:cNvPicPr>
          <p:nvPr/>
        </p:nvPicPr>
        <p:blipFill>
          <a:blip r:embed="rId5"/>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C1797-561C-6A62-785F-760A99734F2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AC647E2-559D-A358-A3D8-AF01EEDD1BAF}"/>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706D55B0-9404-6409-3E0D-8522097D80F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8FFA1FA-D5B7-1030-1F76-44E15A5C482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605DED2-6A27-265C-2077-DCCC15C1FC6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1BFA861-2F2A-8393-19B1-00D28F537E29}"/>
              </a:ext>
            </a:extLst>
          </p:cNvPr>
          <p:cNvSpPr/>
          <p:nvPr/>
        </p:nvSpPr>
        <p:spPr>
          <a:xfrm>
            <a:off x="867904" y="1132413"/>
            <a:ext cx="10854139" cy="226657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Q30 Which of the following statements correctly explains the relationship between Marginal Propensity to Consume(MPC) , Marginal Propensity to Save (MPS) and the value of the investment multiplier[MAY-26]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42F2D9C-2C1B-5A25-3FC9-C16ED84FA83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5033DB9A-475C-64C1-176F-0C0671473D1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C1EA072-BC17-6BF2-5628-A49B7AFCDB1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14E5D17D-5E35-16DD-6620-CFE947791272}"/>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
        <p:nvSpPr>
          <p:cNvPr id="5" name="Rectangle 4">
            <a:extLst>
              <a:ext uri="{FF2B5EF4-FFF2-40B4-BE49-F238E27FC236}">
                <a16:creationId xmlns:a16="http://schemas.microsoft.com/office/drawing/2014/main" id="{A68A605C-1A92-849B-8DED-DA112855D248}"/>
              </a:ext>
            </a:extLst>
          </p:cNvPr>
          <p:cNvSpPr/>
          <p:nvPr/>
        </p:nvSpPr>
        <p:spPr>
          <a:xfrm>
            <a:off x="1131372" y="3436370"/>
            <a:ext cx="7811149" cy="821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Higher the MPC more will be the value of investment multiplier</a:t>
            </a:r>
          </a:p>
        </p:txBody>
      </p:sp>
      <p:sp>
        <p:nvSpPr>
          <p:cNvPr id="6" name="Rectangle 5">
            <a:extLst>
              <a:ext uri="{FF2B5EF4-FFF2-40B4-BE49-F238E27FC236}">
                <a16:creationId xmlns:a16="http://schemas.microsoft.com/office/drawing/2014/main" id="{D1418108-20F7-6791-0804-F9B08F793180}"/>
              </a:ext>
            </a:extLst>
          </p:cNvPr>
          <p:cNvSpPr/>
          <p:nvPr/>
        </p:nvSpPr>
        <p:spPr>
          <a:xfrm>
            <a:off x="1131373" y="4323177"/>
            <a:ext cx="7811148" cy="821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Higher the MPS more will be the value of investment multiplier </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759604EC-BFE3-0ABC-32E6-F3AAA8D2057D}"/>
              </a:ext>
            </a:extLst>
          </p:cNvPr>
          <p:cNvSpPr/>
          <p:nvPr/>
        </p:nvSpPr>
        <p:spPr>
          <a:xfrm>
            <a:off x="1131372" y="5209984"/>
            <a:ext cx="8136614" cy="7739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Lower the MPC more will be the value of investment multiplier </a:t>
            </a:r>
          </a:p>
        </p:txBody>
      </p:sp>
      <p:sp>
        <p:nvSpPr>
          <p:cNvPr id="16" name="Rectangle 15">
            <a:extLst>
              <a:ext uri="{FF2B5EF4-FFF2-40B4-BE49-F238E27FC236}">
                <a16:creationId xmlns:a16="http://schemas.microsoft.com/office/drawing/2014/main" id="{6E56947A-3044-127D-83D1-CD6FA21A66D2}"/>
              </a:ext>
            </a:extLst>
          </p:cNvPr>
          <p:cNvSpPr/>
          <p:nvPr/>
        </p:nvSpPr>
        <p:spPr>
          <a:xfrm>
            <a:off x="1131372" y="6096790"/>
            <a:ext cx="8136614" cy="7303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Lower the MPC less will be the value of investment multiple</a:t>
            </a:r>
          </a:p>
        </p:txBody>
      </p:sp>
    </p:spTree>
    <p:extLst>
      <p:ext uri="{BB962C8B-B14F-4D97-AF65-F5344CB8AC3E}">
        <p14:creationId xmlns:p14="http://schemas.microsoft.com/office/powerpoint/2010/main" val="4033687737"/>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73025-3585-4D8D-BCBB-132EE4CE9F2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7D95C06-8FA2-209D-FE69-3A41873BD1C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5A70C500-C55C-00C2-E355-5B56B6CDF6D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64D6BF4-D479-0C85-9977-567E28A964A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9EEDEE7-AE6D-C4F9-1FA5-8423BB2290C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4C3EB64-4ADF-60FB-EA00-C216433B2166}"/>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Q31 While determining national income , the income , which is not spent on, recently produced conspution goods and services may be referred to as _______out of income stream .</a:t>
            </a:r>
          </a:p>
          <a:p>
            <a:pPr algn="r"/>
            <a:r>
              <a:rPr lang="en-US" sz="2800" dirty="0">
                <a:solidFill>
                  <a:srgbClr val="FF000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9EEE8E9-03DE-8DC7-BCBA-8107111110B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7AC9DA4-C1C3-227E-4857-23AB0C8854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793AE19-EF7C-DB5D-7965-F7410685587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64A55C9-F5A4-7049-0D14-92F06406D4CC}"/>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Inflation</a:t>
            </a:r>
          </a:p>
        </p:txBody>
      </p:sp>
      <p:sp>
        <p:nvSpPr>
          <p:cNvPr id="14" name="Rectangle 13">
            <a:extLst>
              <a:ext uri="{FF2B5EF4-FFF2-40B4-BE49-F238E27FC236}">
                <a16:creationId xmlns:a16="http://schemas.microsoft.com/office/drawing/2014/main" id="{B87EBE06-D854-A908-31F5-BAFBB73DA6FE}"/>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US" sz="2800" dirty="0">
                <a:solidFill>
                  <a:srgbClr val="FF0000"/>
                </a:solidFill>
                <a:latin typeface="Arial Rounded MT Bold" panose="020F0704030504030204" pitchFamily="34" charset="0"/>
              </a:rPr>
              <a:t> Depreciation </a:t>
            </a:r>
          </a:p>
        </p:txBody>
      </p:sp>
      <p:sp>
        <p:nvSpPr>
          <p:cNvPr id="19" name="Rectangle 18">
            <a:extLst>
              <a:ext uri="{FF2B5EF4-FFF2-40B4-BE49-F238E27FC236}">
                <a16:creationId xmlns:a16="http://schemas.microsoft.com/office/drawing/2014/main" id="{05E3290F-0633-E3E8-53DD-318080B509D1}"/>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Injection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E0845DF-AC6F-CF5C-36A9-0F3104CA024C}"/>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Leakage.</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FE555B8D-8DE9-A795-6422-5F421EC919CA}"/>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349375090"/>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67C6-5E71-ECD2-420F-5A5E399D2CD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9CDEF92-7860-FB0B-14EA-76349B3CF51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1CB40039-5683-A468-2485-CB5D49608DC2}"/>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DBAEFF-CD6C-2DA1-6F68-CE3776AF34D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345F26-303B-BC37-A12F-0BCB8797085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A6610FF-DB6F-D8E9-5BC5-EF083C597DB6}"/>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F0"/>
              </a:solidFill>
              <a:latin typeface="Arial Rounded MT Bold" panose="020F0704030504030204" pitchFamily="34" charset="0"/>
            </a:endParaRPr>
          </a:p>
          <a:p>
            <a:r>
              <a:rPr lang="en-US" sz="2800" dirty="0">
                <a:solidFill>
                  <a:srgbClr val="00B0F0"/>
                </a:solidFill>
                <a:latin typeface="Arial Rounded MT Bold" panose="020F0704030504030204" pitchFamily="34" charset="0"/>
              </a:rPr>
              <a:t>Q32 There is an increase in the national income by Rs. 2,000 crores when there is an increase in investment by Rs. 1,600 crores. Calculate the marginal propensity to consume .</a:t>
            </a:r>
          </a:p>
          <a:p>
            <a:endParaRPr lang="en-US" sz="2800" dirty="0">
              <a:solidFill>
                <a:srgbClr val="00B0F0"/>
              </a:solidFill>
              <a:latin typeface="Arial Rounded MT Bold" panose="020F0704030504030204" pitchFamily="34" charset="0"/>
            </a:endParaRPr>
          </a:p>
          <a:p>
            <a:pPr algn="r"/>
            <a:r>
              <a:rPr lang="en-US" sz="2800" dirty="0">
                <a:solidFill>
                  <a:srgbClr val="00B0F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E37CE5E-7823-1FB4-CB92-3DE65D1ADB6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544F85C1-B066-4EA5-D54E-6007A011EEC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AD63709-23FE-F6C8-059F-F1526FE44DC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F100D62D-DC95-8877-2A3C-B16103AE0B77}"/>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t>
            </a:r>
            <a:r>
              <a:rPr lang="en-IN" sz="2800" b="1"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0.80</a:t>
            </a:r>
            <a:endParaRPr lang="en-US" sz="2800" dirty="0">
              <a:solidFill>
                <a:srgbClr val="00B0F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056CDE8C-2E9F-88A8-BE0C-C03A5B116049}"/>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a:t>
            </a:r>
            <a:r>
              <a:rPr lang="en-US" sz="2800" dirty="0">
                <a:solidFill>
                  <a:srgbClr val="00B0F0"/>
                </a:solidFill>
                <a:latin typeface="Arial Rounded MT Bold" panose="020F0704030504030204" pitchFamily="34" charset="0"/>
              </a:rPr>
              <a:t> 0.50</a:t>
            </a:r>
          </a:p>
        </p:txBody>
      </p:sp>
      <p:sp>
        <p:nvSpPr>
          <p:cNvPr id="19" name="Rectangle 18">
            <a:extLst>
              <a:ext uri="{FF2B5EF4-FFF2-40B4-BE49-F238E27FC236}">
                <a16:creationId xmlns:a16="http://schemas.microsoft.com/office/drawing/2014/main" id="{5846956E-D986-BC95-CB57-5AD9A08BE4D8}"/>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0.20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3F330BAA-62A2-0AF2-26F3-4E9C19DC8C09}"/>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0.40</a:t>
            </a:r>
          </a:p>
        </p:txBody>
      </p:sp>
      <p:pic>
        <p:nvPicPr>
          <p:cNvPr id="3" name="Picture 2">
            <a:extLst>
              <a:ext uri="{FF2B5EF4-FFF2-40B4-BE49-F238E27FC236}">
                <a16:creationId xmlns:a16="http://schemas.microsoft.com/office/drawing/2014/main" id="{F62A4DFC-4259-81CB-F25B-F10FAEBB3BE4}"/>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007692533"/>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0F6A1-4976-D091-AEB2-23477108123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099CD54-A2EF-22BB-72B3-67FD66D705C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22405AE4-F81C-89AD-ADF4-8CE1F903A563}"/>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E47F9FC-E589-1903-9E4D-E5FC30362904}"/>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942ED34-6F84-CFA6-34A3-6AFB7AF968C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8CA322B-B4E8-D836-CA9D-392006A9C424}"/>
              </a:ext>
            </a:extLst>
          </p:cNvPr>
          <p:cNvSpPr/>
          <p:nvPr/>
        </p:nvSpPr>
        <p:spPr>
          <a:xfrm>
            <a:off x="867904" y="1246587"/>
            <a:ext cx="10854139" cy="397634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7030A0"/>
                </a:solidFill>
                <a:latin typeface="Arial Rounded MT Bold" panose="020F0704030504030204" pitchFamily="34" charset="0"/>
              </a:rPr>
              <a:t>Q33</a:t>
            </a:r>
            <a:r>
              <a:rPr lang="en-US" dirty="0">
                <a:solidFill>
                  <a:srgbClr val="00B050"/>
                </a:solidFill>
                <a:latin typeface="Arial Rounded MT Bold" panose="020F0704030504030204" pitchFamily="34" charset="0"/>
              </a:rPr>
              <a:t> </a:t>
            </a:r>
            <a:r>
              <a:rPr lang="en-US" dirty="0">
                <a:solidFill>
                  <a:srgbClr val="7030A0"/>
                </a:solidFill>
                <a:latin typeface="Arial Rounded MT Bold" panose="020F0704030504030204" pitchFamily="34" charset="0"/>
              </a:rPr>
              <a:t>Use the following information </a:t>
            </a: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endParaRPr lang="en-US" dirty="0">
              <a:solidFill>
                <a:srgbClr val="7030A0"/>
              </a:solidFill>
              <a:latin typeface="Arial Rounded MT Bold" panose="020F0704030504030204" pitchFamily="34" charset="0"/>
            </a:endParaRPr>
          </a:p>
          <a:p>
            <a:r>
              <a:rPr lang="en-US" dirty="0">
                <a:solidFill>
                  <a:srgbClr val="7030A0"/>
                </a:solidFill>
                <a:latin typeface="Arial Rounded MT Bold" panose="020F0704030504030204" pitchFamily="34" charset="0"/>
              </a:rPr>
              <a:t>Calculate the marginal propensity to consume when the income changes from Rs. 300 crores to Rs. 400 crores </a:t>
            </a:r>
            <a:r>
              <a:rPr lang="en-US" dirty="0"/>
              <a:t>.</a:t>
            </a:r>
            <a:endParaRPr lang="en-US" dirty="0">
              <a:solidFill>
                <a:srgbClr val="7030A0"/>
              </a:solidFill>
              <a:latin typeface="Arial Rounded MT Bold" panose="020F0704030504030204" pitchFamily="34" charset="0"/>
            </a:endParaRPr>
          </a:p>
          <a:p>
            <a:pPr algn="r"/>
            <a:r>
              <a:rPr lang="en-US" dirty="0">
                <a:solidFill>
                  <a:srgbClr val="7030A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62D4C11-84B9-4740-FE58-D70DF608331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46289C0-BBF1-D18B-DE28-727BB096EFC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76A3241-832E-770F-8887-B92CDD35D13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BCCF1C3D-2B8A-F78D-0220-1440BE7EE9E9}"/>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graphicFrame>
        <p:nvGraphicFramePr>
          <p:cNvPr id="5" name="Table 4">
            <a:extLst>
              <a:ext uri="{FF2B5EF4-FFF2-40B4-BE49-F238E27FC236}">
                <a16:creationId xmlns:a16="http://schemas.microsoft.com/office/drawing/2014/main" id="{B6DBB785-BE23-6F5A-7908-CA9E3F02754A}"/>
              </a:ext>
            </a:extLst>
          </p:cNvPr>
          <p:cNvGraphicFramePr>
            <a:graphicFrameLocks noGrp="1"/>
          </p:cNvGraphicFramePr>
          <p:nvPr>
            <p:extLst>
              <p:ext uri="{D42A27DB-BD31-4B8C-83A1-F6EECF244321}">
                <p14:modId xmlns:p14="http://schemas.microsoft.com/office/powerpoint/2010/main" val="3997468968"/>
              </p:ext>
            </p:extLst>
          </p:nvPr>
        </p:nvGraphicFramePr>
        <p:xfrm>
          <a:off x="2495227" y="1647817"/>
          <a:ext cx="6400800" cy="2118270"/>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1394207752"/>
                    </a:ext>
                  </a:extLst>
                </a:gridCol>
                <a:gridCol w="3200400">
                  <a:extLst>
                    <a:ext uri="{9D8B030D-6E8A-4147-A177-3AD203B41FA5}">
                      <a16:colId xmlns:a16="http://schemas.microsoft.com/office/drawing/2014/main" val="1048753933"/>
                    </a:ext>
                  </a:extLst>
                </a:gridCol>
              </a:tblGrid>
              <a:tr h="302610">
                <a:tc>
                  <a:txBody>
                    <a:bodyPr/>
                    <a:lstStyle/>
                    <a:p>
                      <a:pPr algn="ctr">
                        <a:lnSpc>
                          <a:spcPct val="115000"/>
                        </a:lnSpc>
                        <a:spcAft>
                          <a:spcPts val="800"/>
                        </a:spcAft>
                        <a:buNone/>
                      </a:pPr>
                      <a:r>
                        <a:rPr lang="en-US" sz="1600" kern="100">
                          <a:effectLst/>
                        </a:rPr>
                        <a:t>Income (Y) in Crore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Consumption (C) in Crore.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3427257"/>
                  </a:ext>
                </a:extLst>
              </a:tr>
              <a:tr h="302610">
                <a:tc>
                  <a:txBody>
                    <a:bodyPr/>
                    <a:lstStyle/>
                    <a:p>
                      <a:pPr algn="ctr">
                        <a:lnSpc>
                          <a:spcPct val="115000"/>
                        </a:lnSpc>
                        <a:spcAft>
                          <a:spcPts val="800"/>
                        </a:spcAft>
                        <a:buNone/>
                      </a:pPr>
                      <a:r>
                        <a:rPr lang="en-US" sz="1600" kern="100">
                          <a:effectLst/>
                        </a:rPr>
                        <a:t>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100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8660714"/>
                  </a:ext>
                </a:extLst>
              </a:tr>
              <a:tr h="302610">
                <a:tc>
                  <a:txBody>
                    <a:bodyPr/>
                    <a:lstStyle/>
                    <a:p>
                      <a:pPr algn="ctr">
                        <a:lnSpc>
                          <a:spcPct val="115000"/>
                        </a:lnSpc>
                        <a:spcAft>
                          <a:spcPts val="800"/>
                        </a:spcAft>
                        <a:buNone/>
                      </a:pPr>
                      <a:r>
                        <a:rPr lang="en-US" sz="1600" kern="100" dirty="0">
                          <a:effectLst/>
                        </a:rPr>
                        <a:t>100</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150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383531"/>
                  </a:ext>
                </a:extLst>
              </a:tr>
              <a:tr h="302610">
                <a:tc>
                  <a:txBody>
                    <a:bodyPr/>
                    <a:lstStyle/>
                    <a:p>
                      <a:pPr algn="ctr">
                        <a:lnSpc>
                          <a:spcPct val="115000"/>
                        </a:lnSpc>
                        <a:spcAft>
                          <a:spcPts val="800"/>
                        </a:spcAft>
                        <a:buNone/>
                      </a:pPr>
                      <a:r>
                        <a:rPr lang="en-US" sz="1600" kern="100">
                          <a:effectLst/>
                        </a:rPr>
                        <a:t>200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225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8773953"/>
                  </a:ext>
                </a:extLst>
              </a:tr>
              <a:tr h="302610">
                <a:tc>
                  <a:txBody>
                    <a:bodyPr/>
                    <a:lstStyle/>
                    <a:p>
                      <a:pPr algn="ctr">
                        <a:lnSpc>
                          <a:spcPct val="115000"/>
                        </a:lnSpc>
                        <a:spcAft>
                          <a:spcPts val="800"/>
                        </a:spcAft>
                        <a:buNone/>
                      </a:pPr>
                      <a:r>
                        <a:rPr lang="en-US" sz="1600" kern="100">
                          <a:effectLst/>
                        </a:rPr>
                        <a:t>300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300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2472924"/>
                  </a:ext>
                </a:extLst>
              </a:tr>
              <a:tr h="302610">
                <a:tc>
                  <a:txBody>
                    <a:bodyPr/>
                    <a:lstStyle/>
                    <a:p>
                      <a:pPr algn="ctr">
                        <a:lnSpc>
                          <a:spcPct val="115000"/>
                        </a:lnSpc>
                        <a:spcAft>
                          <a:spcPts val="800"/>
                        </a:spcAft>
                        <a:buNone/>
                      </a:pPr>
                      <a:r>
                        <a:rPr lang="en-US" sz="1600" kern="100">
                          <a:effectLst/>
                        </a:rPr>
                        <a:t>400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375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9858317"/>
                  </a:ext>
                </a:extLst>
              </a:tr>
              <a:tr h="302610">
                <a:tc>
                  <a:txBody>
                    <a:bodyPr/>
                    <a:lstStyle/>
                    <a:p>
                      <a:pPr algn="ctr">
                        <a:lnSpc>
                          <a:spcPct val="115000"/>
                        </a:lnSpc>
                        <a:spcAft>
                          <a:spcPts val="800"/>
                        </a:spcAft>
                        <a:buNone/>
                      </a:pPr>
                      <a:r>
                        <a:rPr lang="en-US" sz="1600" kern="100">
                          <a:effectLst/>
                        </a:rPr>
                        <a:t>500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dirty="0">
                          <a:effectLst/>
                        </a:rPr>
                        <a:t>400</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8930486"/>
                  </a:ext>
                </a:extLst>
              </a:tr>
            </a:tbl>
          </a:graphicData>
        </a:graphic>
      </p:graphicFrame>
      <p:sp>
        <p:nvSpPr>
          <p:cNvPr id="6" name="Rectangle 5">
            <a:extLst>
              <a:ext uri="{FF2B5EF4-FFF2-40B4-BE49-F238E27FC236}">
                <a16:creationId xmlns:a16="http://schemas.microsoft.com/office/drawing/2014/main" id="{4D0F3CD1-0F1E-1DBD-6B76-A4735F2DBB05}"/>
              </a:ext>
            </a:extLst>
          </p:cNvPr>
          <p:cNvSpPr/>
          <p:nvPr/>
        </p:nvSpPr>
        <p:spPr>
          <a:xfrm>
            <a:off x="1144526" y="5229036"/>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1.00</a:t>
            </a:r>
          </a:p>
        </p:txBody>
      </p:sp>
      <p:sp>
        <p:nvSpPr>
          <p:cNvPr id="11" name="Rectangle 10">
            <a:extLst>
              <a:ext uri="{FF2B5EF4-FFF2-40B4-BE49-F238E27FC236}">
                <a16:creationId xmlns:a16="http://schemas.microsoft.com/office/drawing/2014/main" id="{673C7588-37BA-0005-12ED-7BD54B9DD311}"/>
              </a:ext>
            </a:extLst>
          </p:cNvPr>
          <p:cNvSpPr/>
          <p:nvPr/>
        </p:nvSpPr>
        <p:spPr>
          <a:xfrm>
            <a:off x="5560842" y="5277063"/>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0.50</a:t>
            </a:r>
          </a:p>
        </p:txBody>
      </p:sp>
      <p:sp>
        <p:nvSpPr>
          <p:cNvPr id="16" name="Rectangle 15">
            <a:extLst>
              <a:ext uri="{FF2B5EF4-FFF2-40B4-BE49-F238E27FC236}">
                <a16:creationId xmlns:a16="http://schemas.microsoft.com/office/drawing/2014/main" id="{1B033A5C-705F-85CF-4D3A-3CD6481D6605}"/>
              </a:ext>
            </a:extLst>
          </p:cNvPr>
          <p:cNvSpPr/>
          <p:nvPr/>
        </p:nvSpPr>
        <p:spPr>
          <a:xfrm>
            <a:off x="1184328" y="6048854"/>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0.75</a:t>
            </a:r>
            <a:endParaRPr lang="en-US" sz="2800" dirty="0">
              <a:solidFill>
                <a:srgbClr val="7030A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524A1562-EC1C-CF8A-2CDA-C363B9771645}"/>
              </a:ext>
            </a:extLst>
          </p:cNvPr>
          <p:cNvSpPr/>
          <p:nvPr/>
        </p:nvSpPr>
        <p:spPr>
          <a:xfrm>
            <a:off x="5560841" y="6127792"/>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0.25</a:t>
            </a:r>
          </a:p>
        </p:txBody>
      </p:sp>
    </p:spTree>
    <p:extLst>
      <p:ext uri="{BB962C8B-B14F-4D97-AF65-F5344CB8AC3E}">
        <p14:creationId xmlns:p14="http://schemas.microsoft.com/office/powerpoint/2010/main" val="823519537"/>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4CD3D-D970-44AF-D830-D39ECAB104F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BDD5CA6-73FC-42BB-EE29-EA13325ACFD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B7C0405-09BE-D523-8F86-CD84062753F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78DF7C1-7C8C-8F7D-F355-6BF8B3AE4D03}"/>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79C5CF-9BB2-1D26-90F2-FCF2FC1D686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342066D-117F-3F6E-67E4-78BCF2AD4C87}"/>
              </a:ext>
            </a:extLst>
          </p:cNvPr>
          <p:cNvSpPr/>
          <p:nvPr/>
        </p:nvSpPr>
        <p:spPr>
          <a:xfrm>
            <a:off x="867904" y="1246587"/>
            <a:ext cx="10854139" cy="397634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FF0000"/>
                </a:solidFill>
                <a:latin typeface="Arial Rounded MT Bold" panose="020F0704030504030204" pitchFamily="34" charset="0"/>
              </a:rPr>
              <a:t>Q34 Use the following information </a:t>
            </a: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endParaRPr lang="en-US" dirty="0">
              <a:solidFill>
                <a:srgbClr val="FF0000"/>
              </a:solidFill>
              <a:latin typeface="Arial Rounded MT Bold" panose="020F0704030504030204" pitchFamily="34" charset="0"/>
            </a:endParaRPr>
          </a:p>
          <a:p>
            <a:r>
              <a:rPr lang="en-US" dirty="0">
                <a:solidFill>
                  <a:srgbClr val="FF0000"/>
                </a:solidFill>
                <a:latin typeface="Arial Rounded MT Bold" panose="020F0704030504030204" pitchFamily="34" charset="0"/>
              </a:rPr>
              <a:t>Calculate the average propensity to save when the income is at Rs.500 crores.</a:t>
            </a:r>
          </a:p>
          <a:p>
            <a:r>
              <a:rPr lang="en-US" dirty="0">
                <a:solidFill>
                  <a:srgbClr val="FF0000"/>
                </a:solidFill>
                <a:latin typeface="Arial Rounded MT Bold" panose="020F0704030504030204" pitchFamily="34" charset="0"/>
              </a:rPr>
              <a:t>.</a:t>
            </a:r>
          </a:p>
          <a:p>
            <a:pPr algn="r"/>
            <a:r>
              <a:rPr lang="en-US" dirty="0">
                <a:solidFill>
                  <a:srgbClr val="FF0000"/>
                </a:solidFill>
                <a:latin typeface="Arial Rounded MT Bold" panose="020F0704030504030204" pitchFamily="34" charset="0"/>
              </a:rPr>
              <a:t> [MAY-26]</a:t>
            </a:r>
          </a:p>
          <a:p>
            <a:r>
              <a:rPr lang="en-US" dirty="0">
                <a:solidFill>
                  <a:srgbClr val="FF0000"/>
                </a:solidFill>
                <a:latin typeface="Arial Rounded MT Bold" panose="020F0704030504030204" pitchFamily="34" charset="0"/>
              </a:rPr>
              <a:t>        </a:t>
            </a: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8D22ED8-394E-376A-EBEE-2C70C88BD4EA}"/>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1A9623E-DA06-3231-759F-EE48E549EB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6D9219E-1321-D84D-1017-77E7985C791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411EBC6C-10BE-FCE1-217B-DB8435C678FC}"/>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graphicFrame>
        <p:nvGraphicFramePr>
          <p:cNvPr id="5" name="Table 4">
            <a:extLst>
              <a:ext uri="{FF2B5EF4-FFF2-40B4-BE49-F238E27FC236}">
                <a16:creationId xmlns:a16="http://schemas.microsoft.com/office/drawing/2014/main" id="{B1A52B71-EC84-5C9F-6055-35BB409AFC04}"/>
              </a:ext>
            </a:extLst>
          </p:cNvPr>
          <p:cNvGraphicFramePr>
            <a:graphicFrameLocks noGrp="1"/>
          </p:cNvGraphicFramePr>
          <p:nvPr/>
        </p:nvGraphicFramePr>
        <p:xfrm>
          <a:off x="2495227" y="1647817"/>
          <a:ext cx="6400800" cy="2118270"/>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1394207752"/>
                    </a:ext>
                  </a:extLst>
                </a:gridCol>
                <a:gridCol w="3200400">
                  <a:extLst>
                    <a:ext uri="{9D8B030D-6E8A-4147-A177-3AD203B41FA5}">
                      <a16:colId xmlns:a16="http://schemas.microsoft.com/office/drawing/2014/main" val="1048753933"/>
                    </a:ext>
                  </a:extLst>
                </a:gridCol>
              </a:tblGrid>
              <a:tr h="302610">
                <a:tc>
                  <a:txBody>
                    <a:bodyPr/>
                    <a:lstStyle/>
                    <a:p>
                      <a:pPr algn="ctr">
                        <a:lnSpc>
                          <a:spcPct val="115000"/>
                        </a:lnSpc>
                        <a:spcAft>
                          <a:spcPts val="800"/>
                        </a:spcAft>
                        <a:buNone/>
                      </a:pPr>
                      <a:r>
                        <a:rPr lang="en-US" sz="1600" kern="100">
                          <a:effectLst/>
                        </a:rPr>
                        <a:t>Income (Y) in Crore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Consumption (C) in Crore.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3427257"/>
                  </a:ext>
                </a:extLst>
              </a:tr>
              <a:tr h="302610">
                <a:tc>
                  <a:txBody>
                    <a:bodyPr/>
                    <a:lstStyle/>
                    <a:p>
                      <a:pPr algn="ctr">
                        <a:lnSpc>
                          <a:spcPct val="115000"/>
                        </a:lnSpc>
                        <a:spcAft>
                          <a:spcPts val="800"/>
                        </a:spcAft>
                        <a:buNone/>
                      </a:pPr>
                      <a:r>
                        <a:rPr lang="en-US" sz="1600" kern="100">
                          <a:effectLst/>
                        </a:rPr>
                        <a:t>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100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8660714"/>
                  </a:ext>
                </a:extLst>
              </a:tr>
              <a:tr h="302610">
                <a:tc>
                  <a:txBody>
                    <a:bodyPr/>
                    <a:lstStyle/>
                    <a:p>
                      <a:pPr algn="ctr">
                        <a:lnSpc>
                          <a:spcPct val="115000"/>
                        </a:lnSpc>
                        <a:spcAft>
                          <a:spcPts val="800"/>
                        </a:spcAft>
                        <a:buNone/>
                      </a:pPr>
                      <a:r>
                        <a:rPr lang="en-US" sz="1600" kern="100" dirty="0">
                          <a:effectLst/>
                        </a:rPr>
                        <a:t>100</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150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383531"/>
                  </a:ext>
                </a:extLst>
              </a:tr>
              <a:tr h="302610">
                <a:tc>
                  <a:txBody>
                    <a:bodyPr/>
                    <a:lstStyle/>
                    <a:p>
                      <a:pPr algn="ctr">
                        <a:lnSpc>
                          <a:spcPct val="115000"/>
                        </a:lnSpc>
                        <a:spcAft>
                          <a:spcPts val="800"/>
                        </a:spcAft>
                        <a:buNone/>
                      </a:pPr>
                      <a:r>
                        <a:rPr lang="en-US" sz="1600" kern="100">
                          <a:effectLst/>
                        </a:rPr>
                        <a:t>200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225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8773953"/>
                  </a:ext>
                </a:extLst>
              </a:tr>
              <a:tr h="302610">
                <a:tc>
                  <a:txBody>
                    <a:bodyPr/>
                    <a:lstStyle/>
                    <a:p>
                      <a:pPr algn="ctr">
                        <a:lnSpc>
                          <a:spcPct val="115000"/>
                        </a:lnSpc>
                        <a:spcAft>
                          <a:spcPts val="800"/>
                        </a:spcAft>
                        <a:buNone/>
                      </a:pPr>
                      <a:r>
                        <a:rPr lang="en-US" sz="1600" kern="100">
                          <a:effectLst/>
                        </a:rPr>
                        <a:t>300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300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2472924"/>
                  </a:ext>
                </a:extLst>
              </a:tr>
              <a:tr h="302610">
                <a:tc>
                  <a:txBody>
                    <a:bodyPr/>
                    <a:lstStyle/>
                    <a:p>
                      <a:pPr algn="ctr">
                        <a:lnSpc>
                          <a:spcPct val="115000"/>
                        </a:lnSpc>
                        <a:spcAft>
                          <a:spcPts val="800"/>
                        </a:spcAft>
                        <a:buNone/>
                      </a:pPr>
                      <a:r>
                        <a:rPr lang="en-US" sz="1600" kern="100">
                          <a:effectLst/>
                        </a:rPr>
                        <a:t>400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a:effectLst/>
                        </a:rPr>
                        <a:t>375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9858317"/>
                  </a:ext>
                </a:extLst>
              </a:tr>
              <a:tr h="302610">
                <a:tc>
                  <a:txBody>
                    <a:bodyPr/>
                    <a:lstStyle/>
                    <a:p>
                      <a:pPr algn="ctr">
                        <a:lnSpc>
                          <a:spcPct val="115000"/>
                        </a:lnSpc>
                        <a:spcAft>
                          <a:spcPts val="800"/>
                        </a:spcAft>
                        <a:buNone/>
                      </a:pPr>
                      <a:r>
                        <a:rPr lang="en-US" sz="1600" kern="100">
                          <a:effectLst/>
                        </a:rPr>
                        <a:t>500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en-US" sz="1600" kern="100" dirty="0">
                          <a:effectLst/>
                        </a:rPr>
                        <a:t>400</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8930486"/>
                  </a:ext>
                </a:extLst>
              </a:tr>
            </a:tbl>
          </a:graphicData>
        </a:graphic>
      </p:graphicFrame>
      <p:sp>
        <p:nvSpPr>
          <p:cNvPr id="6" name="Rectangle 5">
            <a:extLst>
              <a:ext uri="{FF2B5EF4-FFF2-40B4-BE49-F238E27FC236}">
                <a16:creationId xmlns:a16="http://schemas.microsoft.com/office/drawing/2014/main" id="{186C594A-74AA-C2B0-9AFA-A9E2F9068524}"/>
              </a:ext>
            </a:extLst>
          </p:cNvPr>
          <p:cNvSpPr/>
          <p:nvPr/>
        </p:nvSpPr>
        <p:spPr>
          <a:xfrm>
            <a:off x="1144526" y="5229036"/>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0.80</a:t>
            </a:r>
          </a:p>
        </p:txBody>
      </p:sp>
      <p:sp>
        <p:nvSpPr>
          <p:cNvPr id="11" name="Rectangle 10">
            <a:extLst>
              <a:ext uri="{FF2B5EF4-FFF2-40B4-BE49-F238E27FC236}">
                <a16:creationId xmlns:a16="http://schemas.microsoft.com/office/drawing/2014/main" id="{0A475871-72F9-5F84-D1DE-CAB6B261EDFF}"/>
              </a:ext>
            </a:extLst>
          </p:cNvPr>
          <p:cNvSpPr/>
          <p:nvPr/>
        </p:nvSpPr>
        <p:spPr>
          <a:xfrm>
            <a:off x="5560842" y="5277063"/>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1.00</a:t>
            </a:r>
          </a:p>
        </p:txBody>
      </p:sp>
      <p:sp>
        <p:nvSpPr>
          <p:cNvPr id="16" name="Rectangle 15">
            <a:extLst>
              <a:ext uri="{FF2B5EF4-FFF2-40B4-BE49-F238E27FC236}">
                <a16:creationId xmlns:a16="http://schemas.microsoft.com/office/drawing/2014/main" id="{9C19B562-729A-B883-1E65-452B76D8DC76}"/>
              </a:ext>
            </a:extLst>
          </p:cNvPr>
          <p:cNvSpPr/>
          <p:nvPr/>
        </p:nvSpPr>
        <p:spPr>
          <a:xfrm>
            <a:off x="1184328" y="6048854"/>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0.25</a:t>
            </a:r>
          </a:p>
        </p:txBody>
      </p:sp>
      <p:sp>
        <p:nvSpPr>
          <p:cNvPr id="17" name="Rectangle 16">
            <a:extLst>
              <a:ext uri="{FF2B5EF4-FFF2-40B4-BE49-F238E27FC236}">
                <a16:creationId xmlns:a16="http://schemas.microsoft.com/office/drawing/2014/main" id="{B965D640-1F7E-C5FB-9B82-C9F25AFD22EB}"/>
              </a:ext>
            </a:extLst>
          </p:cNvPr>
          <p:cNvSpPr/>
          <p:nvPr/>
        </p:nvSpPr>
        <p:spPr>
          <a:xfrm>
            <a:off x="5560841" y="6127792"/>
            <a:ext cx="3254645" cy="7852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0.20 </a:t>
            </a:r>
            <a:endParaRPr lang="en-US" sz="28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741866184"/>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203C6-CE9F-6306-4421-8B6FCE98D7A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C8BC2DB-5D77-69D0-D003-A54D7001129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62F3483-4D30-764E-221E-3759D9623E7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C1B65E2-C339-C885-4A52-20E760F57FCB}"/>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D605F4-17C3-4167-9375-E1159C5D0FC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6DE3E16-DF15-8EC4-787A-C875CE78720E}"/>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Q35 Which of the following pair of components is common to all sector- models of the economy ?</a:t>
            </a:r>
          </a:p>
          <a:p>
            <a:pPr algn="r"/>
            <a:r>
              <a:rPr lang="en-US" sz="2800" dirty="0">
                <a:solidFill>
                  <a:srgbClr val="00B0F0"/>
                </a:solidFill>
                <a:latin typeface="Arial Rounded MT Bold" panose="020F0704030504030204" pitchFamily="34" charset="0"/>
              </a:rPr>
              <a:t>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155AF17-B897-2767-A1B5-6BD9336AD687}"/>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FC94CEC-75E1-BE45-D009-BF06849DC77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42A533E-9019-31FF-B349-648D673CBCD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FFE5FC0-3866-E329-DFFD-2ECC1BBE24AF}"/>
              </a:ext>
            </a:extLst>
          </p:cNvPr>
          <p:cNvSpPr/>
          <p:nvPr/>
        </p:nvSpPr>
        <p:spPr>
          <a:xfrm>
            <a:off x="987205" y="395416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t>
            </a:r>
            <a:r>
              <a:rPr lang="en-IN" sz="2800" b="1"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Government and household </a:t>
            </a:r>
            <a:endParaRPr lang="en-US" sz="2800" dirty="0">
              <a:solidFill>
                <a:srgbClr val="00B0F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BFDF880F-8BDF-D750-1639-2A878F8E015A}"/>
              </a:ext>
            </a:extLst>
          </p:cNvPr>
          <p:cNvSpPr/>
          <p:nvPr/>
        </p:nvSpPr>
        <p:spPr>
          <a:xfrm>
            <a:off x="6248398" y="3873977"/>
            <a:ext cx="4578370" cy="11033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a:t>
            </a:r>
            <a:r>
              <a:rPr lang="en-US" sz="2800" dirty="0">
                <a:solidFill>
                  <a:srgbClr val="00B0F0"/>
                </a:solidFill>
                <a:latin typeface="Arial Rounded MT Bold" panose="020F0704030504030204" pitchFamily="34" charset="0"/>
              </a:rPr>
              <a:t> Rest of the world and Government </a:t>
            </a:r>
          </a:p>
        </p:txBody>
      </p:sp>
      <p:sp>
        <p:nvSpPr>
          <p:cNvPr id="19" name="Rectangle 18">
            <a:extLst>
              <a:ext uri="{FF2B5EF4-FFF2-40B4-BE49-F238E27FC236}">
                <a16:creationId xmlns:a16="http://schemas.microsoft.com/office/drawing/2014/main" id="{BAC8FDB1-3E6D-124E-89FA-8A1704B74EC7}"/>
              </a:ext>
            </a:extLst>
          </p:cNvPr>
          <p:cNvSpPr/>
          <p:nvPr/>
        </p:nvSpPr>
        <p:spPr>
          <a:xfrm>
            <a:off x="1004805" y="5128903"/>
            <a:ext cx="4994239" cy="10033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Household and firms (Business)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13EDCB4-AFCA-D464-FFFE-D9E90BF211AE}"/>
              </a:ext>
            </a:extLst>
          </p:cNvPr>
          <p:cNvSpPr/>
          <p:nvPr/>
        </p:nvSpPr>
        <p:spPr>
          <a:xfrm>
            <a:off x="6248399" y="5098261"/>
            <a:ext cx="4578370" cy="9505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Firms ( Business) and Governments</a:t>
            </a:r>
          </a:p>
        </p:txBody>
      </p:sp>
      <p:pic>
        <p:nvPicPr>
          <p:cNvPr id="3" name="Picture 2">
            <a:extLst>
              <a:ext uri="{FF2B5EF4-FFF2-40B4-BE49-F238E27FC236}">
                <a16:creationId xmlns:a16="http://schemas.microsoft.com/office/drawing/2014/main" id="{2604EB0F-90AF-F531-0091-F1067101CFEE}"/>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126189158"/>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73870" y="1248523"/>
            <a:ext cx="6984998" cy="549370"/>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659528" y="438644"/>
            <a:ext cx="297216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p:txBody>
      </p:sp>
      <p:graphicFrame>
        <p:nvGraphicFramePr>
          <p:cNvPr id="14" name="Table 13"/>
          <p:cNvGraphicFramePr>
            <a:graphicFrameLocks noGrp="1"/>
          </p:cNvGraphicFramePr>
          <p:nvPr>
            <p:extLst>
              <p:ext uri="{D42A27DB-BD31-4B8C-83A1-F6EECF244321}">
                <p14:modId xmlns:p14="http://schemas.microsoft.com/office/powerpoint/2010/main" val="2356586844"/>
              </p:ext>
            </p:extLst>
          </p:nvPr>
        </p:nvGraphicFramePr>
        <p:xfrm>
          <a:off x="2030278" y="1933229"/>
          <a:ext cx="8087680" cy="4576369"/>
        </p:xfrm>
        <a:graphic>
          <a:graphicData uri="http://schemas.openxmlformats.org/drawingml/2006/table">
            <a:tbl>
              <a:tblPr firstRow="1" bandRow="1">
                <a:tableStyleId>{5C22544A-7EE6-4342-B048-85BDC9FD1C3A}</a:tableStyleId>
              </a:tblPr>
              <a:tblGrid>
                <a:gridCol w="2021920">
                  <a:extLst>
                    <a:ext uri="{9D8B030D-6E8A-4147-A177-3AD203B41FA5}">
                      <a16:colId xmlns:a16="http://schemas.microsoft.com/office/drawing/2014/main" val="20000"/>
                    </a:ext>
                  </a:extLst>
                </a:gridCol>
                <a:gridCol w="1912110">
                  <a:extLst>
                    <a:ext uri="{9D8B030D-6E8A-4147-A177-3AD203B41FA5}">
                      <a16:colId xmlns:a16="http://schemas.microsoft.com/office/drawing/2014/main" val="20001"/>
                    </a:ext>
                  </a:extLst>
                </a:gridCol>
                <a:gridCol w="2131730">
                  <a:extLst>
                    <a:ext uri="{9D8B030D-6E8A-4147-A177-3AD203B41FA5}">
                      <a16:colId xmlns:a16="http://schemas.microsoft.com/office/drawing/2014/main" val="20002"/>
                    </a:ext>
                  </a:extLst>
                </a:gridCol>
                <a:gridCol w="2021920">
                  <a:extLst>
                    <a:ext uri="{9D8B030D-6E8A-4147-A177-3AD203B41FA5}">
                      <a16:colId xmlns:a16="http://schemas.microsoft.com/office/drawing/2014/main" val="20003"/>
                    </a:ext>
                  </a:extLst>
                </a:gridCol>
              </a:tblGrid>
              <a:tr h="384133">
                <a:tc>
                  <a:txBody>
                    <a:bodyPr/>
                    <a:lstStyle/>
                    <a:p>
                      <a:r>
                        <a:rPr lang="en-US" dirty="0"/>
                        <a:t>Ans.</a:t>
                      </a:r>
                      <a:r>
                        <a:rPr lang="en-US" baseline="0" dirty="0"/>
                        <a:t> 1 (a)</a:t>
                      </a:r>
                      <a:endParaRPr lang="en-US" dirty="0"/>
                    </a:p>
                  </a:txBody>
                  <a:tcPr/>
                </a:tc>
                <a:tc>
                  <a:txBody>
                    <a:bodyPr/>
                    <a:lstStyle/>
                    <a:p>
                      <a:r>
                        <a:rPr lang="en-US" dirty="0"/>
                        <a:t>Ans.</a:t>
                      </a:r>
                      <a:r>
                        <a:rPr lang="en-US" baseline="0" dirty="0"/>
                        <a:t> 2 (c)</a:t>
                      </a:r>
                      <a:endParaRPr lang="en-US" dirty="0"/>
                    </a:p>
                  </a:txBody>
                  <a:tcPr/>
                </a:tc>
                <a:tc>
                  <a:txBody>
                    <a:bodyPr/>
                    <a:lstStyle/>
                    <a:p>
                      <a:r>
                        <a:rPr lang="en-US" dirty="0"/>
                        <a:t>Ans.</a:t>
                      </a:r>
                      <a:r>
                        <a:rPr lang="en-US" baseline="0" dirty="0"/>
                        <a:t> 3 (c)</a:t>
                      </a:r>
                      <a:endParaRPr lang="en-US" dirty="0"/>
                    </a:p>
                  </a:txBody>
                  <a:tcPr/>
                </a:tc>
                <a:tc>
                  <a:txBody>
                    <a:bodyPr/>
                    <a:lstStyle/>
                    <a:p>
                      <a:r>
                        <a:rPr lang="en-US" dirty="0"/>
                        <a:t>Ans.</a:t>
                      </a:r>
                      <a:r>
                        <a:rPr lang="en-US" baseline="0" dirty="0"/>
                        <a:t> 4 (c)</a:t>
                      </a:r>
                      <a:endParaRPr lang="en-US" dirty="0"/>
                    </a:p>
                  </a:txBody>
                  <a:tcPr/>
                </a:tc>
                <a:extLst>
                  <a:ext uri="{0D108BD9-81ED-4DB2-BD59-A6C34878D82A}">
                    <a16:rowId xmlns:a16="http://schemas.microsoft.com/office/drawing/2014/main" val="10000"/>
                  </a:ext>
                </a:extLst>
              </a:tr>
              <a:tr h="485346">
                <a:tc>
                  <a:txBody>
                    <a:bodyPr/>
                    <a:lstStyle/>
                    <a:p>
                      <a:r>
                        <a:rPr lang="en-US" dirty="0"/>
                        <a:t>Ans.</a:t>
                      </a:r>
                      <a:r>
                        <a:rPr lang="en-US" baseline="0" dirty="0"/>
                        <a:t> 5 (b)</a:t>
                      </a:r>
                      <a:endParaRPr lang="en-US" dirty="0"/>
                    </a:p>
                  </a:txBody>
                  <a:tcPr/>
                </a:tc>
                <a:tc>
                  <a:txBody>
                    <a:bodyPr/>
                    <a:lstStyle/>
                    <a:p>
                      <a:r>
                        <a:rPr lang="en-IN" dirty="0"/>
                        <a:t>Ans.6(a)</a:t>
                      </a:r>
                      <a:endParaRPr lang="en-US" dirty="0"/>
                    </a:p>
                  </a:txBody>
                  <a:tcPr/>
                </a:tc>
                <a:tc>
                  <a:txBody>
                    <a:bodyPr/>
                    <a:lstStyle/>
                    <a:p>
                      <a:r>
                        <a:rPr lang="en-IN" dirty="0"/>
                        <a:t>Ans </a:t>
                      </a:r>
                      <a:r>
                        <a:rPr lang="en-IN"/>
                        <a:t>7 (c) </a:t>
                      </a:r>
                      <a:endParaRPr lang="en-US" dirty="0"/>
                    </a:p>
                  </a:txBody>
                  <a:tcPr/>
                </a:tc>
                <a:tc>
                  <a:txBody>
                    <a:bodyPr/>
                    <a:lstStyle/>
                    <a:p>
                      <a:r>
                        <a:rPr lang="en-IN" dirty="0"/>
                        <a:t>Ans.8(b)</a:t>
                      </a:r>
                      <a:endParaRPr lang="en-US" dirty="0"/>
                    </a:p>
                  </a:txBody>
                  <a:tcPr/>
                </a:tc>
                <a:extLst>
                  <a:ext uri="{0D108BD9-81ED-4DB2-BD59-A6C34878D82A}">
                    <a16:rowId xmlns:a16="http://schemas.microsoft.com/office/drawing/2014/main" val="10001"/>
                  </a:ext>
                </a:extLst>
              </a:tr>
              <a:tr h="485346">
                <a:tc>
                  <a:txBody>
                    <a:bodyPr/>
                    <a:lstStyle/>
                    <a:p>
                      <a:r>
                        <a:rPr lang="en-IN" dirty="0"/>
                        <a:t>Ans.9 (c) </a:t>
                      </a:r>
                      <a:endParaRPr lang="en-US" dirty="0"/>
                    </a:p>
                  </a:txBody>
                  <a:tcPr/>
                </a:tc>
                <a:tc>
                  <a:txBody>
                    <a:bodyPr/>
                    <a:lstStyle/>
                    <a:p>
                      <a:r>
                        <a:rPr lang="en-IN" dirty="0"/>
                        <a:t>Ans.10(d) </a:t>
                      </a:r>
                      <a:endParaRPr lang="en-US" dirty="0"/>
                    </a:p>
                  </a:txBody>
                  <a:tcPr/>
                </a:tc>
                <a:tc>
                  <a:txBody>
                    <a:bodyPr/>
                    <a:lstStyle/>
                    <a:p>
                      <a:r>
                        <a:rPr lang="en-IN" dirty="0"/>
                        <a:t>Ans.11(d)</a:t>
                      </a:r>
                      <a:endParaRPr lang="en-US" dirty="0"/>
                    </a:p>
                  </a:txBody>
                  <a:tcPr/>
                </a:tc>
                <a:tc>
                  <a:txBody>
                    <a:bodyPr/>
                    <a:lstStyle/>
                    <a:p>
                      <a:r>
                        <a:rPr lang="en-IN" dirty="0"/>
                        <a:t>Ans.12(a)</a:t>
                      </a:r>
                      <a:endParaRPr lang="en-US" dirty="0"/>
                    </a:p>
                  </a:txBody>
                  <a:tcPr/>
                </a:tc>
                <a:extLst>
                  <a:ext uri="{0D108BD9-81ED-4DB2-BD59-A6C34878D82A}">
                    <a16:rowId xmlns:a16="http://schemas.microsoft.com/office/drawing/2014/main" val="784443080"/>
                  </a:ext>
                </a:extLst>
              </a:tr>
              <a:tr h="485346">
                <a:tc>
                  <a:txBody>
                    <a:bodyPr/>
                    <a:lstStyle/>
                    <a:p>
                      <a:r>
                        <a:rPr lang="en-IN" dirty="0"/>
                        <a:t>Ans. 13 (d) </a:t>
                      </a:r>
                      <a:endParaRPr lang="en-US" dirty="0"/>
                    </a:p>
                  </a:txBody>
                  <a:tcPr/>
                </a:tc>
                <a:tc>
                  <a:txBody>
                    <a:bodyPr/>
                    <a:lstStyle/>
                    <a:p>
                      <a:r>
                        <a:rPr lang="en-IN" dirty="0"/>
                        <a:t>Ans. 14(a) </a:t>
                      </a:r>
                      <a:endParaRPr lang="en-US" dirty="0"/>
                    </a:p>
                  </a:txBody>
                  <a:tcPr/>
                </a:tc>
                <a:tc>
                  <a:txBody>
                    <a:bodyPr/>
                    <a:lstStyle/>
                    <a:p>
                      <a:r>
                        <a:rPr lang="en-IN" dirty="0"/>
                        <a:t>Ans . 15(c) </a:t>
                      </a:r>
                      <a:endParaRPr lang="en-US" dirty="0"/>
                    </a:p>
                  </a:txBody>
                  <a:tcPr/>
                </a:tc>
                <a:tc>
                  <a:txBody>
                    <a:bodyPr/>
                    <a:lstStyle/>
                    <a:p>
                      <a:r>
                        <a:rPr lang="en-IN" dirty="0"/>
                        <a:t>Ans. 16(a) </a:t>
                      </a:r>
                      <a:endParaRPr lang="en-US" dirty="0"/>
                    </a:p>
                  </a:txBody>
                  <a:tcPr/>
                </a:tc>
                <a:extLst>
                  <a:ext uri="{0D108BD9-81ED-4DB2-BD59-A6C34878D82A}">
                    <a16:rowId xmlns:a16="http://schemas.microsoft.com/office/drawing/2014/main" val="1102571861"/>
                  </a:ext>
                </a:extLst>
              </a:tr>
              <a:tr h="485346">
                <a:tc>
                  <a:txBody>
                    <a:bodyPr/>
                    <a:lstStyle/>
                    <a:p>
                      <a:r>
                        <a:rPr lang="en-IN" dirty="0"/>
                        <a:t>Ans.17(a) </a:t>
                      </a:r>
                      <a:endParaRPr lang="en-US" dirty="0"/>
                    </a:p>
                  </a:txBody>
                  <a:tcPr/>
                </a:tc>
                <a:tc>
                  <a:txBody>
                    <a:bodyPr/>
                    <a:lstStyle/>
                    <a:p>
                      <a:r>
                        <a:rPr lang="en-IN" dirty="0"/>
                        <a:t>Ans.18(c) </a:t>
                      </a:r>
                      <a:endParaRPr lang="en-US" dirty="0"/>
                    </a:p>
                  </a:txBody>
                  <a:tcPr/>
                </a:tc>
                <a:tc>
                  <a:txBody>
                    <a:bodyPr/>
                    <a:lstStyle/>
                    <a:p>
                      <a:r>
                        <a:rPr lang="en-IN" dirty="0"/>
                        <a:t>Ans. 19(c) </a:t>
                      </a:r>
                      <a:endParaRPr lang="en-US" dirty="0"/>
                    </a:p>
                  </a:txBody>
                  <a:tcPr/>
                </a:tc>
                <a:tc>
                  <a:txBody>
                    <a:bodyPr/>
                    <a:lstStyle/>
                    <a:p>
                      <a:r>
                        <a:rPr lang="en-IN" dirty="0"/>
                        <a:t>Ans. 20 (a) </a:t>
                      </a:r>
                      <a:endParaRPr lang="en-US" dirty="0"/>
                    </a:p>
                  </a:txBody>
                  <a:tcPr/>
                </a:tc>
                <a:extLst>
                  <a:ext uri="{0D108BD9-81ED-4DB2-BD59-A6C34878D82A}">
                    <a16:rowId xmlns:a16="http://schemas.microsoft.com/office/drawing/2014/main" val="518972193"/>
                  </a:ext>
                </a:extLst>
              </a:tr>
              <a:tr h="485346">
                <a:tc>
                  <a:txBody>
                    <a:bodyPr/>
                    <a:lstStyle/>
                    <a:p>
                      <a:r>
                        <a:rPr lang="en-IN" dirty="0"/>
                        <a:t>Ans.21(b) </a:t>
                      </a:r>
                      <a:endParaRPr lang="en-US" dirty="0"/>
                    </a:p>
                  </a:txBody>
                  <a:tcPr/>
                </a:tc>
                <a:tc>
                  <a:txBody>
                    <a:bodyPr/>
                    <a:lstStyle/>
                    <a:p>
                      <a:r>
                        <a:rPr lang="en-IN" dirty="0"/>
                        <a:t>Ans. 22(b) </a:t>
                      </a:r>
                      <a:endParaRPr lang="en-US" dirty="0"/>
                    </a:p>
                  </a:txBody>
                  <a:tcPr/>
                </a:tc>
                <a:tc>
                  <a:txBody>
                    <a:bodyPr/>
                    <a:lstStyle/>
                    <a:p>
                      <a:r>
                        <a:rPr lang="en-IN" dirty="0"/>
                        <a:t>Ans. 23(b)</a:t>
                      </a:r>
                      <a:endParaRPr lang="en-US" dirty="0"/>
                    </a:p>
                  </a:txBody>
                  <a:tcPr/>
                </a:tc>
                <a:tc>
                  <a:txBody>
                    <a:bodyPr/>
                    <a:lstStyle/>
                    <a:p>
                      <a:r>
                        <a:rPr lang="en-IN" dirty="0"/>
                        <a:t>Ans.24(b)</a:t>
                      </a:r>
                      <a:endParaRPr lang="en-US" dirty="0"/>
                    </a:p>
                  </a:txBody>
                  <a:tcPr/>
                </a:tc>
                <a:extLst>
                  <a:ext uri="{0D108BD9-81ED-4DB2-BD59-A6C34878D82A}">
                    <a16:rowId xmlns:a16="http://schemas.microsoft.com/office/drawing/2014/main" val="3529022833"/>
                  </a:ext>
                </a:extLst>
              </a:tr>
              <a:tr h="623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Ans.25(a)</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Ans.26(b)</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Ans.27(b)</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Ans.28(c)</a:t>
                      </a:r>
                      <a:endParaRPr lang="en-US" dirty="0"/>
                    </a:p>
                    <a:p>
                      <a:endParaRPr lang="en-US" dirty="0"/>
                    </a:p>
                  </a:txBody>
                  <a:tcPr/>
                </a:tc>
                <a:extLst>
                  <a:ext uri="{0D108BD9-81ED-4DB2-BD59-A6C34878D82A}">
                    <a16:rowId xmlns:a16="http://schemas.microsoft.com/office/drawing/2014/main" val="1040083064"/>
                  </a:ext>
                </a:extLst>
              </a:tr>
              <a:tr h="4853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Ans.29(b)</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Ans.30(b)</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Ans.31(d)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Ans.32(a)</a:t>
                      </a:r>
                      <a:endParaRPr lang="en-US" dirty="0"/>
                    </a:p>
                  </a:txBody>
                  <a:tcPr/>
                </a:tc>
                <a:extLst>
                  <a:ext uri="{0D108BD9-81ED-4DB2-BD59-A6C34878D82A}">
                    <a16:rowId xmlns:a16="http://schemas.microsoft.com/office/drawing/2014/main" val="305572298"/>
                  </a:ext>
                </a:extLst>
              </a:tr>
              <a:tr h="623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Ans.33(c)</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Ans.34(d)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Ans.</a:t>
                      </a:r>
                      <a:r>
                        <a:rPr lang="en-IN"/>
                        <a:t>35(a)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3092156708"/>
                  </a:ext>
                </a:extLst>
              </a:tr>
            </a:tbl>
          </a:graphicData>
        </a:graphic>
      </p:graphicFrame>
      <p:pic>
        <p:nvPicPr>
          <p:cNvPr id="2" name="Picture 1">
            <a:extLst>
              <a:ext uri="{FF2B5EF4-FFF2-40B4-BE49-F238E27FC236}">
                <a16:creationId xmlns:a16="http://schemas.microsoft.com/office/drawing/2014/main" id="{C1D77328-60FA-2ECE-F83A-6A410056CD55}"/>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067668" y="-1457808"/>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96237" y="1446901"/>
            <a:ext cx="11374600" cy="217269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 According to the Keynesian theory of income and employment , national income depends upon : [Sept -24]</a:t>
            </a:r>
          </a:p>
          <a:p>
            <a:endParaRPr lang="en-US" sz="2800" dirty="0">
              <a:solidFill>
                <a:srgbClr val="0070C0"/>
              </a:solidFill>
              <a:latin typeface="Arial Rounded MT Bold" panose="020F0704030504030204" pitchFamily="34" charset="0"/>
            </a:endParaRPr>
          </a:p>
          <a:p>
            <a:pPr algn="just"/>
            <a:endParaRPr lang="en-US"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p:txBody>
      </p:sp>
      <p:sp>
        <p:nvSpPr>
          <p:cNvPr id="5" name="Rectangle 4">
            <a:extLst>
              <a:ext uri="{FF2B5EF4-FFF2-40B4-BE49-F238E27FC236}">
                <a16:creationId xmlns:a16="http://schemas.microsoft.com/office/drawing/2014/main" id="{917255CF-1369-9C8B-6B98-E44EDCA0424D}"/>
              </a:ext>
            </a:extLst>
          </p:cNvPr>
          <p:cNvSpPr/>
          <p:nvPr/>
        </p:nvSpPr>
        <p:spPr>
          <a:xfrm>
            <a:off x="1403355" y="4014526"/>
            <a:ext cx="4356724" cy="81328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Aggregate Effective supply </a:t>
            </a:r>
          </a:p>
        </p:txBody>
      </p:sp>
      <p:sp>
        <p:nvSpPr>
          <p:cNvPr id="11" name="Rectangle 10">
            <a:extLst>
              <a:ext uri="{FF2B5EF4-FFF2-40B4-BE49-F238E27FC236}">
                <a16:creationId xmlns:a16="http://schemas.microsoft.com/office/drawing/2014/main" id="{8B100503-BA72-95F6-61BE-BA1C23DF2AFC}"/>
              </a:ext>
            </a:extLst>
          </p:cNvPr>
          <p:cNvSpPr/>
          <p:nvPr/>
        </p:nvSpPr>
        <p:spPr>
          <a:xfrm>
            <a:off x="6230505" y="5118930"/>
            <a:ext cx="4984930" cy="82072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Aggregate Effective Production </a:t>
            </a:r>
          </a:p>
        </p:txBody>
      </p:sp>
      <p:sp>
        <p:nvSpPr>
          <p:cNvPr id="13" name="Rectangle 12">
            <a:extLst>
              <a:ext uri="{FF2B5EF4-FFF2-40B4-BE49-F238E27FC236}">
                <a16:creationId xmlns:a16="http://schemas.microsoft.com/office/drawing/2014/main" id="{273C283A-3E56-6D99-FEED-F3D320C920D3}"/>
              </a:ext>
            </a:extLst>
          </p:cNvPr>
          <p:cNvSpPr/>
          <p:nvPr/>
        </p:nvSpPr>
        <p:spPr>
          <a:xfrm>
            <a:off x="1403355" y="4992624"/>
            <a:ext cx="4120670" cy="94702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Aggregate Effective Demand </a:t>
            </a:r>
          </a:p>
        </p:txBody>
      </p:sp>
      <p:sp>
        <p:nvSpPr>
          <p:cNvPr id="14" name="Rectangle 13">
            <a:extLst>
              <a:ext uri="{FF2B5EF4-FFF2-40B4-BE49-F238E27FC236}">
                <a16:creationId xmlns:a16="http://schemas.microsoft.com/office/drawing/2014/main" id="{D334B5E7-F91D-65CC-EAF6-F27F5DCDCF30}"/>
              </a:ext>
            </a:extLst>
          </p:cNvPr>
          <p:cNvSpPr/>
          <p:nvPr/>
        </p:nvSpPr>
        <p:spPr>
          <a:xfrm>
            <a:off x="6246190" y="4014526"/>
            <a:ext cx="4984930" cy="94702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Aggregate Effective savings </a:t>
            </a:r>
          </a:p>
        </p:txBody>
      </p:sp>
      <p:pic>
        <p:nvPicPr>
          <p:cNvPr id="2" name="Picture 1">
            <a:extLst>
              <a:ext uri="{FF2B5EF4-FFF2-40B4-BE49-F238E27FC236}">
                <a16:creationId xmlns:a16="http://schemas.microsoft.com/office/drawing/2014/main" id="{B3BE8C13-0643-4A8B-9EC6-5FCF04FE557D}"/>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Q5 What will be the Total income if the value of Average Propensity to Consume (APC) is 0.45 and Total Consumption = Rs. 900 crores ? </a:t>
            </a:r>
          </a:p>
          <a:p>
            <a:pPr algn="r"/>
            <a:r>
              <a:rPr lang="en-US" sz="2800" dirty="0">
                <a:solidFill>
                  <a:srgbClr val="00B050"/>
                </a:solidFill>
                <a:latin typeface="Arial Rounded MT Bold" panose="020F0704030504030204" pitchFamily="34" charset="0"/>
              </a:rPr>
              <a:t>[Sept-24]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118957E-A89C-C681-BED4-B36C5D820028}"/>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Rs. 2,500 crores</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CC2863D0-F44D-C176-EDD2-C20F925EBB81}"/>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b="1" dirty="0">
                <a:solidFill>
                  <a:srgbClr val="00B050"/>
                </a:solidFill>
              </a:rPr>
              <a:t> Rs. 2,000 crores</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0DC6CB3E-1926-C6C6-AC07-F47655311DEB}"/>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Rs. 2,050 crores</a:t>
            </a:r>
            <a:r>
              <a:rPr lang="en-US"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81BA3E61-EA82-ED43-3FB7-ECC4B04DF0E4}"/>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Rs. 2,100 crores</a:t>
            </a:r>
          </a:p>
        </p:txBody>
      </p:sp>
      <p:pic>
        <p:nvPicPr>
          <p:cNvPr id="3" name="Picture 2">
            <a:extLst>
              <a:ext uri="{FF2B5EF4-FFF2-40B4-BE49-F238E27FC236}">
                <a16:creationId xmlns:a16="http://schemas.microsoft.com/office/drawing/2014/main" id="{2AD4FE63-0D54-416C-618A-B9D4F671FA18}"/>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A4441-544F-105D-8184-1FD03A6DA86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1B879D7-C640-7E7A-2D84-C011AEA9FF9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147903C-EB47-298D-A5EF-F6743CE9EF39}"/>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EB78418-D511-744B-76BC-5A6DCD2C4A5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3C36D3F-C209-FF43-FEE6-6C5FE746F6B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E063885-1C59-A6BE-6104-6A899376389C}"/>
              </a:ext>
            </a:extLst>
          </p:cNvPr>
          <p:cNvSpPr/>
          <p:nvPr/>
        </p:nvSpPr>
        <p:spPr>
          <a:xfrm>
            <a:off x="867904" y="1246587"/>
            <a:ext cx="10854139" cy="276559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Q6 The consumption function is a functional relationship between aggregate consumption and </a:t>
            </a:r>
            <a:r>
              <a:rPr lang="en-US" dirty="0"/>
              <a:t>:</a:t>
            </a:r>
            <a:r>
              <a:rPr lang="en-US" sz="2800" dirty="0">
                <a:solidFill>
                  <a:srgbClr val="0070C0"/>
                </a:solidFill>
                <a:latin typeface="Arial Rounded MT Bold" panose="020F0704030504030204" pitchFamily="34" charset="0"/>
              </a:rPr>
              <a:t> </a:t>
            </a:r>
          </a:p>
          <a:p>
            <a:pPr algn="r"/>
            <a:r>
              <a:rPr lang="en-US" sz="2800" dirty="0">
                <a:solidFill>
                  <a:srgbClr val="0070C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C3E610A-C82D-AE42-A7E3-923B0ADD2A1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050C777-40BE-1577-B0A3-4A3231BD8D1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D57FF30-7037-57CE-09BD-B764243F7ED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832EF76F-C719-50D8-14ED-9E5F76CF054B}"/>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aggregate disposable income</a:t>
            </a:r>
          </a:p>
        </p:txBody>
      </p:sp>
      <p:sp>
        <p:nvSpPr>
          <p:cNvPr id="14" name="Rectangle 13">
            <a:extLst>
              <a:ext uri="{FF2B5EF4-FFF2-40B4-BE49-F238E27FC236}">
                <a16:creationId xmlns:a16="http://schemas.microsoft.com/office/drawing/2014/main" id="{F2F4A9BF-0CFA-F86F-80B2-E6CBF390D458}"/>
              </a:ext>
            </a:extLst>
          </p:cNvPr>
          <p:cNvSpPr/>
          <p:nvPr/>
        </p:nvSpPr>
        <p:spPr>
          <a:xfrm>
            <a:off x="6248398" y="4317358"/>
            <a:ext cx="4801892"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aggregate demand </a:t>
            </a:r>
          </a:p>
        </p:txBody>
      </p:sp>
      <p:sp>
        <p:nvSpPr>
          <p:cNvPr id="19" name="Rectangle 18">
            <a:extLst>
              <a:ext uri="{FF2B5EF4-FFF2-40B4-BE49-F238E27FC236}">
                <a16:creationId xmlns:a16="http://schemas.microsoft.com/office/drawing/2014/main" id="{40793B03-7151-8513-93BA-8B924DF7F8A0}"/>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aggregate supply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CCEDA25-0AE6-00E4-A25D-2716014E36A1}"/>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savings</a:t>
            </a:r>
          </a:p>
        </p:txBody>
      </p:sp>
      <p:pic>
        <p:nvPicPr>
          <p:cNvPr id="3" name="Picture 2">
            <a:extLst>
              <a:ext uri="{FF2B5EF4-FFF2-40B4-BE49-F238E27FC236}">
                <a16:creationId xmlns:a16="http://schemas.microsoft.com/office/drawing/2014/main" id="{CB9C10FE-282D-2E49-B03A-B26F3BC56542}"/>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415721677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3415-DC57-65ED-42DF-781B7D84CD8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821116E-4166-333F-6D53-435329F39ED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0893BC5-C5B0-B932-7EEC-D9BF9A6DCC1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328E09A-B0B5-2C38-9BFF-5B538A31E50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6D7935-FC7D-77D8-A691-6A65016387F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23C0BFB-8A0E-9552-74A0-C85D1D5425E9}"/>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Q7 Calculate average propensity to save when  C = 300 and Y = 120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D5FE298-1EF5-D591-12AE-A52CBB91FB9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6E7B9B0-9E46-A436-EFD0-4FA186F1809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E49E49F-714D-5904-E917-4B896177DD8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9AFD56CE-0ABB-6B45-BA8E-7C25A21B9CEB}"/>
              </a:ext>
            </a:extLst>
          </p:cNvPr>
          <p:cNvSpPr/>
          <p:nvPr/>
        </p:nvSpPr>
        <p:spPr>
          <a:xfrm>
            <a:off x="1029639" y="388590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0.25 </a:t>
            </a:r>
          </a:p>
        </p:txBody>
      </p:sp>
      <p:sp>
        <p:nvSpPr>
          <p:cNvPr id="14" name="Rectangle 13">
            <a:extLst>
              <a:ext uri="{FF2B5EF4-FFF2-40B4-BE49-F238E27FC236}">
                <a16:creationId xmlns:a16="http://schemas.microsoft.com/office/drawing/2014/main" id="{0E2C5FC4-92A7-AA14-90ED-AE7189947B5E}"/>
              </a:ext>
            </a:extLst>
          </p:cNvPr>
          <p:cNvSpPr/>
          <p:nvPr/>
        </p:nvSpPr>
        <p:spPr>
          <a:xfrm>
            <a:off x="6385460" y="4006081"/>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0.50</a:t>
            </a:r>
          </a:p>
        </p:txBody>
      </p:sp>
      <p:sp>
        <p:nvSpPr>
          <p:cNvPr id="19" name="Rectangle 18">
            <a:extLst>
              <a:ext uri="{FF2B5EF4-FFF2-40B4-BE49-F238E27FC236}">
                <a16:creationId xmlns:a16="http://schemas.microsoft.com/office/drawing/2014/main" id="{4D3910F1-8F0A-6578-6358-4B95FA25F4CE}"/>
              </a:ext>
            </a:extLst>
          </p:cNvPr>
          <p:cNvSpPr/>
          <p:nvPr/>
        </p:nvSpPr>
        <p:spPr>
          <a:xfrm>
            <a:off x="1029640" y="4953091"/>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0.75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0E580A2-9141-B696-2AB8-B336F1944B5A}"/>
              </a:ext>
            </a:extLst>
          </p:cNvPr>
          <p:cNvSpPr/>
          <p:nvPr/>
        </p:nvSpPr>
        <p:spPr>
          <a:xfrm>
            <a:off x="6294973" y="5051942"/>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0.80</a:t>
            </a:r>
          </a:p>
        </p:txBody>
      </p:sp>
      <p:pic>
        <p:nvPicPr>
          <p:cNvPr id="3" name="Picture 2">
            <a:extLst>
              <a:ext uri="{FF2B5EF4-FFF2-40B4-BE49-F238E27FC236}">
                <a16:creationId xmlns:a16="http://schemas.microsoft.com/office/drawing/2014/main" id="{32A2DCE5-8C7A-787A-D0A6-52EB8D5652E6}"/>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83705779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6C1C4-FD4F-0FCC-ACA6-89145ED2107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B4771B4-9ABD-8884-8ADB-8B7F125F4FF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52400" y="-1225484"/>
            <a:ext cx="11811985" cy="6481819"/>
          </a:xfrm>
          <a:prstGeom prst="rect">
            <a:avLst/>
          </a:prstGeom>
        </p:spPr>
      </p:pic>
      <p:sp>
        <p:nvSpPr>
          <p:cNvPr id="4" name="Rectangle: Rounded Corners 3">
            <a:extLst>
              <a:ext uri="{FF2B5EF4-FFF2-40B4-BE49-F238E27FC236}">
                <a16:creationId xmlns:a16="http://schemas.microsoft.com/office/drawing/2014/main" id="{B79D5784-B7E6-17A1-812C-AFC99A5BC84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2C5ECB5-52B0-9098-9202-294C84E2544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A6F0E1-57F9-4A6B-98D0-F60A0F8191E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88659D4-D87E-22F8-A5D2-BA12EDBD63E8}"/>
              </a:ext>
            </a:extLst>
          </p:cNvPr>
          <p:cNvSpPr/>
          <p:nvPr/>
        </p:nvSpPr>
        <p:spPr>
          <a:xfrm>
            <a:off x="867904" y="1437588"/>
            <a:ext cx="10854139" cy="89200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Q8 Marginal propensity to consume is  [Jan-25]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B46892D-70A0-427B-2218-83245DEAD9B7}"/>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75C7129-CCFF-5722-4ED0-FCADC21F518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7326BAB-4606-DF56-7C16-0EB86587C08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71C75684-E60D-DAD8-3270-94B30CB43556}"/>
              </a:ext>
            </a:extLst>
          </p:cNvPr>
          <p:cNvSpPr/>
          <p:nvPr/>
        </p:nvSpPr>
        <p:spPr>
          <a:xfrm>
            <a:off x="1330266" y="2469904"/>
            <a:ext cx="6310398" cy="6876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zero when the income is zero .</a:t>
            </a:r>
          </a:p>
        </p:txBody>
      </p:sp>
      <p:sp>
        <p:nvSpPr>
          <p:cNvPr id="5" name="Rectangle 4">
            <a:extLst>
              <a:ext uri="{FF2B5EF4-FFF2-40B4-BE49-F238E27FC236}">
                <a16:creationId xmlns:a16="http://schemas.microsoft.com/office/drawing/2014/main" id="{7D838D49-D870-2B92-B1A6-97625F9AF9C7}"/>
              </a:ext>
            </a:extLst>
          </p:cNvPr>
          <p:cNvSpPr/>
          <p:nvPr/>
        </p:nvSpPr>
        <p:spPr>
          <a:xfrm>
            <a:off x="1330266" y="5283884"/>
            <a:ext cx="6465381" cy="8004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it does not depend on income</a:t>
            </a:r>
          </a:p>
        </p:txBody>
      </p:sp>
      <p:sp>
        <p:nvSpPr>
          <p:cNvPr id="6" name="Rectangle 5">
            <a:extLst>
              <a:ext uri="{FF2B5EF4-FFF2-40B4-BE49-F238E27FC236}">
                <a16:creationId xmlns:a16="http://schemas.microsoft.com/office/drawing/2014/main" id="{14A00CC0-742F-8D9C-6AFB-F72E2AD8BA64}"/>
              </a:ext>
            </a:extLst>
          </p:cNvPr>
          <p:cNvSpPr/>
          <p:nvPr/>
        </p:nvSpPr>
        <p:spPr>
          <a:xfrm>
            <a:off x="1330266" y="4288977"/>
            <a:ext cx="6465381" cy="8569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greater than one when income rises</a:t>
            </a:r>
          </a:p>
        </p:txBody>
      </p:sp>
      <p:sp>
        <p:nvSpPr>
          <p:cNvPr id="11" name="Rectangle 10">
            <a:extLst>
              <a:ext uri="{FF2B5EF4-FFF2-40B4-BE49-F238E27FC236}">
                <a16:creationId xmlns:a16="http://schemas.microsoft.com/office/drawing/2014/main" id="{7447BE33-48FF-7C84-2B91-59FCD95F1DF9}"/>
              </a:ext>
            </a:extLst>
          </p:cNvPr>
          <p:cNvSpPr/>
          <p:nvPr/>
        </p:nvSpPr>
        <p:spPr>
          <a:xfrm>
            <a:off x="1330267" y="3367045"/>
            <a:ext cx="6310398" cy="8569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always less than unity but greater than zero </a:t>
            </a:r>
          </a:p>
        </p:txBody>
      </p:sp>
      <p:pic>
        <p:nvPicPr>
          <p:cNvPr id="13" name="Picture 12">
            <a:extLst>
              <a:ext uri="{FF2B5EF4-FFF2-40B4-BE49-F238E27FC236}">
                <a16:creationId xmlns:a16="http://schemas.microsoft.com/office/drawing/2014/main" id="{536295FD-02D6-47D1-7CC6-21F97DC176B8}"/>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66931031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B122D-DA8F-EAB8-2BB3-9EEF9800E10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42D1F93-2173-F64D-E1C0-FDF3927335E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558CD2C5-2202-5F9F-64E0-DB0CE6ADAEB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0D405D7-E0BF-6D42-EBD8-7215057DD90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276B7D-4C5C-005F-56D9-B3F5B164E8E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329D68A-9E4B-A8B5-66BE-A9392BDDA723}"/>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Q9</a:t>
            </a:r>
            <a:r>
              <a:rPr lang="en-US" sz="2800" dirty="0">
                <a:solidFill>
                  <a:srgbClr val="0070C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In a 3- sector model , suppose C = 8+0.6 Y</a:t>
            </a:r>
            <a:r>
              <a:rPr lang="en-US" sz="2800" baseline="-25000" dirty="0">
                <a:solidFill>
                  <a:srgbClr val="7030A0"/>
                </a:solidFill>
                <a:latin typeface="Arial Rounded MT Bold" panose="020F0704030504030204" pitchFamily="34" charset="0"/>
              </a:rPr>
              <a:t>d</a:t>
            </a:r>
            <a:r>
              <a:rPr lang="en-US" sz="2800" dirty="0">
                <a:solidFill>
                  <a:srgbClr val="7030A0"/>
                </a:solidFill>
                <a:latin typeface="Arial Rounded MT Bold" panose="020F0704030504030204" pitchFamily="34" charset="0"/>
              </a:rPr>
              <a:t>, I = 60 , G =10 , where C is consumption , I is investment , Y</a:t>
            </a:r>
            <a:r>
              <a:rPr lang="en-US" sz="2800" baseline="-25000" dirty="0">
                <a:solidFill>
                  <a:srgbClr val="7030A0"/>
                </a:solidFill>
                <a:latin typeface="Arial Rounded MT Bold" panose="020F0704030504030204" pitchFamily="34" charset="0"/>
              </a:rPr>
              <a:t>d</a:t>
            </a:r>
            <a:r>
              <a:rPr lang="en-US" sz="2800" dirty="0">
                <a:solidFill>
                  <a:srgbClr val="7030A0"/>
                </a:solidFill>
                <a:latin typeface="Arial Rounded MT Bold" panose="020F0704030504030204" pitchFamily="34" charset="0"/>
              </a:rPr>
              <a:t> is disposable income , G is government expenditure and T is tax . Find out the equilibrium level of national income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9193823-412E-6ECC-012B-6A35674AC3FA}"/>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Keynesian theory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FD861C3-FE78-1E96-7438-AA0ABD09426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6FB5E38-F8BB-B029-BD10-8CD3E52D024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F3022E6-F90B-44F7-0858-6299EEDDFDCE}"/>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120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084D97E5-8EAD-271E-C53F-247E9769DD81}"/>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150 </a:t>
            </a:r>
          </a:p>
        </p:txBody>
      </p:sp>
      <p:sp>
        <p:nvSpPr>
          <p:cNvPr id="19" name="Rectangle 18">
            <a:extLst>
              <a:ext uri="{FF2B5EF4-FFF2-40B4-BE49-F238E27FC236}">
                <a16:creationId xmlns:a16="http://schemas.microsoft.com/office/drawing/2014/main" id="{6CD232CD-3B24-26FC-FCAB-C279860CDAEB}"/>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180</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79C3806A-939B-1DC5-BEDA-AC3B43687D91}"/>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200</a:t>
            </a:r>
          </a:p>
        </p:txBody>
      </p:sp>
      <p:pic>
        <p:nvPicPr>
          <p:cNvPr id="3" name="Picture 2">
            <a:extLst>
              <a:ext uri="{FF2B5EF4-FFF2-40B4-BE49-F238E27FC236}">
                <a16:creationId xmlns:a16="http://schemas.microsoft.com/office/drawing/2014/main" id="{4CF36406-5B25-4B2B-F6AA-B5145D580B61}"/>
              </a:ext>
            </a:extLst>
          </p:cNvPr>
          <p:cNvPicPr>
            <a:picLocks noChangeAspect="1"/>
          </p:cNvPicPr>
          <p:nvPr/>
        </p:nvPicPr>
        <p:blipFill>
          <a:blip r:embed="rId3"/>
          <a:srcRect l="5635" t="12069" r="3584" b="7177"/>
          <a:stretch>
            <a:fillRect/>
          </a:stretch>
        </p:blipFill>
        <p:spPr>
          <a:xfrm>
            <a:off x="9494166" y="380620"/>
            <a:ext cx="2064281" cy="630209"/>
          </a:xfrm>
          <a:prstGeom prst="rect">
            <a:avLst/>
          </a:prstGeom>
        </p:spPr>
      </p:pic>
    </p:spTree>
    <p:extLst>
      <p:ext uri="{BB962C8B-B14F-4D97-AF65-F5344CB8AC3E}">
        <p14:creationId xmlns:p14="http://schemas.microsoft.com/office/powerpoint/2010/main" val="25647537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3764</TotalTime>
  <Words>2276</Words>
  <Application>Microsoft Office PowerPoint</Application>
  <PresentationFormat>Widescreen</PresentationFormat>
  <Paragraphs>397</Paragraphs>
  <Slides>36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2" baseType="lpstr">
      <vt:lpstr>Arial</vt:lpstr>
      <vt:lpstr>Arial Rounded MT Bold</vt:lpstr>
      <vt:lpstr>Calibri</vt:lpstr>
      <vt:lpstr>Calibri Light</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150</cp:revision>
  <dcterms:created xsi:type="dcterms:W3CDTF">2025-08-02T04:28:01Z</dcterms:created>
  <dcterms:modified xsi:type="dcterms:W3CDTF">2026-06-22T05:57:16Z</dcterms:modified>
</cp:coreProperties>
</file>