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26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  <p:sldId id="296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26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87071" autoAdjust="0"/>
  </p:normalViewPr>
  <p:slideViewPr>
    <p:cSldViewPr snapToGrid="0">
      <p:cViewPr varScale="1">
        <p:scale>
          <a:sx n="61" d="100"/>
          <a:sy n="61" d="100"/>
        </p:scale>
        <p:origin x="108" y="3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6" y="-176882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18419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 The ratio between nominal GDP and real GDP is known as: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0521B-D034-68C5-986E-1DF5B67E9AFC}"/>
              </a:ext>
            </a:extLst>
          </p:cNvPr>
          <p:cNvSpPr/>
          <p:nvPr/>
        </p:nvSpPr>
        <p:spPr>
          <a:xfrm>
            <a:off x="1023514" y="3270256"/>
            <a:ext cx="4207030" cy="11384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Inflation Rate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64F510-22CC-8764-CEBA-A5C53E958F1E}"/>
              </a:ext>
            </a:extLst>
          </p:cNvPr>
          <p:cNvSpPr/>
          <p:nvPr/>
        </p:nvSpPr>
        <p:spPr>
          <a:xfrm>
            <a:off x="6079756" y="3256788"/>
            <a:ext cx="4583078" cy="11726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Gross Domestic Product deflator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A3429B-61FC-1C25-D53B-62160906F81A}"/>
              </a:ext>
            </a:extLst>
          </p:cNvPr>
          <p:cNvSpPr/>
          <p:nvPr/>
        </p:nvSpPr>
        <p:spPr>
          <a:xfrm>
            <a:off x="1084882" y="4594751"/>
            <a:ext cx="4207030" cy="11292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Gross National Product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55FAEE-D0C7-82A2-B1E7-4B5981E08127}"/>
              </a:ext>
            </a:extLst>
          </p:cNvPr>
          <p:cNvSpPr/>
          <p:nvPr/>
        </p:nvSpPr>
        <p:spPr>
          <a:xfrm>
            <a:off x="6079756" y="4594751"/>
            <a:ext cx="4737315" cy="9882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Net National Product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B6F82-EE9B-6894-E815-E9A28D37C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16CC6F3-992B-0816-CDF7-4F6E520FBC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55852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2C7FE72-8066-0DA2-0039-FBE8436A568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B2A06E6-4338-4AB2-E059-AF961E3F88D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049C4B-68C1-E052-6E64-372BDDD6EE5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AFC5125-DA64-0CD3-69E8-853B2973CBC2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Q10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value of all final goods and services produced in the country within a given period is called :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BD9ECB-B47A-F987-8148-49A312FCC4D5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18638BE-B9B1-E35A-E67F-6D102AFFA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123C3A6-1A1B-8A93-1771-0FE57659A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191585-1CF7-A1BE-72E3-E8E4FAE2892C}"/>
              </a:ext>
            </a:extLst>
          </p:cNvPr>
          <p:cNvSpPr/>
          <p:nvPr/>
        </p:nvSpPr>
        <p:spPr>
          <a:xfrm>
            <a:off x="1146873" y="3952069"/>
            <a:ext cx="4686798" cy="798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National Income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BCA1E2-EAB5-95E3-C97C-DFEE5C651EB6}"/>
              </a:ext>
            </a:extLst>
          </p:cNvPr>
          <p:cNvSpPr/>
          <p:nvPr/>
        </p:nvSpPr>
        <p:spPr>
          <a:xfrm>
            <a:off x="6225150" y="3952068"/>
            <a:ext cx="4949127" cy="798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Gross Domestic Product (GDP)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E106EC-4933-02B5-2982-483BD0020C4B}"/>
              </a:ext>
            </a:extLst>
          </p:cNvPr>
          <p:cNvSpPr/>
          <p:nvPr/>
        </p:nvSpPr>
        <p:spPr>
          <a:xfrm>
            <a:off x="1146874" y="5219275"/>
            <a:ext cx="4783968" cy="798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Net National Product (NNP)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F5AC21-1B0A-412F-C849-957451DBBEC6}"/>
              </a:ext>
            </a:extLst>
          </p:cNvPr>
          <p:cNvSpPr/>
          <p:nvPr/>
        </p:nvSpPr>
        <p:spPr>
          <a:xfrm>
            <a:off x="6261160" y="5119005"/>
            <a:ext cx="5068101" cy="8989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Gross National Product (GNP)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D49A1C-1B3E-84F2-EFD0-69C3E2BC66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7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324C3-3B39-FDDA-336F-B49D78CDE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D996F83-A7BB-2815-09A8-2EAF303C97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5" y="1524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865C5B-6D3C-8610-7A2E-93813431010A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8D4CA7D-92CC-87FE-8709-758CD10E17A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5EED76-ED6E-B57D-7FAC-094BAEDF07C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DA78F1-A3E3-AC86-C809-9480804D6F4D}"/>
              </a:ext>
            </a:extLst>
          </p:cNvPr>
          <p:cNvSpPr/>
          <p:nvPr/>
        </p:nvSpPr>
        <p:spPr>
          <a:xfrm>
            <a:off x="704850" y="1218116"/>
            <a:ext cx="10877550" cy="102992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Q11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If GDP</a:t>
            </a:r>
            <a:r>
              <a:rPr lang="en-US" sz="2400" baseline="-25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is more than GNP</a:t>
            </a:r>
            <a:r>
              <a:rPr lang="en-US" sz="2400" baseline="-25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it means [Jan  -25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E5B962-919E-5243-45EB-9D54BAF7522E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8F837D9-B62C-B842-F164-B1459AD0A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5962285-3706-64B9-1C76-3A3089E41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EF1DB5-457E-DC41-C3CF-A11436CF72B6}"/>
              </a:ext>
            </a:extLst>
          </p:cNvPr>
          <p:cNvSpPr/>
          <p:nvPr/>
        </p:nvSpPr>
        <p:spPr>
          <a:xfrm>
            <a:off x="1057721" y="2406869"/>
            <a:ext cx="10524679" cy="14305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aggregate amount that a country’s citizens and companies earn abroad is greater than  the aggregate amount that foreign citizens and overseas companies earn in that country </a:t>
            </a:r>
            <a:r>
              <a:rPr lang="en-US" sz="2400" dirty="0">
                <a:solidFill>
                  <a:srgbClr val="00B050"/>
                </a:solidFill>
              </a:rPr>
              <a:t>.</a:t>
            </a:r>
            <a:endParaRPr lang="en-US" sz="24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8872FA-3C51-D0E6-E05B-D859EB66AEC9}"/>
              </a:ext>
            </a:extLst>
          </p:cNvPr>
          <p:cNvSpPr/>
          <p:nvPr/>
        </p:nvSpPr>
        <p:spPr>
          <a:xfrm>
            <a:off x="1057721" y="3884895"/>
            <a:ext cx="5234591" cy="6795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NFIA is negative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45E0F9-6F00-8910-CD6A-99F5A005D96A}"/>
              </a:ext>
            </a:extLst>
          </p:cNvPr>
          <p:cNvSpPr/>
          <p:nvPr/>
        </p:nvSpPr>
        <p:spPr>
          <a:xfrm>
            <a:off x="1057721" y="4675769"/>
            <a:ext cx="10859193" cy="11980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aggregate amount that a country’s citizens and companies earn abroad  is equal to the aggregate amount that foreign citizens and overseas companies earn in that country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777443-3D8C-76C1-F212-24E124BBEFCF}"/>
              </a:ext>
            </a:extLst>
          </p:cNvPr>
          <p:cNvSpPr/>
          <p:nvPr/>
        </p:nvSpPr>
        <p:spPr>
          <a:xfrm>
            <a:off x="1057721" y="5985212"/>
            <a:ext cx="4847132" cy="6408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</a:t>
            </a:r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NFIA is positive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7F7E83-A8E2-3F14-FC1E-361497B07D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93AF6-0CD6-E9B7-71B1-7A31E9D44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E5941E4-F543-F84A-9469-9C7FE3C16A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AB550A-721E-5131-F6F9-9974C8B7660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D04C4A-FA77-7999-44EE-90C291F4F0E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ED3064-9BE4-11E9-22E5-EF02F276CC9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D47CCF-1CC1-CF61-88D2-B6B419D2EC34}"/>
              </a:ext>
            </a:extLst>
          </p:cNvPr>
          <p:cNvSpPr/>
          <p:nvPr/>
        </p:nvSpPr>
        <p:spPr>
          <a:xfrm>
            <a:off x="704850" y="1423727"/>
            <a:ext cx="10877550" cy="113630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Q12 </a:t>
            </a:r>
            <a:r>
              <a:rPr lang="en-US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Which of the following is not true for personal income ?</a:t>
            </a:r>
          </a:p>
          <a:p>
            <a:pPr algn="r"/>
            <a:r>
              <a:rPr lang="en-US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 -25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CB99EB-23CC-6E7A-3EAE-ED0602AF3317}"/>
              </a:ext>
            </a:extLst>
          </p:cNvPr>
          <p:cNvSpPr txBox="1"/>
          <p:nvPr/>
        </p:nvSpPr>
        <p:spPr>
          <a:xfrm>
            <a:off x="567723" y="342148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D619C71-2702-F3C4-1C1A-E6F93D195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BF57519-D077-882D-069C-CF3ACD4D2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C27E84-A2E7-0CAB-F89D-F10E41F538DD}"/>
              </a:ext>
            </a:extLst>
          </p:cNvPr>
          <p:cNvSpPr/>
          <p:nvPr/>
        </p:nvSpPr>
        <p:spPr>
          <a:xfrm>
            <a:off x="1146872" y="2664965"/>
            <a:ext cx="9345480" cy="6042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is income received by household sector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119E2C-42F0-BB31-E1FA-696C5A68DF64}"/>
              </a:ext>
            </a:extLst>
          </p:cNvPr>
          <p:cNvSpPr/>
          <p:nvPr/>
        </p:nvSpPr>
        <p:spPr>
          <a:xfrm>
            <a:off x="1146872" y="3374163"/>
            <a:ext cx="9515962" cy="764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includes Non – profit Institutions serving  households</a:t>
            </a: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161D64-0CD8-BAF8-89F8-39F356CDF446}"/>
              </a:ext>
            </a:extLst>
          </p:cNvPr>
          <p:cNvSpPr/>
          <p:nvPr/>
        </p:nvSpPr>
        <p:spPr>
          <a:xfrm>
            <a:off x="1146872" y="4244072"/>
            <a:ext cx="9515962" cy="1018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is a measure of actual current income receipts of persons only from productive activitie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F7A2C3-9AAB-8609-1DDA-BC2C31C07203}"/>
              </a:ext>
            </a:extLst>
          </p:cNvPr>
          <p:cNvSpPr/>
          <p:nvPr/>
        </p:nvSpPr>
        <p:spPr>
          <a:xfrm>
            <a:off x="1146872" y="5434274"/>
            <a:ext cx="9515962" cy="7865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excludes retained earnings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140DB2-166E-AABE-0642-A1992B3D22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5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C31FE-91BD-C0BD-57A7-940A8D0AF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BB50253-062E-8749-95D0-AFE3D6BE9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15" y="18434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58389F-25FB-56A7-99DE-D62C4F8D562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E8F0B4E-70BD-8BFE-855B-690BEA93A99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AB9C13-F43E-164C-2F7E-CEF6B53C08D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7D02E33-0311-A8E5-8080-2C1B5FA2F6B3}"/>
              </a:ext>
            </a:extLst>
          </p:cNvPr>
          <p:cNvSpPr/>
          <p:nvPr/>
        </p:nvSpPr>
        <p:spPr>
          <a:xfrm>
            <a:off x="704850" y="1140735"/>
            <a:ext cx="10877550" cy="169804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Q13 Product method or Value added method for calculation of National Income  is also called </a:t>
            </a:r>
            <a:r>
              <a:rPr lang="en-US" dirty="0">
                <a:solidFill>
                  <a:srgbClr val="0070C0"/>
                </a:solidFill>
              </a:rPr>
              <a:t>: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.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9B9A55-FA79-FCE2-45CB-F9B94901E8BC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A1A0BFE-6A9B-D12C-64AF-727993159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ECDBCC0-5099-7295-D8ED-2667F415A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DFC533-63F0-EFE4-90DA-DC9F8E94755C}"/>
              </a:ext>
            </a:extLst>
          </p:cNvPr>
          <p:cNvSpPr/>
          <p:nvPr/>
        </p:nvSpPr>
        <p:spPr>
          <a:xfrm>
            <a:off x="1149456" y="2964894"/>
            <a:ext cx="7762071" cy="8118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Industrial origin method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4C3F23-5FCA-6DFB-B020-4AF24F39565E}"/>
              </a:ext>
            </a:extLst>
          </p:cNvPr>
          <p:cNvSpPr/>
          <p:nvPr/>
        </p:nvSpPr>
        <p:spPr>
          <a:xfrm>
            <a:off x="1149456" y="3881636"/>
            <a:ext cx="7607085" cy="7222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Income Disposal Method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F17F3D-0E5C-C5B9-5D49-7CCB0DA7657C}"/>
              </a:ext>
            </a:extLst>
          </p:cNvPr>
          <p:cNvSpPr/>
          <p:nvPr/>
        </p:nvSpPr>
        <p:spPr>
          <a:xfrm>
            <a:off x="1149457" y="4755447"/>
            <a:ext cx="7607086" cy="7222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Factor Payment method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C6EAA5-0A7D-A5ED-D332-3BF6CA59F4AC}"/>
              </a:ext>
            </a:extLst>
          </p:cNvPr>
          <p:cNvSpPr/>
          <p:nvPr/>
        </p:nvSpPr>
        <p:spPr>
          <a:xfrm>
            <a:off x="1149455" y="5629258"/>
            <a:ext cx="7762071" cy="8271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Distributed Share Method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CFC91E-AF70-26E5-C974-189D00527C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6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2B581-F977-727F-9EA7-5D1714B87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82D0F2D-14D3-486C-3C0B-74F7CA3DFE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A6BC373-8A7A-4400-B044-EDE3C7100D5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3B9E67C-F852-2568-CEE3-4C74221BAA0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8AA19F-53E0-E7D7-986B-E51DD1F4140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2BF4EB8-9E2D-9CEB-7065-7235727ACFBA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Q14 While using the income method , which of the following is included while calculating national income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059651-8F2F-E2B9-5A97-A02D52FDDA9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8700C03-40B2-6AB0-84DA-09BB824C2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DA2FEEF-A2ED-DDA9-66F7-F67A8896F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30D094-2E2C-85D5-738D-96B909AE624E}"/>
              </a:ext>
            </a:extLst>
          </p:cNvPr>
          <p:cNvSpPr/>
          <p:nvPr/>
        </p:nvSpPr>
        <p:spPr>
          <a:xfrm>
            <a:off x="1146873" y="3952069"/>
            <a:ext cx="4686798" cy="7986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Capital gains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E5F715-F778-E9AD-6640-1730592C5462}"/>
              </a:ext>
            </a:extLst>
          </p:cNvPr>
          <p:cNvSpPr/>
          <p:nvPr/>
        </p:nvSpPr>
        <p:spPr>
          <a:xfrm>
            <a:off x="6096000" y="3952068"/>
            <a:ext cx="4163878" cy="6819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Windfall profits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763100-1249-4000-C86D-53984D518D00}"/>
              </a:ext>
            </a:extLst>
          </p:cNvPr>
          <p:cNvSpPr/>
          <p:nvPr/>
        </p:nvSpPr>
        <p:spPr>
          <a:xfrm>
            <a:off x="1146874" y="5219276"/>
            <a:ext cx="4686796" cy="7986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</a:t>
            </a:r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Income from sale of second hand goods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19D051-CC5A-1C1F-245B-2E0B2D1CC58A}"/>
              </a:ext>
            </a:extLst>
          </p:cNvPr>
          <p:cNvSpPr/>
          <p:nvPr/>
        </p:nvSpPr>
        <p:spPr>
          <a:xfrm>
            <a:off x="6095999" y="5065364"/>
            <a:ext cx="4949127" cy="7986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Commission and brokerages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88D6CB-F255-801F-C3C0-7C11ACD591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7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E0AA9-FD41-FC79-ABA2-0ED950FDD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19952D5-A346-DB92-7699-47E5FA27D1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7" y="2787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ECC427-2DBB-E5D5-3001-5144DDB537B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9244F0C-B920-14CB-901C-BD0109BDA18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67E289-EDC7-C7B5-51F4-CDC166720BD2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00E045E-1B4A-5AC8-CCDB-BD66FCCCEDCF}"/>
              </a:ext>
            </a:extLst>
          </p:cNvPr>
          <p:cNvSpPr/>
          <p:nvPr/>
        </p:nvSpPr>
        <p:spPr>
          <a:xfrm>
            <a:off x="712922" y="1237343"/>
            <a:ext cx="11037799" cy="340575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Q15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Calculate Gross value added at market price if sales = 750 , opening stock = 300, closing stock =200 and intermediate consumption is 250.: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34DAFF-139E-793E-A3DC-560CC46BBC9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B7DD948-E92D-90C9-D1E6-B91487518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6BC267A-B064-FE8D-9EE9-4D32F3788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2EFDA8-1815-ABD6-75B1-FE746DDFCA0D}"/>
              </a:ext>
            </a:extLst>
          </p:cNvPr>
          <p:cNvSpPr/>
          <p:nvPr/>
        </p:nvSpPr>
        <p:spPr>
          <a:xfrm>
            <a:off x="1611824" y="4748025"/>
            <a:ext cx="3983063" cy="5228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400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30843-EEEE-B2F8-6225-5A7B8338C7DF}"/>
              </a:ext>
            </a:extLst>
          </p:cNvPr>
          <p:cNvSpPr/>
          <p:nvPr/>
        </p:nvSpPr>
        <p:spPr>
          <a:xfrm>
            <a:off x="6354305" y="4748026"/>
            <a:ext cx="3983063" cy="5228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450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BA022D-E1CF-FC9B-A647-D5F2B6E1F3B5}"/>
              </a:ext>
            </a:extLst>
          </p:cNvPr>
          <p:cNvSpPr/>
          <p:nvPr/>
        </p:nvSpPr>
        <p:spPr>
          <a:xfrm>
            <a:off x="1611824" y="5511546"/>
            <a:ext cx="4091553" cy="9078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600	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E55AFC-D82C-4D51-EB6D-3EBB01CEEBDB}"/>
              </a:ext>
            </a:extLst>
          </p:cNvPr>
          <p:cNvSpPr/>
          <p:nvPr/>
        </p:nvSpPr>
        <p:spPr>
          <a:xfrm>
            <a:off x="6245815" y="5511547"/>
            <a:ext cx="4680490" cy="9078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650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EAFD48-8F15-7EBE-C5B7-A00E69C53D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09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32193-8801-68D3-C396-F7B500A2A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D3EA927-7846-AD47-BC77-140E53B8E7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D7020DB-1A00-5160-FB7C-7FB945DF895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38DC2A1-9C3F-11A9-D5EA-1C57C1272EA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9EEEAB-2165-C245-EB5D-F1CB57C17692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811AED-CEEE-C8C3-2987-2EC42B5EE871}"/>
              </a:ext>
            </a:extLst>
          </p:cNvPr>
          <p:cNvSpPr/>
          <p:nvPr/>
        </p:nvSpPr>
        <p:spPr>
          <a:xfrm>
            <a:off x="704850" y="1140736"/>
            <a:ext cx="10877550" cy="197820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Q16 Nominal GDP is </a:t>
            </a:r>
            <a:r>
              <a:rPr lang="en-US" dirty="0">
                <a:solidFill>
                  <a:srgbClr val="7030A0"/>
                </a:solidFill>
              </a:rPr>
              <a:t>: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66AEA3-FA3B-7995-83B6-4C926430CE04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7D9B780-53AB-3EAD-7CDF-52C4B245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5C3652D-2BFB-C720-969A-65C5AE5EA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0516A1-B9FE-7C27-F8A6-D2F920379B86}"/>
              </a:ext>
            </a:extLst>
          </p:cNvPr>
          <p:cNvSpPr/>
          <p:nvPr/>
        </p:nvSpPr>
        <p:spPr>
          <a:xfrm>
            <a:off x="1193367" y="3248844"/>
            <a:ext cx="7904139" cy="743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Same as real GDP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494330-08D4-AAD4-6D7B-13678EEBC9A0}"/>
              </a:ext>
            </a:extLst>
          </p:cNvPr>
          <p:cNvSpPr/>
          <p:nvPr/>
        </p:nvSpPr>
        <p:spPr>
          <a:xfrm>
            <a:off x="1193366" y="4096774"/>
            <a:ext cx="7904139" cy="89977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Real GDP less depreciation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72F98E-1254-2742-2499-9E1DAEAD8FE7}"/>
              </a:ext>
            </a:extLst>
          </p:cNvPr>
          <p:cNvSpPr/>
          <p:nvPr/>
        </p:nvSpPr>
        <p:spPr>
          <a:xfrm>
            <a:off x="1193365" y="5101477"/>
            <a:ext cx="7904139" cy="7985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</a:rPr>
              <a:t>(</a:t>
            </a:r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GDP at current prices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FE99A-BF05-38EC-9988-680154A0E525}"/>
              </a:ext>
            </a:extLst>
          </p:cNvPr>
          <p:cNvSpPr/>
          <p:nvPr/>
        </p:nvSpPr>
        <p:spPr>
          <a:xfrm>
            <a:off x="1193365" y="6004922"/>
            <a:ext cx="7904139" cy="41443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GDP at constant prices.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6BBBB9-94FB-4D02-8492-5E9A89BD02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6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A9E28-D9C4-EF7E-FF87-3BB41B1CD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7C9FEA9-6035-F63C-3F17-F742BDADF9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7E09CAC-7579-20A7-C0ED-D3536D78CCBA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A064E0-DF3A-B2CA-5B61-234C026FACB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05C09F-DCC5-FEAB-E699-2258B92713C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0EC4231-D1C9-A3CB-0C33-70F31D44FE0C}"/>
              </a:ext>
            </a:extLst>
          </p:cNvPr>
          <p:cNvSpPr/>
          <p:nvPr/>
        </p:nvSpPr>
        <p:spPr>
          <a:xfrm>
            <a:off x="704849" y="1237344"/>
            <a:ext cx="10903381" cy="158817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Q17 </a:t>
            </a:r>
            <a:r>
              <a:rPr lang="en-US" sz="2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Which of the following is not a significance and usefulness of the National income estimates ?</a:t>
            </a:r>
          </a:p>
          <a:p>
            <a:pPr algn="just"/>
            <a:endParaRPr lang="en-US" sz="26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96D9A-489C-8AD7-D7B5-F034C2A36054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073D156-AEE8-87B9-7288-35447AA38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AC99686-D066-265B-4F87-6D1E0841C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0A6D92-8533-5B67-B5DF-5E5A6EA80351}"/>
              </a:ext>
            </a:extLst>
          </p:cNvPr>
          <p:cNvSpPr/>
          <p:nvPr/>
        </p:nvSpPr>
        <p:spPr>
          <a:xfrm>
            <a:off x="1193365" y="2949672"/>
            <a:ext cx="8787543" cy="9515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To identify the sector wise composition of national income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82719C-7E60-E3A4-1E3B-EC328253194E}"/>
              </a:ext>
            </a:extLst>
          </p:cNvPr>
          <p:cNvSpPr/>
          <p:nvPr/>
        </p:nvSpPr>
        <p:spPr>
          <a:xfrm>
            <a:off x="1193366" y="4032486"/>
            <a:ext cx="8338092" cy="74461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</a:t>
            </a:r>
            <a:r>
              <a:rPr lang="en-IN" sz="26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Businesses use it to forecast the future demand of their products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CCC10B-A180-B034-EF21-1A51C10BFCBE}"/>
              </a:ext>
            </a:extLst>
          </p:cNvPr>
          <p:cNvSpPr/>
          <p:nvPr/>
        </p:nvSpPr>
        <p:spPr>
          <a:xfrm>
            <a:off x="1193364" y="4882035"/>
            <a:ext cx="8028121" cy="7386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600" dirty="0">
                <a:solidFill>
                  <a:srgbClr val="FF0000"/>
                </a:solidFill>
              </a:rPr>
              <a:t>(</a:t>
            </a:r>
            <a:r>
              <a:rPr lang="en-IN" sz="2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c) </a:t>
            </a:r>
            <a:r>
              <a:rPr lang="en-US" sz="2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To assist in making policies related to inflation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CC6A70-E1B5-DFD4-B3EC-C9FF14DABFAC}"/>
              </a:ext>
            </a:extLst>
          </p:cNvPr>
          <p:cNvSpPr/>
          <p:nvPr/>
        </p:nvSpPr>
        <p:spPr>
          <a:xfrm>
            <a:off x="1193364" y="5725586"/>
            <a:ext cx="8207843" cy="8563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To assist in making policies related to population growth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F08BA1-3AF3-714A-5168-59C5ED55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7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6332B-C97F-AF04-51A2-280207BBB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7AD93A9-8975-C62C-A9BD-562B17651D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5" y="23192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039336-B8F0-2EEA-2F95-640E37D3EF1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BF2ACE3-DDC2-BC33-0406-84D24089905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E2904-92EC-99C1-DE42-12A049AADCB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7A89C7-5C0F-7502-0056-A3169BC5B446}"/>
              </a:ext>
            </a:extLst>
          </p:cNvPr>
          <p:cNvSpPr/>
          <p:nvPr/>
        </p:nvSpPr>
        <p:spPr>
          <a:xfrm>
            <a:off x="704850" y="955304"/>
            <a:ext cx="10877550" cy="33579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Q18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Considering the data given in the table below calculate the inflation rate of Year 3:</a:t>
            </a:r>
          </a:p>
          <a:p>
            <a:pPr algn="r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 25]</a:t>
            </a: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AA959A-0C8C-DDB0-CBCA-2E930424E996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CE1440C-F2D5-FE7D-59AC-D4783473D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6659DBF-6AA6-FAA2-4F93-45F0AB4A3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F716EC-96F9-4F0E-BD07-22A7931E2482}"/>
              </a:ext>
            </a:extLst>
          </p:cNvPr>
          <p:cNvSpPr/>
          <p:nvPr/>
        </p:nvSpPr>
        <p:spPr>
          <a:xfrm>
            <a:off x="1332854" y="4545165"/>
            <a:ext cx="3068665" cy="696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15.20%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D1D5C7-5B9B-26A8-1DD9-0E20549C25F6}"/>
              </a:ext>
            </a:extLst>
          </p:cNvPr>
          <p:cNvSpPr/>
          <p:nvPr/>
        </p:nvSpPr>
        <p:spPr>
          <a:xfrm>
            <a:off x="6369803" y="4545165"/>
            <a:ext cx="2851690" cy="6643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13.19%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9464AE-D550-5607-7FC2-5A295176CD13}"/>
              </a:ext>
            </a:extLst>
          </p:cNvPr>
          <p:cNvSpPr/>
          <p:nvPr/>
        </p:nvSpPr>
        <p:spPr>
          <a:xfrm>
            <a:off x="1146874" y="5534968"/>
            <a:ext cx="3254645" cy="5138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19%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3D1BC1-1A1F-6338-BF33-3FA9D4BC07B5}"/>
              </a:ext>
            </a:extLst>
          </p:cNvPr>
          <p:cNvSpPr/>
          <p:nvPr/>
        </p:nvSpPr>
        <p:spPr>
          <a:xfrm>
            <a:off x="6369803" y="5388828"/>
            <a:ext cx="2851689" cy="6600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-19%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938B060-7B74-8C17-3C88-F3589B995E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080207"/>
              </p:ext>
            </p:extLst>
          </p:nvPr>
        </p:nvGraphicFramePr>
        <p:xfrm>
          <a:off x="2045776" y="2334914"/>
          <a:ext cx="7020736" cy="17815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5184">
                  <a:extLst>
                    <a:ext uri="{9D8B030D-6E8A-4147-A177-3AD203B41FA5}">
                      <a16:colId xmlns:a16="http://schemas.microsoft.com/office/drawing/2014/main" val="1059430114"/>
                    </a:ext>
                  </a:extLst>
                </a:gridCol>
                <a:gridCol w="1755184">
                  <a:extLst>
                    <a:ext uri="{9D8B030D-6E8A-4147-A177-3AD203B41FA5}">
                      <a16:colId xmlns:a16="http://schemas.microsoft.com/office/drawing/2014/main" val="2429006016"/>
                    </a:ext>
                  </a:extLst>
                </a:gridCol>
                <a:gridCol w="1755184">
                  <a:extLst>
                    <a:ext uri="{9D8B030D-6E8A-4147-A177-3AD203B41FA5}">
                      <a16:colId xmlns:a16="http://schemas.microsoft.com/office/drawing/2014/main" val="3521943725"/>
                    </a:ext>
                  </a:extLst>
                </a:gridCol>
                <a:gridCol w="1755184">
                  <a:extLst>
                    <a:ext uri="{9D8B030D-6E8A-4147-A177-3AD203B41FA5}">
                      <a16:colId xmlns:a16="http://schemas.microsoft.com/office/drawing/2014/main" val="2679399296"/>
                    </a:ext>
                  </a:extLst>
                </a:gridCol>
              </a:tblGrid>
              <a:tr h="264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Year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Nominal GDP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Real GDP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GDP deflator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7216733"/>
                  </a:ext>
                </a:extLst>
              </a:tr>
              <a:tr h="264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900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900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9080601"/>
                  </a:ext>
                </a:extLst>
              </a:tr>
              <a:tr h="264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1200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1000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120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551710"/>
                  </a:ext>
                </a:extLst>
              </a:tr>
              <a:tr h="264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1500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1200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125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4809450"/>
                  </a:ext>
                </a:extLst>
              </a:tr>
              <a:tr h="264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1800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1250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144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8199527"/>
                  </a:ext>
                </a:extLst>
              </a:tr>
              <a:tr h="264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4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2000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1600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125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519573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3599D57-D2D9-5FB7-3361-9DD61B2609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27514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4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AF3AD-ECD3-7A52-CF8C-2DF7BCCD2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05862F9-B344-F1C0-89C0-4595E20BE3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F1C739C-5817-C5C7-20D4-E54CFE46B0A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2888A83-A307-7F54-170C-95598595C1F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4F1B57-C0C8-FCC4-CF94-817DD29435F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05AD5C-593E-AD82-D429-1ED16584DD20}"/>
              </a:ext>
            </a:extLst>
          </p:cNvPr>
          <p:cNvSpPr/>
          <p:nvPr/>
        </p:nvSpPr>
        <p:spPr>
          <a:xfrm>
            <a:off x="704850" y="1159962"/>
            <a:ext cx="10877550" cy="127468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Q19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Which of the following defines the Gross National Product (GNP) of a country under the concept of National Income? 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382EEC-EF65-4B30-1C3B-A1DC631EF3D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7B3C3F0-E242-A23F-C9F3-B31A13773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CA7A883-9973-EA3E-D9E2-58D2549D3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AE6CC4-EFAD-CBA2-7BDF-2FE8AC6A689C}"/>
              </a:ext>
            </a:extLst>
          </p:cNvPr>
          <p:cNvSpPr/>
          <p:nvPr/>
        </p:nvSpPr>
        <p:spPr>
          <a:xfrm>
            <a:off x="978257" y="2553463"/>
            <a:ext cx="10731294" cy="10453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is market value of all final economic goods &amp; services produced within the domestic territory of a country excluding Net Factor Income from abroad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F9A97B-7C66-17FA-413B-51330545E0D4}"/>
              </a:ext>
            </a:extLst>
          </p:cNvPr>
          <p:cNvSpPr/>
          <p:nvPr/>
        </p:nvSpPr>
        <p:spPr>
          <a:xfrm>
            <a:off x="1028222" y="3684851"/>
            <a:ext cx="10626364" cy="10974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is market value of all final economic goods &amp; services produced within the domestic territory of a country including Net Factor income from abroad </a:t>
            </a:r>
            <a:r>
              <a:rPr lang="en-US" b="1" dirty="0"/>
              <a:t>.</a:t>
            </a:r>
            <a:endParaRPr lang="en-US" dirty="0"/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2AA423-EE3A-5B8B-D2F0-D717E16CE2AC}"/>
              </a:ext>
            </a:extLst>
          </p:cNvPr>
          <p:cNvSpPr/>
          <p:nvPr/>
        </p:nvSpPr>
        <p:spPr>
          <a:xfrm>
            <a:off x="1019426" y="4887185"/>
            <a:ext cx="10731294" cy="7035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is production cost of all final economic goods &amp; services produced within domestic territory including depreciation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B22527-5553-23FF-0E42-A6E95A0252A1}"/>
              </a:ext>
            </a:extLst>
          </p:cNvPr>
          <p:cNvSpPr/>
          <p:nvPr/>
        </p:nvSpPr>
        <p:spPr>
          <a:xfrm>
            <a:off x="1019426" y="5717263"/>
            <a:ext cx="10740088" cy="8833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</a:t>
            </a:r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is production cost of all final economic goods and services produced within the domestic territory excluding depreciation </a:t>
            </a:r>
            <a:r>
              <a:rPr lang="en-US" dirty="0"/>
              <a:t>.</a:t>
            </a:r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5FA781-72FD-2A5D-CA67-4EE0B737B5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5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27125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7330" y="1113187"/>
            <a:ext cx="11677340" cy="192448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 If the GDP Deflator of a country in the year 2020 is 140.75 and in the year 2021 is 157.33, then what is the inflation rate in the year 2021?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599164"/>
            <a:ext cx="4894951" cy="981828"/>
          </a:xfrm>
          <a:prstGeom prst="roundRect">
            <a:avLst>
              <a:gd name="adj" fmla="val 4336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11.78%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2" y="3587824"/>
            <a:ext cx="5223483" cy="938805"/>
          </a:xfrm>
          <a:prstGeom prst="roundRect">
            <a:avLst>
              <a:gd name="adj" fmla="val 1427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9.09%</a:t>
            </a:r>
          </a:p>
          <a:p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557" y="4599163"/>
            <a:ext cx="5011911" cy="98182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12.34%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79937" y="3587824"/>
            <a:ext cx="5223483" cy="938805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10.97%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1D5B90-83E2-A0C6-3B96-36F6416761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29A47-1900-0F55-1F5B-C0B369E59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80D9866-9077-B5D5-FFC4-E2F1F76697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1CDA95-48BE-A662-879C-C76BA2A43EE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681E4A-C721-4F79-6CA6-7649D649AAF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981D2C-F921-9311-A0A3-6D7ED800823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87081D3-875C-C7DC-52FB-6C22F324CF5F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Q20 The gross domestic  Product at Factor Cost (GDP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FC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) is calculated by which of the following formula ( Here GDP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is Gross Domestic Product at market prices ):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2D6168-664B-5F2C-D77E-C32A3928188B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2FB9ECE-527D-112E-1BEE-37DF40E13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D5A7B06-AAD1-4177-F38D-375234A13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71EA6D-CE48-8B72-6022-DF76684A64A7}"/>
              </a:ext>
            </a:extLst>
          </p:cNvPr>
          <p:cNvSpPr/>
          <p:nvPr/>
        </p:nvSpPr>
        <p:spPr>
          <a:xfrm>
            <a:off x="1146873" y="3783084"/>
            <a:ext cx="4930600" cy="12822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GDP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FC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= GDP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+ Net factor Income from abroad – Depreciation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017F03-A8A5-5FCC-51BF-717DAB20F05B}"/>
              </a:ext>
            </a:extLst>
          </p:cNvPr>
          <p:cNvSpPr/>
          <p:nvPr/>
        </p:nvSpPr>
        <p:spPr>
          <a:xfrm>
            <a:off x="6369802" y="3952070"/>
            <a:ext cx="5380919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GDP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FC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= GDP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+ Net factor Income from abroad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014EA8-ECD5-2A0A-CD9D-2C0B9AFDCFD1}"/>
              </a:ext>
            </a:extLst>
          </p:cNvPr>
          <p:cNvSpPr/>
          <p:nvPr/>
        </p:nvSpPr>
        <p:spPr>
          <a:xfrm>
            <a:off x="1146874" y="5219275"/>
            <a:ext cx="5113000" cy="10015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GDP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FC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= GDP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-Indirect taxes  + subsidies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720354-717F-9F00-8791-4C53A3C16B78}"/>
              </a:ext>
            </a:extLst>
          </p:cNvPr>
          <p:cNvSpPr/>
          <p:nvPr/>
        </p:nvSpPr>
        <p:spPr>
          <a:xfrm>
            <a:off x="6522203" y="5065366"/>
            <a:ext cx="5228518" cy="10015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GDP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FC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= GDP</a:t>
            </a:r>
            <a:r>
              <a:rPr lang="en-US" sz="2800" baseline="-250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+ Indirect taxes  - subsidies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619AE2-305E-EB52-A588-1A181CEB71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4F1BD-D1AA-3690-D5A3-061EFAA1D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81517EE-F856-3261-7F2C-D5BA8CD52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BBD5849-D5AB-E060-D4FB-C3AFAC4FF89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FE99DD8-C08E-8F22-85D1-D9EB78111BB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E0D9D2-D2AE-A0B8-D08B-204F9274B9F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C6A5D9E-D14C-D7BC-E3A4-EE1A39F2F732}"/>
              </a:ext>
            </a:extLst>
          </p:cNvPr>
          <p:cNvSpPr/>
          <p:nvPr/>
        </p:nvSpPr>
        <p:spPr>
          <a:xfrm>
            <a:off x="704850" y="1251234"/>
            <a:ext cx="10877550" cy="191055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Q21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Which of the following is included in the calculation of Personal Income under the concept of National Income ?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DC2CC5-1BC0-AF0C-5B15-DECEC34FEACA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A0473D2-F1EA-7A3A-FFA2-6C24EBA82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365F722-CFA7-992C-C36D-3ABDDE97B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38DA5B-8EB2-220F-61A6-93E5E0FAA629}"/>
              </a:ext>
            </a:extLst>
          </p:cNvPr>
          <p:cNvSpPr/>
          <p:nvPr/>
        </p:nvSpPr>
        <p:spPr>
          <a:xfrm>
            <a:off x="1146874" y="3429000"/>
            <a:ext cx="485772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Retained earnings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296E70-5524-4D9A-04A4-5F822D950A1D}"/>
              </a:ext>
            </a:extLst>
          </p:cNvPr>
          <p:cNvSpPr/>
          <p:nvPr/>
        </p:nvSpPr>
        <p:spPr>
          <a:xfrm>
            <a:off x="6266929" y="3402189"/>
            <a:ext cx="5483792" cy="7944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Unemployment compensation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700F4C-B49E-E425-8728-62EADB45CF43}"/>
              </a:ext>
            </a:extLst>
          </p:cNvPr>
          <p:cNvSpPr/>
          <p:nvPr/>
        </p:nvSpPr>
        <p:spPr>
          <a:xfrm>
            <a:off x="1146873" y="4486503"/>
            <a:ext cx="4857725" cy="1120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Indirect business Taxes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24324A-7C6F-9387-3A74-6B761E10EC6E}"/>
              </a:ext>
            </a:extLst>
          </p:cNvPr>
          <p:cNvSpPr/>
          <p:nvPr/>
        </p:nvSpPr>
        <p:spPr>
          <a:xfrm>
            <a:off x="6266929" y="4486502"/>
            <a:ext cx="5186317" cy="1120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Contribution towards Social security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9ACD07-DA9F-9AF8-9473-86278B3AC5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22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5A922-2DCC-F033-40BF-32BA6C2D5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473EC3C-E6DE-9118-036E-B678A4A054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795" y="2495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4B908B8-F828-3668-46B6-488D005C829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B3D5049-162C-E05B-2261-CAE72C93702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AC6AE5-57BA-0373-BDF3-DA6C27812D9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B6CCF84-42B5-71E0-FBF6-A18A086C4271}"/>
              </a:ext>
            </a:extLst>
          </p:cNvPr>
          <p:cNvSpPr/>
          <p:nvPr/>
        </p:nvSpPr>
        <p:spPr>
          <a:xfrm>
            <a:off x="704850" y="1265602"/>
            <a:ext cx="10877550" cy="161708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Q22 Which of the following is true in relation with private Income under the concept of National Income ?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CD7840-4CFE-FB54-0B82-CAFC81B682C1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BDD5051-2B83-D5D4-BFAB-69E355BCA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0E1933C-9916-D40B-8F47-C1F895E7A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E82EE1-7CD5-46F8-B9DD-8770F61B278E}"/>
              </a:ext>
            </a:extLst>
          </p:cNvPr>
          <p:cNvSpPr/>
          <p:nvPr/>
        </p:nvSpPr>
        <p:spPr>
          <a:xfrm>
            <a:off x="1146874" y="2962666"/>
            <a:ext cx="5966847" cy="7462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It is personal income less personal income tax 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EDD9E2-06B1-DC8D-2C56-239CEF60CFC1}"/>
              </a:ext>
            </a:extLst>
          </p:cNvPr>
          <p:cNvSpPr/>
          <p:nvPr/>
        </p:nvSpPr>
        <p:spPr>
          <a:xfrm>
            <a:off x="1146874" y="3788916"/>
            <a:ext cx="5966848" cy="6620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It is personal income adjusted by inflation rate </a:t>
            </a:r>
            <a:r>
              <a:rPr lang="en-US" dirty="0"/>
              <a:t>.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ED6929-5667-FCB2-EC95-F36DAB61E7D8}"/>
              </a:ext>
            </a:extLst>
          </p:cNvPr>
          <p:cNvSpPr/>
          <p:nvPr/>
        </p:nvSpPr>
        <p:spPr>
          <a:xfrm>
            <a:off x="1146873" y="4530993"/>
            <a:ext cx="9484963" cy="8262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It is the income ( both factor and transfer income ) accrued to private sector from al sources within the country only .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DBB73-DE62-66BB-28F3-0463A878D16D}"/>
              </a:ext>
            </a:extLst>
          </p:cNvPr>
          <p:cNvSpPr/>
          <p:nvPr/>
        </p:nvSpPr>
        <p:spPr>
          <a:xfrm>
            <a:off x="1146873" y="5462172"/>
            <a:ext cx="9484963" cy="9382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It is income (both factor and transfer income ) accrued to the private sector from all sources within and outside the country 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2CDE32-A899-808C-6E04-F589BB6143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7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0BC30-C842-F7C4-7C28-BFBEB9747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D36EBC2-1704-2DF6-9CF9-AE3A18E925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0FD255-8024-C909-339C-CA2D033D455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CB89CC-AC47-F77A-8BC7-B11749C09E4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60FEE9-B242-5FC3-6E07-30AA90A00C8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E9FAB7-5BB1-CD26-BBEB-B919CDE5A9C9}"/>
              </a:ext>
            </a:extLst>
          </p:cNvPr>
          <p:cNvSpPr/>
          <p:nvPr/>
        </p:nvSpPr>
        <p:spPr>
          <a:xfrm>
            <a:off x="672977" y="1201970"/>
            <a:ext cx="10877550" cy="175304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Q23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Which of the following is true about the basic price in determination of National Income </a:t>
            </a:r>
            <a:r>
              <a:rPr lang="en-US" dirty="0"/>
              <a:t>?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50626C-5B0A-0DE5-19CF-9965D116C2D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2FB35B6-56F4-5EC9-7F97-DB7B02F03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5323631-0921-3D50-CD27-4862C8921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43C981-C190-72A6-E61F-EAC2B2365983}"/>
              </a:ext>
            </a:extLst>
          </p:cNvPr>
          <p:cNvSpPr/>
          <p:nvPr/>
        </p:nvSpPr>
        <p:spPr>
          <a:xfrm>
            <a:off x="1238276" y="3073838"/>
            <a:ext cx="8215690" cy="6182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Basic Price = factor cost – Depreciation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4B0494-7594-32F0-A9B3-B6729C9FB023}"/>
              </a:ext>
            </a:extLst>
          </p:cNvPr>
          <p:cNvSpPr/>
          <p:nvPr/>
        </p:nvSpPr>
        <p:spPr>
          <a:xfrm>
            <a:off x="1238276" y="3797053"/>
            <a:ext cx="9424558" cy="7786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Basic Price = factor cost – Manufacturing taxes + manufacturing Subsidy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E15935-C995-C7E8-C035-4F34D299544A}"/>
              </a:ext>
            </a:extLst>
          </p:cNvPr>
          <p:cNvSpPr/>
          <p:nvPr/>
        </p:nvSpPr>
        <p:spPr>
          <a:xfrm>
            <a:off x="1238276" y="4694491"/>
            <a:ext cx="9533046" cy="9003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Basic Price = Factor cost + Net factor Income from  abroad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A6A447-7CDD-4306-5567-9D9E2167E65D}"/>
              </a:ext>
            </a:extLst>
          </p:cNvPr>
          <p:cNvSpPr/>
          <p:nvPr/>
        </p:nvSpPr>
        <p:spPr>
          <a:xfrm>
            <a:off x="1238276" y="5713709"/>
            <a:ext cx="9207582" cy="8869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Base Price = Factor Cost + production tax + Production subsidy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EFB882-06D6-F2C4-A588-1D7941CD2A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8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50997-C07B-E286-6DBD-1B187A92B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D4ADDA8-95D4-7B46-A2A3-E82A19500F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5F992F5-EB53-09EB-A404-13331384C61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6494AB5-3378-CF39-860A-093799F63F0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2AD533-E734-3CA6-F40D-623E5C670B4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1B36FE9-99C5-1086-F6C5-9EDBA09FF59D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Q24 Which of the following is an indicator of the standard of living of a country under the concept of national income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9157DD-9630-3454-11AD-2100DBC1CF41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83DBA52-A506-8F37-7068-EDB721983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EE3B654-F614-FAE4-3A89-E63D8C177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5C11A4-E479-B92E-1861-96CFC88601DD}"/>
              </a:ext>
            </a:extLst>
          </p:cNvPr>
          <p:cNvSpPr/>
          <p:nvPr/>
        </p:nvSpPr>
        <p:spPr>
          <a:xfrm>
            <a:off x="1146873" y="3952070"/>
            <a:ext cx="4944394" cy="744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Disposable Personal Income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DA38DC-D0EC-C1F9-7A9A-621D1ACDEBDC}"/>
              </a:ext>
            </a:extLst>
          </p:cNvPr>
          <p:cNvSpPr/>
          <p:nvPr/>
        </p:nvSpPr>
        <p:spPr>
          <a:xfrm>
            <a:off x="6509287" y="3952070"/>
            <a:ext cx="4664990" cy="744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Personal Income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0D2B3A-1224-3D75-8386-B2F4F890045F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Per capita Income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B4639B-70B7-2BB9-109C-A101E455CF60}"/>
              </a:ext>
            </a:extLst>
          </p:cNvPr>
          <p:cNvSpPr/>
          <p:nvPr/>
        </p:nvSpPr>
        <p:spPr>
          <a:xfrm>
            <a:off x="6509287" y="5065367"/>
            <a:ext cx="4804475" cy="8988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GDP at factor cost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F8D534-A481-25AF-BBE3-981DF4624A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893D7-F8B1-43CC-2612-8B97C0B6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E70F806-2F7C-650E-D55E-4A9BCC4E6A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0009B06-8EE1-425B-1D0F-E2C9E661CB56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6F2C70-DDA2-8F86-CEC6-042D1B99EB3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31E1E9-5754-C71B-6CD7-538AAF34FB2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179EF7D-6DD2-54FC-965C-83AF41EE4BA1}"/>
              </a:ext>
            </a:extLst>
          </p:cNvPr>
          <p:cNvSpPr/>
          <p:nvPr/>
        </p:nvSpPr>
        <p:spPr>
          <a:xfrm>
            <a:off x="704850" y="1481494"/>
            <a:ext cx="10877550" cy="191694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Q25 The amount of money in the hands of the individuals that is available for their </a:t>
            </a:r>
            <a:r>
              <a:rPr lang="en-US" sz="2800" dirty="0" err="1">
                <a:solidFill>
                  <a:srgbClr val="7030A0"/>
                </a:solidFill>
                <a:latin typeface="Arial Rounded MT Bold" panose="020F0704030504030204" pitchFamily="34" charset="0"/>
              </a:rPr>
              <a:t>coumpution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or savings is known as _____.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E01062-654A-2935-0180-958933DB5499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ACA8EB6-6FF1-DFB8-E4D6-A95D45450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921FFA2-3CEE-88D3-73DC-7B9083612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1C84F7-DE1E-6755-90CF-E652DD9B8820}"/>
              </a:ext>
            </a:extLst>
          </p:cNvPr>
          <p:cNvSpPr/>
          <p:nvPr/>
        </p:nvSpPr>
        <p:spPr>
          <a:xfrm>
            <a:off x="1131521" y="3747522"/>
            <a:ext cx="4950951" cy="6530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Per Capita Income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BD5363-EDEE-2A1B-F1C2-74D59A00580E}"/>
              </a:ext>
            </a:extLst>
          </p:cNvPr>
          <p:cNvSpPr/>
          <p:nvPr/>
        </p:nvSpPr>
        <p:spPr>
          <a:xfrm>
            <a:off x="6344802" y="3747522"/>
            <a:ext cx="3930573" cy="7642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Private Income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EF87C9-67F7-46AF-BC53-33DE4162E080}"/>
              </a:ext>
            </a:extLst>
          </p:cNvPr>
          <p:cNvSpPr/>
          <p:nvPr/>
        </p:nvSpPr>
        <p:spPr>
          <a:xfrm>
            <a:off x="1131522" y="4749657"/>
            <a:ext cx="4897458" cy="10606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Disposable Personal Income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2DE43B-19F2-04A7-4443-8F4CE658338F}"/>
              </a:ext>
            </a:extLst>
          </p:cNvPr>
          <p:cNvSpPr/>
          <p:nvPr/>
        </p:nvSpPr>
        <p:spPr>
          <a:xfrm>
            <a:off x="6291310" y="4749657"/>
            <a:ext cx="4578730" cy="9261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personal Income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074B71-A7CE-B770-B8F5-5403D8B705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8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30DC3-2EDA-C023-8096-D210495F8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0C85770-6604-28FE-B51B-1228C167AB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607" y="22378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2CA959E-2F72-14C1-C844-D106E4ABD43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C7A7F4F-13C2-09D2-B01D-5A86694390C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6D103F-BA7F-58EC-2A2F-2946DDFEED5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7F3E370-FEEA-1225-945E-EF2C98CA8BA0}"/>
              </a:ext>
            </a:extLst>
          </p:cNvPr>
          <p:cNvSpPr/>
          <p:nvPr/>
        </p:nvSpPr>
        <p:spPr>
          <a:xfrm>
            <a:off x="704850" y="1159961"/>
            <a:ext cx="10877550" cy="323537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Q26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Calculate the conspution of fixed capital ( depreciation) from the following data :</a:t>
            </a: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A6816-8B50-6383-201F-AB243D8BB5A1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EB40F07-24B5-A25B-6104-94A430330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1FFDB61-EF40-D147-9AFB-F551058C2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B4CE0C-3517-B251-02F0-A73A4AEFEDA2}"/>
              </a:ext>
            </a:extLst>
          </p:cNvPr>
          <p:cNvSpPr/>
          <p:nvPr/>
        </p:nvSpPr>
        <p:spPr>
          <a:xfrm>
            <a:off x="1363851" y="4825656"/>
            <a:ext cx="3948490" cy="5196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1,700 crores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BA685B-E77E-7B4E-163E-F76B236F340E}"/>
              </a:ext>
            </a:extLst>
          </p:cNvPr>
          <p:cNvSpPr/>
          <p:nvPr/>
        </p:nvSpPr>
        <p:spPr>
          <a:xfrm>
            <a:off x="6967837" y="4862991"/>
            <a:ext cx="3708520" cy="5196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5,200 crores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44D3AB-0430-717E-4BBB-749DD3E24B4F}"/>
              </a:ext>
            </a:extLst>
          </p:cNvPr>
          <p:cNvSpPr/>
          <p:nvPr/>
        </p:nvSpPr>
        <p:spPr>
          <a:xfrm>
            <a:off x="1363850" y="5647003"/>
            <a:ext cx="3948489" cy="5706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7,600 crores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B22627-FAF8-8053-7D80-7BFF2FC68D1B}"/>
              </a:ext>
            </a:extLst>
          </p:cNvPr>
          <p:cNvSpPr/>
          <p:nvPr/>
        </p:nvSpPr>
        <p:spPr>
          <a:xfrm>
            <a:off x="6967837" y="5698039"/>
            <a:ext cx="3767304" cy="519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2,600 crores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A6FDFEA-DD58-A8B1-3156-F1F9055C93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422716"/>
              </p:ext>
            </p:extLst>
          </p:nvPr>
        </p:nvGraphicFramePr>
        <p:xfrm>
          <a:off x="1363850" y="2681207"/>
          <a:ext cx="8493072" cy="17815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45996">
                  <a:extLst>
                    <a:ext uri="{9D8B030D-6E8A-4147-A177-3AD203B41FA5}">
                      <a16:colId xmlns:a16="http://schemas.microsoft.com/office/drawing/2014/main" val="211403383"/>
                    </a:ext>
                  </a:extLst>
                </a:gridCol>
                <a:gridCol w="4247076">
                  <a:extLst>
                    <a:ext uri="{9D8B030D-6E8A-4147-A177-3AD203B41FA5}">
                      <a16:colId xmlns:a16="http://schemas.microsoft.com/office/drawing/2014/main" val="326478859"/>
                    </a:ext>
                  </a:extLst>
                </a:gridCol>
              </a:tblGrid>
              <a:tr h="253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Particulars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Amount (Rs.) in crores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0474714"/>
                  </a:ext>
                </a:extLst>
              </a:tr>
              <a:tr h="253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GDP</a:t>
                      </a:r>
                      <a:r>
                        <a:rPr lang="en-US" sz="1800" kern="100" baseline="-25000" dirty="0">
                          <a:effectLst/>
                        </a:rPr>
                        <a:t>MP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8,000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9111613"/>
                  </a:ext>
                </a:extLst>
              </a:tr>
              <a:tr h="253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NNP</a:t>
                      </a:r>
                      <a:r>
                        <a:rPr lang="en-US" sz="1800" kern="100" baseline="-25000" dirty="0">
                          <a:effectLst/>
                        </a:rPr>
                        <a:t>MP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5,600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3087259"/>
                  </a:ext>
                </a:extLst>
              </a:tr>
              <a:tr h="253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Indirect tax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400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4577552"/>
                  </a:ext>
                </a:extLst>
              </a:tr>
              <a:tr h="253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Subsidy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300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1811359"/>
                  </a:ext>
                </a:extLst>
              </a:tr>
              <a:tr h="253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Net factor income from abroad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371486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9D81667-2B6A-3723-B079-327F6DE95B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7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FAADB-7DB5-6731-CCB0-6570FDACF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149B37F-1F0A-FD9E-B719-5C553D3AAF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3440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C39DB2B-4C76-28A2-C5F0-B7D2FF859E0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4280FB6-A6F5-87FD-DE1C-B880D1BD768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C7E970-5388-A814-25AB-1CCFA6E278F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2D2F0C8-F432-5FF2-CBDD-2102A452E09A}"/>
              </a:ext>
            </a:extLst>
          </p:cNvPr>
          <p:cNvSpPr/>
          <p:nvPr/>
        </p:nvSpPr>
        <p:spPr>
          <a:xfrm>
            <a:off x="704850" y="1140736"/>
            <a:ext cx="10877550" cy="191763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Q27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Gamma Ltd. ; a south Korean Company , earns profit from its manufacturing operations in India . How these profits will be reflected in the economic measures of both countries ?</a:t>
            </a:r>
          </a:p>
          <a:p>
            <a:pPr algn="r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758C72-52E6-2E2F-40F6-7EFA1C035DE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557765B-9BC3-D96D-DCAF-05BCDF3AC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63B359-FCBA-A75B-B0E2-787D46AA3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A242EF-75F9-7399-1ADD-6D96B1F5BF13}"/>
              </a:ext>
            </a:extLst>
          </p:cNvPr>
          <p:cNvSpPr/>
          <p:nvPr/>
        </p:nvSpPr>
        <p:spPr>
          <a:xfrm>
            <a:off x="1146873" y="3163296"/>
            <a:ext cx="7826646" cy="6363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They will be included in India’s GDP’s and South Korea’s GDP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7C6640-D4DE-E0FB-DB8E-F3ADC2E3DE48}"/>
              </a:ext>
            </a:extLst>
          </p:cNvPr>
          <p:cNvSpPr/>
          <p:nvPr/>
        </p:nvSpPr>
        <p:spPr>
          <a:xfrm>
            <a:off x="1146871" y="3922630"/>
            <a:ext cx="7826648" cy="8258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They will be included in India’s GDP bot not in South Korea’s GNP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18575B-AD90-2941-46A9-D4627DF774A8}"/>
              </a:ext>
            </a:extLst>
          </p:cNvPr>
          <p:cNvSpPr/>
          <p:nvPr/>
        </p:nvSpPr>
        <p:spPr>
          <a:xfrm>
            <a:off x="1146872" y="4800916"/>
            <a:ext cx="7826648" cy="84523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They will be included in India ‘s GDP and South Korea’s GNP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F5B137-51F5-9AEE-B50D-A57844030736}"/>
              </a:ext>
            </a:extLst>
          </p:cNvPr>
          <p:cNvSpPr/>
          <p:nvPr/>
        </p:nvSpPr>
        <p:spPr>
          <a:xfrm>
            <a:off x="1146873" y="5697267"/>
            <a:ext cx="7826646" cy="70315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They will be included only in India’s GDP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89FAD3-331C-77E7-3993-DDD330426A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6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3B29A-C81D-CE08-1B8F-6C125D999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AC010BE-EF7B-DCFA-2AE6-C9C5A785AD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70" y="231923"/>
            <a:ext cx="11811985" cy="636871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2AED85-9C0B-047A-4B63-BDF495C5A6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2E9F776-BE82-03FE-A363-A48CB71F8D1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984A25-DA6D-A7EF-378C-A8FCD0C37EE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2F49FD9-36C8-0923-B7FD-73F459FFD986}"/>
              </a:ext>
            </a:extLst>
          </p:cNvPr>
          <p:cNvSpPr/>
          <p:nvPr/>
        </p:nvSpPr>
        <p:spPr>
          <a:xfrm>
            <a:off x="712922" y="1140735"/>
            <a:ext cx="10864312" cy="324278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Q28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Calculate the net factor income from abroad from the following data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:</a:t>
            </a: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79D665-6785-2806-F2C9-AEA7EE69FB64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613C9E0-B904-1853-44A1-3009D6177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BD7C58B-B794-3B49-25E3-27B7336FA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78720A-E465-BC26-08F6-8973CE3A1B07}"/>
              </a:ext>
            </a:extLst>
          </p:cNvPr>
          <p:cNvSpPr/>
          <p:nvPr/>
        </p:nvSpPr>
        <p:spPr>
          <a:xfrm>
            <a:off x="1379345" y="4715334"/>
            <a:ext cx="3506339" cy="5653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2,400 crores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306788-52F4-DDAA-02E4-E4BF75F68AE9}"/>
              </a:ext>
            </a:extLst>
          </p:cNvPr>
          <p:cNvSpPr/>
          <p:nvPr/>
        </p:nvSpPr>
        <p:spPr>
          <a:xfrm>
            <a:off x="6726261" y="4715336"/>
            <a:ext cx="3506336" cy="5653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2,000 crores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8C555F-D48D-A36E-81C0-728651BB72BC}"/>
              </a:ext>
            </a:extLst>
          </p:cNvPr>
          <p:cNvSpPr/>
          <p:nvPr/>
        </p:nvSpPr>
        <p:spPr>
          <a:xfrm>
            <a:off x="1379345" y="5592438"/>
            <a:ext cx="3506336" cy="4374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3,600 crores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406E1E-B157-D5A6-2F97-4E6D974E41E7}"/>
              </a:ext>
            </a:extLst>
          </p:cNvPr>
          <p:cNvSpPr/>
          <p:nvPr/>
        </p:nvSpPr>
        <p:spPr>
          <a:xfrm>
            <a:off x="6634870" y="5556048"/>
            <a:ext cx="3626607" cy="4374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1,800 crores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4B6E920-D5B0-0F20-5088-32F5DD31A7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869458"/>
              </p:ext>
            </p:extLst>
          </p:nvPr>
        </p:nvGraphicFramePr>
        <p:xfrm>
          <a:off x="1673816" y="2681207"/>
          <a:ext cx="7082725" cy="1649730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3540911">
                  <a:extLst>
                    <a:ext uri="{9D8B030D-6E8A-4147-A177-3AD203B41FA5}">
                      <a16:colId xmlns:a16="http://schemas.microsoft.com/office/drawing/2014/main" val="1454124371"/>
                    </a:ext>
                  </a:extLst>
                </a:gridCol>
                <a:gridCol w="3541814">
                  <a:extLst>
                    <a:ext uri="{9D8B030D-6E8A-4147-A177-3AD203B41FA5}">
                      <a16:colId xmlns:a16="http://schemas.microsoft.com/office/drawing/2014/main" val="1747255844"/>
                    </a:ext>
                  </a:extLst>
                </a:gridCol>
              </a:tblGrid>
              <a:tr h="292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Particulars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Amount (Rs.) in crores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4099093"/>
                  </a:ext>
                </a:extLst>
              </a:tr>
              <a:tr h="2926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NDP</a:t>
                      </a:r>
                      <a:r>
                        <a:rPr lang="en-US" sz="2000" kern="100" baseline="-25000" dirty="0">
                          <a:effectLst/>
                        </a:rPr>
                        <a:t>MP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10,000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911935"/>
                  </a:ext>
                </a:extLst>
              </a:tr>
              <a:tr h="2926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NNP</a:t>
                      </a:r>
                      <a:r>
                        <a:rPr lang="en-US" sz="2000" kern="100" baseline="-25000" dirty="0">
                          <a:effectLst/>
                        </a:rPr>
                        <a:t>MP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12,000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9610972"/>
                  </a:ext>
                </a:extLst>
              </a:tr>
              <a:tr h="2926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Net Indirect taxes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400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2931090"/>
                  </a:ext>
                </a:extLst>
              </a:tr>
              <a:tr h="2926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Depreciation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200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236582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FBF315C-CF73-D4D3-7011-CAC83CB993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03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A3529-1FD4-3824-EBFA-1AB8B9A25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62A5A27-3BC3-33D0-EBFB-EE23E482BF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892275B-EFE2-CBBF-47BF-4F104C2FDB4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17037E-7260-9D7E-B03D-CDE54CDA5BB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CBFD90-5EBE-113E-D423-875CDBD24FF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425840-640A-67B0-72DB-1871B3B35FCF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Q29 If a country has the following economic data : GDP</a:t>
            </a:r>
            <a:r>
              <a:rPr lang="en-US" sz="2800" baseline="-25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= Rs. 2,000 billion , indirect taxes= Rs . 250 billion and subsidies = Rs. 100 billion , what is its GDP at Factor cost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E0F0FE-6B95-23B9-35FB-C731D765AD93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11B6654-5A76-C469-9685-74B9D567F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FC0CE2E-4D5A-CAE7-2FF0-1C69FC87B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14F0EB-1056-0D5D-F1A7-26849A1FF651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1,850 billion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F3834B-54CC-6883-C9AD-D8B2927A0792}"/>
              </a:ext>
            </a:extLst>
          </p:cNvPr>
          <p:cNvSpPr/>
          <p:nvPr/>
        </p:nvSpPr>
        <p:spPr>
          <a:xfrm>
            <a:off x="6344802" y="3952070"/>
            <a:ext cx="40080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2,100 billion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22FFDF-79BA-0F64-2B88-3F4CF089192F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2,150 billion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20DE1C-1234-87F4-00C0-1FD093C0DEDD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2,000 billion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F8FBD7-1DB5-4F8B-D6CE-7AD7C63161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10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9" y="-132260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70431"/>
            <a:ext cx="11341930" cy="179743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Q3.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If GDP at market price is Rs. 6,700 crore and depreciation is Rs. 530 Crore , then what will be the NDP at market price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52600" y="4648025"/>
            <a:ext cx="4340860" cy="939544"/>
          </a:xfrm>
          <a:prstGeom prst="roundRect">
            <a:avLst>
              <a:gd name="adj" fmla="val 394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Rs. 7,230 crore 	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902" y="3646833"/>
            <a:ext cx="4340860" cy="86317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Rs. 6,200 crore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672378" y="4648025"/>
            <a:ext cx="5238428" cy="1349820"/>
          </a:xfrm>
          <a:prstGeom prst="roundRect">
            <a:avLst>
              <a:gd name="adj" fmla="val 469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Rs. 6,690 crore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937711" y="3646835"/>
            <a:ext cx="4973096" cy="863172"/>
          </a:xfrm>
          <a:prstGeom prst="roundRect">
            <a:avLst>
              <a:gd name="adj" fmla="val 1666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Rs. 6,170 crore 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38E4B4D1-BAB1-0344-236B-E380E0777F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18908DF5-D274-E900-1FE5-D1031DA164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E194C-BF0A-03B7-ED33-D5BE513AB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1401401-0461-338B-7B7F-57D1707D76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1F4399-2DAB-8A94-AFCA-FEB7372F4B0B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362079F-4DB5-0D2D-B720-8E02F93B60E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C93CB4-D849-829C-E626-986A39DF3D7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4065144-5475-CC86-241E-7FB6B0DCB5A6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Q30 Operating surplus includes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59E8E3-E37A-C7AB-56D2-F3D91C3678CA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9F89686-FE0A-C081-0AB6-C4750F871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62C04AD-FA4E-ECC3-35C1-440F4363D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F29496-45DA-760A-1E14-D04088A6BB6B}"/>
              </a:ext>
            </a:extLst>
          </p:cNvPr>
          <p:cNvSpPr/>
          <p:nvPr/>
        </p:nvSpPr>
        <p:spPr>
          <a:xfrm>
            <a:off x="1146873" y="3611310"/>
            <a:ext cx="4945118" cy="12160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Rent , Interest and Compensation of employees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47EDD4-BBEC-B0CE-AA05-27AA5FE8FA29}"/>
              </a:ext>
            </a:extLst>
          </p:cNvPr>
          <p:cNvSpPr/>
          <p:nvPr/>
        </p:nvSpPr>
        <p:spPr>
          <a:xfrm>
            <a:off x="6526924" y="3702583"/>
            <a:ext cx="4518203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Rent , Interest and Profit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D247A5-EF6B-6728-1C83-AA03B41C02A0}"/>
              </a:ext>
            </a:extLst>
          </p:cNvPr>
          <p:cNvSpPr/>
          <p:nvPr/>
        </p:nvSpPr>
        <p:spPr>
          <a:xfrm>
            <a:off x="1103097" y="4972277"/>
            <a:ext cx="4988894" cy="12485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Rent , profit and Compensation of employees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EC2A8F-9762-1009-D313-FACBC92784DD}"/>
              </a:ext>
            </a:extLst>
          </p:cNvPr>
          <p:cNvSpPr/>
          <p:nvPr/>
        </p:nvSpPr>
        <p:spPr>
          <a:xfrm>
            <a:off x="6354320" y="4972277"/>
            <a:ext cx="4690807" cy="12485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Rent , Interest and Taxes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2CB236-209F-718A-E1CF-C406B6A9ED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1303F-A734-8ED2-9083-0FFD8E035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84DABDF-2D43-D005-ADF5-364BE7939D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149C48C-780F-B71D-7D34-3F853D53514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B89AC2B-8E52-846D-0F3F-D5D430200F2A}"/>
              </a:ext>
            </a:extLst>
          </p:cNvPr>
          <p:cNvSpPr/>
          <p:nvPr/>
        </p:nvSpPr>
        <p:spPr>
          <a:xfrm>
            <a:off x="3624193" y="280651"/>
            <a:ext cx="4938613" cy="794515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799BCC-33B7-A8AA-6FBA-339BEA9A434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596478E-6E72-08E4-753E-4EB75C6A15F1}"/>
              </a:ext>
            </a:extLst>
          </p:cNvPr>
          <p:cNvSpPr/>
          <p:nvPr/>
        </p:nvSpPr>
        <p:spPr>
          <a:xfrm>
            <a:off x="704850" y="1140736"/>
            <a:ext cx="10877550" cy="410918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Q31 Use the following data to answer question </a:t>
            </a: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Calculate GDP</a:t>
            </a:r>
            <a:r>
              <a:rPr lang="en-US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FC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 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9E3C04-3D52-B6F2-5F0A-BA7D549F4CF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A152392-595E-BC19-E75B-8BF9D9148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DBD86DE-295F-F6D8-A43D-C4328587D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111196-FCC0-2578-F3B5-C936CEBC54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D592E7B-BE78-E4E1-0E0F-72EF25491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734611"/>
              </p:ext>
            </p:extLst>
          </p:nvPr>
        </p:nvGraphicFramePr>
        <p:xfrm>
          <a:off x="1891862" y="1826375"/>
          <a:ext cx="6558456" cy="26723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9228">
                  <a:extLst>
                    <a:ext uri="{9D8B030D-6E8A-4147-A177-3AD203B41FA5}">
                      <a16:colId xmlns:a16="http://schemas.microsoft.com/office/drawing/2014/main" val="2657686680"/>
                    </a:ext>
                  </a:extLst>
                </a:gridCol>
                <a:gridCol w="3279228">
                  <a:extLst>
                    <a:ext uri="{9D8B030D-6E8A-4147-A177-3AD203B41FA5}">
                      <a16:colId xmlns:a16="http://schemas.microsoft.com/office/drawing/2014/main" val="3160399950"/>
                    </a:ext>
                  </a:extLst>
                </a:gridCol>
              </a:tblGrid>
              <a:tr h="278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Particulars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 in crores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9615717"/>
                  </a:ext>
                </a:extLst>
              </a:tr>
              <a:tr h="2787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Operating Surplus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2,500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9946686"/>
                  </a:ext>
                </a:extLst>
              </a:tr>
              <a:tr h="2787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Mixed Income of Self employed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1,500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3675375"/>
                  </a:ext>
                </a:extLst>
              </a:tr>
              <a:tr h="2787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Rent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680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3290726"/>
                  </a:ext>
                </a:extLst>
              </a:tr>
              <a:tr h="2787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Profit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720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7555493"/>
                  </a:ext>
                </a:extLst>
              </a:tr>
              <a:tr h="2787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Interest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1,100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6593578"/>
                  </a:ext>
                </a:extLst>
              </a:tr>
              <a:tr h="2787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Net Indirect tax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400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682783"/>
                  </a:ext>
                </a:extLst>
              </a:tr>
              <a:tr h="2787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Conspution  of fixed capital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300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8875462"/>
                  </a:ext>
                </a:extLst>
              </a:tr>
              <a:tr h="2787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Compensation of employees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1,000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8298884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8C9A76C7-BEF7-818F-C425-46CC20E981F0}"/>
              </a:ext>
            </a:extLst>
          </p:cNvPr>
          <p:cNvSpPr/>
          <p:nvPr/>
        </p:nvSpPr>
        <p:spPr>
          <a:xfrm>
            <a:off x="960452" y="5291158"/>
            <a:ext cx="2851683" cy="70949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5,000 crores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3B9117-D2E4-2D66-EEE4-4801EF51246E}"/>
              </a:ext>
            </a:extLst>
          </p:cNvPr>
          <p:cNvSpPr/>
          <p:nvPr/>
        </p:nvSpPr>
        <p:spPr>
          <a:xfrm>
            <a:off x="4717783" y="5332753"/>
            <a:ext cx="2851683" cy="70949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7,500 crores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24F5B1-C7D0-008F-9EF1-845D8886E040}"/>
              </a:ext>
            </a:extLst>
          </p:cNvPr>
          <p:cNvSpPr/>
          <p:nvPr/>
        </p:nvSpPr>
        <p:spPr>
          <a:xfrm>
            <a:off x="960452" y="6077323"/>
            <a:ext cx="2851683" cy="70949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7,100 crores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5BCA59-88FE-6E21-8B56-CD9C68233CDB}"/>
              </a:ext>
            </a:extLst>
          </p:cNvPr>
          <p:cNvSpPr/>
          <p:nvPr/>
        </p:nvSpPr>
        <p:spPr>
          <a:xfrm>
            <a:off x="4685910" y="6101653"/>
            <a:ext cx="2851683" cy="70949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5,300 crores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541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C3E77-182B-671F-510F-BFFB758B6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55195DA-6E6F-75E1-8668-FC0607AD92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22378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2DADF3B-94D0-F9DE-3FE5-1C2775DB15BA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3C66885-7332-70F9-AE68-4CE7F7EC6E6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561BE3-9271-1F9B-D3B8-A195469EA9F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AA42774-0E7E-34CD-F68B-08F16135A2C3}"/>
              </a:ext>
            </a:extLst>
          </p:cNvPr>
          <p:cNvSpPr/>
          <p:nvPr/>
        </p:nvSpPr>
        <p:spPr>
          <a:xfrm>
            <a:off x="704850" y="1140735"/>
            <a:ext cx="10949736" cy="365956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Q32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Use the following data to answer question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r>
              <a:rPr lang="en-US" dirty="0">
                <a:solidFill>
                  <a:srgbClr val="7030A0"/>
                </a:solidFill>
              </a:rPr>
              <a:t>Calculate GDP</a:t>
            </a:r>
            <a:r>
              <a:rPr lang="en-US" baseline="-25000" dirty="0">
                <a:solidFill>
                  <a:srgbClr val="7030A0"/>
                </a:solidFill>
              </a:rPr>
              <a:t>MP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8DCD66-553F-BD18-D92C-20A452B53099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0CFEE43-5D3D-ACC6-E742-BA95DB566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FF2CB9F-92CC-DADE-68CC-45FD7B2B8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5B3C52-A09A-83C5-BDBA-9463A5007A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3A9CBFF-ADD5-EB04-7625-E9BC7561D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651002"/>
              </p:ext>
            </p:extLst>
          </p:nvPr>
        </p:nvGraphicFramePr>
        <p:xfrm>
          <a:off x="2222937" y="1755409"/>
          <a:ext cx="6043054" cy="2375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1527">
                  <a:extLst>
                    <a:ext uri="{9D8B030D-6E8A-4147-A177-3AD203B41FA5}">
                      <a16:colId xmlns:a16="http://schemas.microsoft.com/office/drawing/2014/main" val="4218482778"/>
                    </a:ext>
                  </a:extLst>
                </a:gridCol>
                <a:gridCol w="3021527">
                  <a:extLst>
                    <a:ext uri="{9D8B030D-6E8A-4147-A177-3AD203B41FA5}">
                      <a16:colId xmlns:a16="http://schemas.microsoft.com/office/drawing/2014/main" val="1959000314"/>
                    </a:ext>
                  </a:extLst>
                </a:gridCol>
              </a:tblGrid>
              <a:tr h="259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Particulars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Rs. in crores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1236026"/>
                  </a:ext>
                </a:extLst>
              </a:tr>
              <a:tr h="2592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Operating Surplus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2,500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903841"/>
                  </a:ext>
                </a:extLst>
              </a:tr>
              <a:tr h="2592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Mixed Income of Self employed 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1,500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5759503"/>
                  </a:ext>
                </a:extLst>
              </a:tr>
              <a:tr h="2592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Rent 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680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050548"/>
                  </a:ext>
                </a:extLst>
              </a:tr>
              <a:tr h="2592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Profit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720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4246709"/>
                  </a:ext>
                </a:extLst>
              </a:tr>
              <a:tr h="2592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Interest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1,100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9780590"/>
                  </a:ext>
                </a:extLst>
              </a:tr>
              <a:tr h="2592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Net Indirect tax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400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7785093"/>
                  </a:ext>
                </a:extLst>
              </a:tr>
              <a:tr h="2592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Conspution  of fixed capital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300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6064436"/>
                  </a:ext>
                </a:extLst>
              </a:tr>
              <a:tr h="2592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Compensation of employees 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1,000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351214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4749AEA-AD8F-3E2F-E869-8D80A9DE0470}"/>
              </a:ext>
            </a:extLst>
          </p:cNvPr>
          <p:cNvSpPr/>
          <p:nvPr/>
        </p:nvSpPr>
        <p:spPr>
          <a:xfrm>
            <a:off x="1148447" y="4871680"/>
            <a:ext cx="2943810" cy="867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540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B9E616-4436-DD54-C47B-3582EB579766}"/>
              </a:ext>
            </a:extLst>
          </p:cNvPr>
          <p:cNvSpPr/>
          <p:nvPr/>
        </p:nvSpPr>
        <p:spPr>
          <a:xfrm>
            <a:off x="4707813" y="4905229"/>
            <a:ext cx="2943810" cy="867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350</a:t>
            </a:r>
            <a:r>
              <a:rPr lang="en-US" dirty="0"/>
              <a:t>	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68018C-2CCA-996B-BEE8-13CEC4EC133D}"/>
              </a:ext>
            </a:extLst>
          </p:cNvPr>
          <p:cNvSpPr/>
          <p:nvPr/>
        </p:nvSpPr>
        <p:spPr>
          <a:xfrm>
            <a:off x="1148447" y="5810165"/>
            <a:ext cx="2943810" cy="867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375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CBBC9A-8DFF-80BD-9361-047F56CFFF44}"/>
              </a:ext>
            </a:extLst>
          </p:cNvPr>
          <p:cNvSpPr/>
          <p:nvPr/>
        </p:nvSpPr>
        <p:spPr>
          <a:xfrm>
            <a:off x="4707813" y="5817552"/>
            <a:ext cx="2857592" cy="867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475</a:t>
            </a:r>
          </a:p>
        </p:txBody>
      </p:sp>
    </p:spTree>
    <p:extLst>
      <p:ext uri="{BB962C8B-B14F-4D97-AF65-F5344CB8AC3E}">
        <p14:creationId xmlns:p14="http://schemas.microsoft.com/office/powerpoint/2010/main" val="102113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8E682-516F-E63D-2DAD-0D13436FE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39FF345-3C5B-EBC7-02B1-BD7829E85D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048A542-D876-A8DB-6EBE-F89CB62FC05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50B073-7A8F-D61D-D8FD-69FC9811646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5F587F-B877-18F9-1ADD-B32CC617475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A5FDC8-2707-D03C-A122-4C3865FC7155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Q33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Which of the following factor of production is not included in calculating the National Income ?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1E1972-1BFA-4882-E26C-58C7A7B7EC4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10CC87E-5D07-0F91-B145-EC3B9FC96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C0004BA-60C6-6529-879D-A38E20719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609EB2-A819-BADC-6AFC-7521B27BBFEE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Pensions of retired workers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6E35BC-5384-0766-E227-F9D7661A6F14}"/>
              </a:ext>
            </a:extLst>
          </p:cNvPr>
          <p:cNvSpPr/>
          <p:nvPr/>
        </p:nvSpPr>
        <p:spPr>
          <a:xfrm>
            <a:off x="6344802" y="3952070"/>
            <a:ext cx="40080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Wages of laborers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32697-906E-1BC7-947F-9528AFE5F2FA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Employers contribution to provident fund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EC4DB3-8718-5640-5F57-A62CB5BB5FB9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dirty="0">
                <a:solidFill>
                  <a:srgbClr val="00B0F0"/>
                </a:solidFill>
              </a:rPr>
              <a:t>Interest on loans availed for productive services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CE7E72-ABF7-9AE4-34AE-73B9DD0B59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94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AD9A3-E203-D730-BE45-EDB54769B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8B3611E-D7E3-A315-B690-452A7EB434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3F03DC-4803-CA62-350C-EF22B00511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EAF3971-B9E6-CB38-93F1-A2A30E44064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993AF4-5C11-4474-91EA-928D0C79B50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65DB4E2-C0F3-6DC1-2FCD-40D7C47BB802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Q34 If Net Income from abroad is negative :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1E9CF9-ECD8-36BC-8D7A-D4E590DAD12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5955256-5E87-A9EB-C9E8-581D472B1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67DA0-FF5E-C661-2F9A-39E7F6C7B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CA1DD5-7247-5FDC-7D27-C46D8C8BE729}"/>
              </a:ext>
            </a:extLst>
          </p:cNvPr>
          <p:cNvSpPr/>
          <p:nvPr/>
        </p:nvSpPr>
        <p:spPr>
          <a:xfrm>
            <a:off x="1146873" y="3783084"/>
            <a:ext cx="4935600" cy="9139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GNP</a:t>
            </a:r>
            <a:r>
              <a:rPr lang="en-US" b="1" baseline="-250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MP</a:t>
            </a:r>
            <a:r>
              <a:rPr lang="en-US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would be smaller than GDP</a:t>
            </a:r>
            <a:r>
              <a:rPr lang="en-US" b="1" baseline="-250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MP</a:t>
            </a:r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E28BA2-E3E1-04F7-74CF-913C09D444CF}"/>
              </a:ext>
            </a:extLst>
          </p:cNvPr>
          <p:cNvSpPr/>
          <p:nvPr/>
        </p:nvSpPr>
        <p:spPr>
          <a:xfrm>
            <a:off x="6344801" y="3783085"/>
            <a:ext cx="4700325" cy="10442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</a:t>
            </a:r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Gross Income earned by country’s citizen and companies abroad is negative 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342162-06A9-FF47-3F28-28485D2212A9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NNP</a:t>
            </a:r>
            <a:r>
              <a:rPr lang="en-US" baseline="-250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MP</a:t>
            </a:r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would be greater  than GNP</a:t>
            </a:r>
            <a:r>
              <a:rPr lang="en-US" baseline="-250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MP</a:t>
            </a:r>
            <a:endParaRPr lang="en-US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A89E3B-1DC5-B9A0-FC7C-72ADDF65B16A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Huge depreciation component NNP</a:t>
            </a:r>
            <a:r>
              <a:rPr lang="en-US" baseline="-250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MP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6AB6A3-3EBE-65E1-0A2F-77416D897E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1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412A4-D858-9C3B-D7C0-A49EF6A8C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75DCEAA-D31F-6673-FEB6-2B50CF8170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BB438B2-2A96-23F4-E599-0AF38CEACAA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9D5E201-D087-EAAD-6514-F8D242D420C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8C68B7-307C-35EE-A758-6759A3CC0CC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0ECEAC4-6F78-B766-C419-C748C411EC71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Q35 Which item is not included when calculating national income using the income method ?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0C5A03-9814-06F8-8603-1C1CEDD508A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6B2A205-077A-BFA1-306D-D6062E15B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2193504-1844-8EB0-4A7C-F7BBAD39D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FF5C81-9EAA-0268-F9D2-97BFCC3DA150}"/>
              </a:ext>
            </a:extLst>
          </p:cNvPr>
          <p:cNvSpPr/>
          <p:nvPr/>
        </p:nvSpPr>
        <p:spPr>
          <a:xfrm>
            <a:off x="1146873" y="3952070"/>
            <a:ext cx="4770444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Compensation of employees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D94D4C-9F75-56D1-315E-DBE30208F689}"/>
              </a:ext>
            </a:extLst>
          </p:cNvPr>
          <p:cNvSpPr/>
          <p:nvPr/>
        </p:nvSpPr>
        <p:spPr>
          <a:xfrm>
            <a:off x="6344802" y="3952070"/>
            <a:ext cx="4700324" cy="8752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Mixed income of self – employed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F9FEB4-F28B-8450-276F-14B2A45B4F50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Interest paid on conspution loans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0F3F80-3683-9145-708C-91A20F7563E4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Rent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6CB034-C49B-109C-A8E5-CAA21765E4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8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7B202-F156-3676-2FF6-7D59D32B8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2DC464F-A9CB-AAD9-AEF9-B17E40C652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1572A9-2EF2-B4D7-5B1C-4BCFCA984B0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B32543-D421-D01C-6836-B1D864D816B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54DC2A-BA96-6112-2BB4-305947C6B6B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FDBE811-5CBA-617D-C55A-1B561220BF38}"/>
              </a:ext>
            </a:extLst>
          </p:cNvPr>
          <p:cNvSpPr/>
          <p:nvPr/>
        </p:nvSpPr>
        <p:spPr>
          <a:xfrm>
            <a:off x="704850" y="1140735"/>
            <a:ext cx="10877550" cy="316325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Q36 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Refer the following data :</a:t>
            </a: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Based on the above data , compute the Gross Value Added at  Market Price (GVA </a:t>
            </a:r>
            <a:r>
              <a:rPr lang="en-US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MP</a:t>
            </a:r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)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C66FA2-C405-E56D-0423-14120B103553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4AED88F-B585-0AF3-73FA-F21DDBF72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B27FE26-DA72-A69B-1F23-E81BF8952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1D1C9B-A57F-880C-ACB1-8644CAF4BC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8C218CA-54ED-BEA5-083F-7A8F83D9F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920827"/>
              </p:ext>
            </p:extLst>
          </p:nvPr>
        </p:nvGraphicFramePr>
        <p:xfrm>
          <a:off x="1718441" y="1663548"/>
          <a:ext cx="8655269" cy="1915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7084">
                  <a:extLst>
                    <a:ext uri="{9D8B030D-6E8A-4147-A177-3AD203B41FA5}">
                      <a16:colId xmlns:a16="http://schemas.microsoft.com/office/drawing/2014/main" val="3622688621"/>
                    </a:ext>
                  </a:extLst>
                </a:gridCol>
                <a:gridCol w="4328185">
                  <a:extLst>
                    <a:ext uri="{9D8B030D-6E8A-4147-A177-3AD203B41FA5}">
                      <a16:colId xmlns:a16="http://schemas.microsoft.com/office/drawing/2014/main" val="2166480481"/>
                    </a:ext>
                  </a:extLst>
                </a:gridCol>
              </a:tblGrid>
              <a:tr h="3192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Sales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: Rs. 1,000 crores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9919011"/>
                  </a:ext>
                </a:extLst>
              </a:tr>
              <a:tr h="3192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Depreciation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: Rs. 70 crores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2001269"/>
                  </a:ext>
                </a:extLst>
              </a:tr>
              <a:tr h="3192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Opening stock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: Rs. 100 crores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2014632"/>
                  </a:ext>
                </a:extLst>
              </a:tr>
              <a:tr h="3192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Closing Stock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: Rs. 90 crores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9159320"/>
                  </a:ext>
                </a:extLst>
              </a:tr>
              <a:tr h="3192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GST 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: Rs. 100 crores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0555416"/>
                  </a:ext>
                </a:extLst>
              </a:tr>
              <a:tr h="3192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Intermediate consumption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: Rs, 440 crores 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7675738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FD9CFD45-81B4-C331-9840-0F3956DCB91A}"/>
              </a:ext>
            </a:extLst>
          </p:cNvPr>
          <p:cNvSpPr/>
          <p:nvPr/>
        </p:nvSpPr>
        <p:spPr>
          <a:xfrm>
            <a:off x="1087820" y="4540469"/>
            <a:ext cx="3610303" cy="6829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380 crores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1D3AB-AE6D-DF1A-E61C-9C9005BAB567}"/>
              </a:ext>
            </a:extLst>
          </p:cNvPr>
          <p:cNvSpPr/>
          <p:nvPr/>
        </p:nvSpPr>
        <p:spPr>
          <a:xfrm>
            <a:off x="5560145" y="4503308"/>
            <a:ext cx="3610303" cy="8310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620 crores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72E81B-AF25-FD69-7B09-CD262BACB7F3}"/>
              </a:ext>
            </a:extLst>
          </p:cNvPr>
          <p:cNvSpPr/>
          <p:nvPr/>
        </p:nvSpPr>
        <p:spPr>
          <a:xfrm>
            <a:off x="1087821" y="5517887"/>
            <a:ext cx="3720662" cy="7882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 . 480 crores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7E9618-1C20-23EE-BDB7-6C4ED0586BA3}"/>
              </a:ext>
            </a:extLst>
          </p:cNvPr>
          <p:cNvSpPr/>
          <p:nvPr/>
        </p:nvSpPr>
        <p:spPr>
          <a:xfrm>
            <a:off x="5560145" y="5453141"/>
            <a:ext cx="3610302" cy="7882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550 crores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39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1BB89-775A-F514-3ADA-853B08175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97A0A7E-EE7E-874B-85CC-8C49FE258F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55FBEF-F921-E2F6-AA19-84DE22029A7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1511147-1465-EDD6-EBEB-1D56D0C9F3B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8F77A0-B65E-66E6-977D-2399EE1DB6B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0D1A4D7-820F-98AD-8ADC-75D7E1C05FA8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Q37 In National Accounts , which of the following is considered an ‘ economic bad’ excluded from GDP ?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8FF223-FA7C-E725-48ED-6217C26C366A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EB11264-84AA-1826-616B-66EF6E332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BEB30E9-AD07-F531-BF4C-9A7B84769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7840B5-6B25-58A7-CD3F-CDCCAA0C3088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Traffic Congestion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9F99FC-37C7-26B4-42D3-68BEB99F34A6}"/>
              </a:ext>
            </a:extLst>
          </p:cNvPr>
          <p:cNvSpPr/>
          <p:nvPr/>
        </p:nvSpPr>
        <p:spPr>
          <a:xfrm>
            <a:off x="6344802" y="3952070"/>
            <a:ext cx="40080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Volunteer Services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B4F15F-3719-B9E9-9EAC-B419DAB0E86F}"/>
              </a:ext>
            </a:extLst>
          </p:cNvPr>
          <p:cNvSpPr/>
          <p:nvPr/>
        </p:nvSpPr>
        <p:spPr>
          <a:xfrm>
            <a:off x="1103097" y="4972276"/>
            <a:ext cx="4992903" cy="9555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Rent from self – employed houses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14116D-0FFD-9494-2101-BE996340B942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Conspution of fixed capital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60ED2E-6D7A-6337-0406-386F82021C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4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A4DE7-B651-79A8-C35B-D78CEC34F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734416D-D384-3CCE-6B7C-3F845CE5F7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5413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4F8154A-32EE-D2F6-46DC-C0E135DE95C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60F14A6-9E52-F506-7BAE-4CC3BB41E75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CD8455-F549-F648-2272-AD40FE15916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A089065-AA7A-7FF7-E36A-D4ECA1FECA17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Q38 All of the following are included in government field consumption expenditure except :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B796C2-3016-F0FA-2437-AAD9F3D582D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11CAEA3-7203-290C-C416-7301712AE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B09060E-6317-82F1-1CE6-E0351EB3A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4132D6-0863-CDCF-8A04-92B474D837BD}"/>
              </a:ext>
            </a:extLst>
          </p:cNvPr>
          <p:cNvSpPr/>
          <p:nvPr/>
        </p:nvSpPr>
        <p:spPr>
          <a:xfrm>
            <a:off x="1146873" y="3952070"/>
            <a:ext cx="4935600" cy="8105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Government expenditure on defence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EB361B-05EB-CB37-D6B8-682218C7C198}"/>
              </a:ext>
            </a:extLst>
          </p:cNvPr>
          <p:cNvSpPr/>
          <p:nvPr/>
        </p:nvSpPr>
        <p:spPr>
          <a:xfrm>
            <a:off x="6344802" y="3952069"/>
            <a:ext cx="5237598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Government expenditure on education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7A2C83-ECCA-F8EA-8B71-AE0A7F123057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Government expenditure on healthcare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A2736F-7CC9-CBF8-F69B-EFBE23F46F58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Government expenditure on pensions 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003049-8DF5-0CF1-558E-2F97869AE0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95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AB564-C84A-A81C-6BD2-E9AB83AC8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450433E-BB31-F08D-D445-42FFB2DAB9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BE3894B-C57D-7D40-BA9B-5E7501B53056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ECB0485-97D3-3D4B-5495-330D8222068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98DA00-FAEE-7E65-D3EE-E1879244F32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3932683-1AEC-DB44-4C8E-D18E44560868}"/>
              </a:ext>
            </a:extLst>
          </p:cNvPr>
          <p:cNvSpPr/>
          <p:nvPr/>
        </p:nvSpPr>
        <p:spPr>
          <a:xfrm>
            <a:off x="704850" y="1140735"/>
            <a:ext cx="10877550" cy="263117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Q39 From the given options, select the method that measures national income through a summation of factor incomes paid out by all production units within the domestic territory of a country such as wages , salaries , rent , interest and profit, with the expectation of transfer pricing .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D9365B-815A-7616-F6ED-70F5905885A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C62CC09-EE76-A5C4-45B1-2EB7229A1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9752534-01CB-7DEA-174A-50194123E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C22536-9AF3-A555-2AEC-7B72202E5663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Value added method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8DCCAE-8864-E949-EAE4-733D56FB1C5D}"/>
              </a:ext>
            </a:extLst>
          </p:cNvPr>
          <p:cNvSpPr/>
          <p:nvPr/>
        </p:nvSpPr>
        <p:spPr>
          <a:xfrm>
            <a:off x="6344802" y="3952070"/>
            <a:ext cx="4312688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Expenditure method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14EBA8-03B5-1912-77FF-2D894D2257B3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Disposal method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DA7FF5-69E9-E9F0-9247-1228CED840B1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Income method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EACF97-0727-F061-7478-3BE4A70EFB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58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91" y="-58221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0" y="1178222"/>
            <a:ext cx="11576957" cy="142982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Q4  Which of the following refers to the mixed income of the self-employed? [Sept-24]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BF1320-72D6-8AB0-0E8F-A280DB3B65EA}"/>
              </a:ext>
            </a:extLst>
          </p:cNvPr>
          <p:cNvSpPr/>
          <p:nvPr/>
        </p:nvSpPr>
        <p:spPr>
          <a:xfrm>
            <a:off x="798875" y="2729543"/>
            <a:ext cx="7957667" cy="12770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) Combined factor payments which are not distinguishable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AD1EC5-2D64-3411-FFE4-43984C5CFA05}"/>
              </a:ext>
            </a:extLst>
          </p:cNvPr>
          <p:cNvSpPr/>
          <p:nvPr/>
        </p:nvSpPr>
        <p:spPr>
          <a:xfrm>
            <a:off x="798875" y="4165463"/>
            <a:ext cx="7771426" cy="5656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Wages due to non-economic activities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48C15D-E7E9-B644-C719-F5A5E989CA97}"/>
              </a:ext>
            </a:extLst>
          </p:cNvPr>
          <p:cNvSpPr/>
          <p:nvPr/>
        </p:nvSpPr>
        <p:spPr>
          <a:xfrm>
            <a:off x="798875" y="4852605"/>
            <a:ext cx="8500108" cy="8271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Net profits received by self-employed</a:t>
            </a:r>
            <a:r>
              <a:rPr lang="en-US" b="1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279CD9-1A65-02BE-957E-BFEB3412CEB3}"/>
              </a:ext>
            </a:extLst>
          </p:cNvPr>
          <p:cNvSpPr/>
          <p:nvPr/>
        </p:nvSpPr>
        <p:spPr>
          <a:xfrm>
            <a:off x="798875" y="5774065"/>
            <a:ext cx="8500108" cy="6452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Outside wages received by self-employed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FDACD6-F3EA-966C-33F3-B55B5B8913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A656C-0B83-BDCA-33CC-AE20BA7EC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5C342D0-92E3-3E3C-5866-AEC6644F7B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50E9889-48DD-E83C-96BA-0F4E9DA93DA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63D408E-CABB-8FC7-188B-0F3E57FBB2C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95256A-4AF3-A908-B1CF-F17692446BA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A9F1402-669C-23C9-1358-185E731A99BD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Q40 Calculate the amount of subsidies , when the national income is Rs. 4,500 crore , Net National Product at Market Price is Rs.4,800 crore and indirect taxes is Rs.350 crores .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A340F7-350F-E5E6-EE74-0436846463E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1F7907C-8A41-7BA0-3C03-4D922A246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10FFB77-6137-4C1B-5FE5-8C5F43E18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98D79F-7630-6B12-87CB-E5C576B00022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Rs.400 crores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BCF755-4B2F-57F6-6ADC-6F4348E76C13}"/>
              </a:ext>
            </a:extLst>
          </p:cNvPr>
          <p:cNvSpPr/>
          <p:nvPr/>
        </p:nvSpPr>
        <p:spPr>
          <a:xfrm>
            <a:off x="6344802" y="3952070"/>
            <a:ext cx="40080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 650 crores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4FF2CF-CC68-82EA-B750-EED5518E7EC9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Rs.50 crores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3AB6EB-ADFD-08B6-C8D4-3A1F6E8FF869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Rs.100 crore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528682-08F8-2E50-4791-C11BD1DBA7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7A60E-A202-E534-94E4-D26142ADE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63D8E86-E6A9-7C80-1D02-7E2AC6EAD4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03634A4-9E48-2D7F-654F-57E1C71BBAF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54F1B2-1524-3470-B677-C542AFAE6DE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D0C46F-4DEA-DB49-ED93-F69ED519E69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06A80D2-18AB-B4E1-63A0-609340988CDC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Q41 Considering the Real GDP to be Rs. 4,500 crore and the Nominal GDP is Rs.6,750 crore , calculate the GDP Deflator.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197EE9-6B1B-3F25-9B26-64996D074B69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4BFA786-7911-5D00-D90C-30FC2B145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9EBB265-A824-3D01-863D-E2FA0201B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ECBFF0-59A9-0704-E786-61985E0828B9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150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F4FE2F-57E7-6865-C889-A13B70DE862B}"/>
              </a:ext>
            </a:extLst>
          </p:cNvPr>
          <p:cNvSpPr/>
          <p:nvPr/>
        </p:nvSpPr>
        <p:spPr>
          <a:xfrm>
            <a:off x="6344802" y="3952070"/>
            <a:ext cx="40080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66.67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7B5485-5901-3148-2B46-55571436E72C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120</a:t>
            </a:r>
            <a:r>
              <a:rPr lang="en-US" dirty="0"/>
              <a:t>	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57121-2C82-59D6-84DB-ECEBDC490EE3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dirty="0">
                <a:solidFill>
                  <a:srgbClr val="00B0F0"/>
                </a:solidFill>
                <a:latin typeface="Arial Rounded MT Bold" panose="020F0704030504030204" pitchFamily="34" charset="0"/>
              </a:rPr>
              <a:t>80.33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345ADA-34A8-9B1C-A5C2-4DCCD72F53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2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B936F-397B-04E7-CB73-01EE0C9B0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2D2A169-9314-C865-527F-F38842E990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BD725A6-5C3F-F8E5-7855-80E3A6109D1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9559B9-A58E-BBD6-AA12-99F07E46D0A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8327F7-A815-16E6-172A-EE5279F5A30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076F321-4BA7-8B04-48C1-BAFF27CAFB71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Q42 Calculate the NNP at MP when NNP at FC is Rs.15,000 crores , indirect taxes Rs.450 crore , direct taxes Rs.175 crore and subsidies are Rs.250 crore.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728D55-3ADC-A48C-43B8-3936F10FE363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4A85411-2652-FE3A-C28E-32EA33F9D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663776-2C27-A727-9CE4-041F0B36C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E12557-FEE7-9A82-4A00-F20FAAA62F3F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Rs,15,025 Crores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9C6790-B798-3383-64A8-B6FA3E9CF1FA}"/>
              </a:ext>
            </a:extLst>
          </p:cNvPr>
          <p:cNvSpPr/>
          <p:nvPr/>
        </p:nvSpPr>
        <p:spPr>
          <a:xfrm>
            <a:off x="6344802" y="3952070"/>
            <a:ext cx="40080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15,200 crore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47BF99-AC25-6B81-5DD9-5DCB3C08BE31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15,275 Crore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8C4613-7EFE-BB7D-4EAA-33FED91062A9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Rs. 15,525 crore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89A67F-2C39-2641-F637-7504796B5C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5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48D39-8814-3464-8361-FEEAA2BFB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C67D9D0-07F8-2BEB-1A84-93C98CA917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936B8A3-6276-CF54-452D-E07D709D22E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D2EA19B-135D-1FDA-DDB2-C3D2B6A14B33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EE661C-6A69-B361-74B2-EE30F0944D32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ECE4962-63DE-97CB-BB3E-8243464B0054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Q43 The difference between market price and factor cost for an aggregate like GDP is :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EAE399-CDE3-445A-7C46-FB9F51629781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1A0C639-65DC-8D8D-848D-E411CA751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4F90C16-7B9F-1462-9810-77DBCB9A4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98205A-1EE7-8E39-82B3-4CACBB08CEE7}"/>
              </a:ext>
            </a:extLst>
          </p:cNvPr>
          <p:cNvSpPr/>
          <p:nvPr/>
        </p:nvSpPr>
        <p:spPr>
          <a:xfrm>
            <a:off x="1146872" y="3952070"/>
            <a:ext cx="4949127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Net exports (excluding subsidies)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E91C95-8B7D-C421-5828-CBB9378346BE}"/>
              </a:ext>
            </a:extLst>
          </p:cNvPr>
          <p:cNvSpPr/>
          <p:nvPr/>
        </p:nvSpPr>
        <p:spPr>
          <a:xfrm>
            <a:off x="6200929" y="3702583"/>
            <a:ext cx="5106526" cy="12696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Net indirect taxes ( indirect taxes minus subsidies)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1F85DD-CB63-DC81-75BC-988D13D5F8FC}"/>
              </a:ext>
            </a:extLst>
          </p:cNvPr>
          <p:cNvSpPr/>
          <p:nvPr/>
        </p:nvSpPr>
        <p:spPr>
          <a:xfrm>
            <a:off x="1103097" y="5065366"/>
            <a:ext cx="5040528" cy="815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Depreciation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073D60-EE64-7F45-EAE8-83AE9FE72F34}"/>
              </a:ext>
            </a:extLst>
          </p:cNvPr>
          <p:cNvSpPr/>
          <p:nvPr/>
        </p:nvSpPr>
        <p:spPr>
          <a:xfrm>
            <a:off x="6405954" y="5293204"/>
            <a:ext cx="4639174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Net factor income from abroad</a:t>
            </a:r>
            <a:r>
              <a:rPr lang="en-US" sz="2800" dirty="0">
                <a:latin typeface="Arial Rounded MT Bold" panose="020F070403050403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7EED1C-5744-4ABD-2302-61D68BC390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1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D5F99-97B9-777A-A56A-498AC4E09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501DFE6-AAE2-A8D0-BCFD-75D9B30C6F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B0D274E-F0DB-FFBB-7713-2B51D5B9A19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5808C8F-7102-C381-F974-0151CBDB16B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211D23-0D4C-347F-5FE2-20BA212B389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1E1AB02-AA49-FA1E-A30E-68632DCD1C28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Q44 In economics , what distinguishes between ‘National Income and ‘Domestic with regards to determination of national income?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8BE6CB-C6F7-A221-8EF7-4C7F0670F6F5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CABCE92-C206-A47A-5D5F-C85B5A7F9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38005B1-A50F-B5EC-FFD2-4AFB46438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FF45B6-1B34-D8A0-8755-7D4618C85109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Depreciation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8E78B9-679B-4901-C883-1C1338D86E84}"/>
              </a:ext>
            </a:extLst>
          </p:cNvPr>
          <p:cNvSpPr/>
          <p:nvPr/>
        </p:nvSpPr>
        <p:spPr>
          <a:xfrm>
            <a:off x="6344802" y="3952070"/>
            <a:ext cx="40080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Indirect taxes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BA39A3-0939-0771-5607-C7188B587BDF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Subsidies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A74468-D371-6728-5CB8-EA3DBB0AB3DC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Net factor income from abroad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F1C8AE-344F-75F9-6063-D703812F7E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4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6A82C-54DF-1AE2-D119-7B8585F60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889B80B-1221-FD00-FE22-50B9C1A00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8EA12CC-0E4D-C88F-8526-1ACB9B761AD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FB90AD1-8620-6F02-2B6B-94E785879D3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52ED79-96EB-8EB4-76CC-6DE1A4ED385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E0751C4-C892-5C0B-C3B2-45E1BF17CCD7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Q45 National Income is calculated as the consolidation of the production of each industry after reducing the intermediate purchases from all other industries in which of the following methods .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3517A0-9A56-A604-4E63-F36178758FB7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144A714-6614-05F6-BDDC-CDD1A99EB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E407014-9FCE-27AA-93D6-7A5A25582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C8C7E6-9855-83CE-427C-6195246B3666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Industrial origin method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45A329-6194-CCF8-7AC8-B5815DA4CAB8}"/>
              </a:ext>
            </a:extLst>
          </p:cNvPr>
          <p:cNvSpPr/>
          <p:nvPr/>
        </p:nvSpPr>
        <p:spPr>
          <a:xfrm>
            <a:off x="6344802" y="3952070"/>
            <a:ext cx="40080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Income method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B21824-0616-A583-4F06-B173D32CE318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Disposal approach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CA794A-408E-3462-0C99-ADB5F302AE99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Expenditure approach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A9F002-EB87-A952-9365-67E3B6FB17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7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99AC6-1926-DC86-432C-021438C88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45E32C9-652A-ACE6-CAA4-4BA047E6A4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A24D5CF-0690-744A-28BC-66CD5FC0938F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57FC4CA-CD21-CC83-8C62-83CA4618042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48BC02-9F98-0CE5-9EEE-2B5996227D6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55732B1-767D-4D64-F4FF-B79A7F86E13A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Q46 Government spending that does not contribute to GDP because income is only redistributed from one group of people to another , without any direct contribution by the recipient is known as :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64F279-DC22-CE99-4F80-0AABEA089E45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5B50749-0C1F-9E88-DAE7-1518E6EF6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82D4E7-66FD-6AC8-BACA-66F911269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48B998-CF21-6AC8-2C4F-FA1750B05DB3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Revenue expenditure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EC2A1C-FF02-D424-51A6-47FF5ADC4E62}"/>
              </a:ext>
            </a:extLst>
          </p:cNvPr>
          <p:cNvSpPr/>
          <p:nvPr/>
        </p:nvSpPr>
        <p:spPr>
          <a:xfrm>
            <a:off x="6566267" y="3952070"/>
            <a:ext cx="4478859" cy="8380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Capital expenditure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AA182F-8215-BDF4-D32A-F95E7EF6FCE4}"/>
              </a:ext>
            </a:extLst>
          </p:cNvPr>
          <p:cNvSpPr/>
          <p:nvPr/>
        </p:nvSpPr>
        <p:spPr>
          <a:xfrm>
            <a:off x="1103097" y="4972277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Transfer payments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E33B05-7317-C237-9C26-27EDD0212128}"/>
              </a:ext>
            </a:extLst>
          </p:cNvPr>
          <p:cNvSpPr/>
          <p:nvPr/>
        </p:nvSpPr>
        <p:spPr>
          <a:xfrm>
            <a:off x="6344802" y="4972277"/>
            <a:ext cx="4700325" cy="8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Public expenditure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916429-3602-5C90-FA00-1672C16747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9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06602" y="-2459725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322044"/>
            <a:ext cx="4938613" cy="709491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222864"/>
            <a:ext cx="6815016" cy="49526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</a:t>
            </a:r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222212"/>
              </p:ext>
            </p:extLst>
          </p:nvPr>
        </p:nvGraphicFramePr>
        <p:xfrm>
          <a:off x="2159876" y="1769391"/>
          <a:ext cx="7958083" cy="4963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9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1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75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95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6915">
                <a:tc>
                  <a:txBody>
                    <a:bodyPr/>
                    <a:lstStyle/>
                    <a:p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1 (b)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2 (c)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3 (b)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4 (a)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57">
                <a:tc>
                  <a:txBody>
                    <a:bodyPr/>
                    <a:lstStyle/>
                    <a:p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5 (b)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6 (d)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Ans.</a:t>
                      </a:r>
                      <a:r>
                        <a:rPr lang="en-US" sz="1400" baseline="0" dirty="0"/>
                        <a:t> 7 (b)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Ans.8(d)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785">
                <a:tc>
                  <a:txBody>
                    <a:bodyPr/>
                    <a:lstStyle/>
                    <a:p>
                      <a:r>
                        <a:rPr lang="en-IN" sz="1400" dirty="0"/>
                        <a:t>Ans.9 (c)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 10 (b)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Ans.11 (b)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Ans12 (c</a:t>
                      </a:r>
                      <a:r>
                        <a:rPr lang="en-US" sz="1400" dirty="0"/>
                        <a:t>)</a:t>
                      </a:r>
                      <a:endParaRPr lang="en-IN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128530"/>
                  </a:ext>
                </a:extLst>
              </a:tr>
              <a:tr h="387785">
                <a:tc>
                  <a:txBody>
                    <a:bodyPr/>
                    <a:lstStyle/>
                    <a:p>
                      <a:r>
                        <a:rPr lang="en-IN" sz="1400" dirty="0"/>
                        <a:t>Ans 13. (a)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Ans.14(d)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Ans.15(a)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Ans.16 (c)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68046"/>
                  </a:ext>
                </a:extLst>
              </a:tr>
              <a:tr h="387785">
                <a:tc>
                  <a:txBody>
                    <a:bodyPr/>
                    <a:lstStyle/>
                    <a:p>
                      <a:r>
                        <a:rPr lang="en-IN" sz="1400" dirty="0"/>
                        <a:t>Ans.17 (d)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Ans.18(a)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Ans.19 (b)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 20 (c)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548116"/>
                  </a:ext>
                </a:extLst>
              </a:tr>
              <a:tr h="387785">
                <a:tc>
                  <a:txBody>
                    <a:bodyPr/>
                    <a:lstStyle/>
                    <a:p>
                      <a:r>
                        <a:rPr lang="en-IN" sz="1400" dirty="0"/>
                        <a:t>Ans 21 (b)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 22(d)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 23 (b)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Ans.24(c)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886877"/>
                  </a:ext>
                </a:extLst>
              </a:tr>
              <a:tr h="387785">
                <a:tc>
                  <a:txBody>
                    <a:bodyPr/>
                    <a:lstStyle/>
                    <a:p>
                      <a:r>
                        <a:rPr lang="en-IN" sz="1400" dirty="0"/>
                        <a:t>Ans. 25(c)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 26(d)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 27 (c)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 28 (b)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62922"/>
                  </a:ext>
                </a:extLst>
              </a:tr>
              <a:tr h="452457">
                <a:tc>
                  <a:txBody>
                    <a:bodyPr/>
                    <a:lstStyle/>
                    <a:p>
                      <a:r>
                        <a:rPr lang="en-IN" sz="1400" dirty="0"/>
                        <a:t>Ans. </a:t>
                      </a:r>
                      <a:r>
                        <a:rPr lang="en-IN" sz="1400"/>
                        <a:t>29 (a)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 30(a)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Ans 31(d) 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Ans.32(c)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070957"/>
                  </a:ext>
                </a:extLst>
              </a:tr>
              <a:tr h="452457">
                <a:tc>
                  <a:txBody>
                    <a:bodyPr/>
                    <a:lstStyle/>
                    <a:p>
                      <a:r>
                        <a:rPr lang="en-IN" sz="1400" dirty="0"/>
                        <a:t>Ans 33(a)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Ans 34(a)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Ans.35(c)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Ans.36(d)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363962"/>
                  </a:ext>
                </a:extLst>
              </a:tr>
              <a:tr h="387785">
                <a:tc>
                  <a:txBody>
                    <a:bodyPr/>
                    <a:lstStyle/>
                    <a:p>
                      <a:r>
                        <a:rPr lang="en-IN" sz="1400" dirty="0"/>
                        <a:t>Ans.37(a)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Ans.38(d)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Ans.39(d)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Ans.40(c)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758190"/>
                  </a:ext>
                </a:extLst>
              </a:tr>
              <a:tr h="387785">
                <a:tc>
                  <a:txBody>
                    <a:bodyPr/>
                    <a:lstStyle/>
                    <a:p>
                      <a:r>
                        <a:rPr lang="en-IN" sz="1400" dirty="0"/>
                        <a:t>Ans.41(a)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Ans 42(b)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Ans.43(b)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Ans.44(a)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764951"/>
                  </a:ext>
                </a:extLst>
              </a:tr>
              <a:tr h="387785">
                <a:tc>
                  <a:txBody>
                    <a:bodyPr/>
                    <a:lstStyle/>
                    <a:p>
                      <a:r>
                        <a:rPr lang="en-IN" sz="1400" dirty="0"/>
                        <a:t>Ans45(a)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/>
                        <a:t>Ans.</a:t>
                      </a:r>
                      <a:r>
                        <a:rPr lang="en-IN" sz="1400"/>
                        <a:t>46(c)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701760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EF46316-EA77-7C8F-29F1-E6DA7D99CC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657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75559" y="1132412"/>
            <a:ext cx="11075161" cy="175258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Q5 What does Disposable Personal Income (DPI) represent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27B311C-9830-562C-DA7F-867036C0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13BD6A-35B9-A960-9D28-5643A9F8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053AF2-22AC-7CC7-3602-2DC3900853F0}"/>
              </a:ext>
            </a:extLst>
          </p:cNvPr>
          <p:cNvSpPr/>
          <p:nvPr/>
        </p:nvSpPr>
        <p:spPr>
          <a:xfrm>
            <a:off x="943955" y="2989923"/>
            <a:ext cx="9439909" cy="8363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total income earned by individuals before taxes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F3EBA0-5F8E-C7CA-5594-CEECC320714F}"/>
              </a:ext>
            </a:extLst>
          </p:cNvPr>
          <p:cNvSpPr/>
          <p:nvPr/>
        </p:nvSpPr>
        <p:spPr>
          <a:xfrm>
            <a:off x="951712" y="3964007"/>
            <a:ext cx="9432152" cy="8642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income individuals have for consumption or saving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6C3E8D-DB3D-2AE6-7775-8CDE67014B76}"/>
              </a:ext>
            </a:extLst>
          </p:cNvPr>
          <p:cNvSpPr/>
          <p:nvPr/>
        </p:nvSpPr>
        <p:spPr>
          <a:xfrm>
            <a:off x="943954" y="4897667"/>
            <a:ext cx="8711489" cy="7475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total savings accumulated by individuals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0A543-65AF-480A-1C36-11D0626C91E3}"/>
              </a:ext>
            </a:extLst>
          </p:cNvPr>
          <p:cNvSpPr/>
          <p:nvPr/>
        </p:nvSpPr>
        <p:spPr>
          <a:xfrm>
            <a:off x="943955" y="5782979"/>
            <a:ext cx="8463516" cy="6363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total income of a country's government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F9684C-9516-A585-BF40-42277FF72B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75F1-6142-C9C9-AA5A-3569C3A2A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1B1AD6B-CC32-6CD3-E37B-F84EF0E4D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4C1495-5789-1291-C961-37E99319DEC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8F1DB5-E171-562F-F02A-E1B76B3D762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ABF7CF-34D6-7987-26D7-2E0B2847CEB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7B1AD6-9187-2A3B-D667-3C65E6646903}"/>
              </a:ext>
            </a:extLst>
          </p:cNvPr>
          <p:cNvSpPr/>
          <p:nvPr/>
        </p:nvSpPr>
        <p:spPr>
          <a:xfrm>
            <a:off x="704850" y="1250281"/>
            <a:ext cx="10887882" cy="149126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Q6 Which of the following is not the limitation in the computation of the national income ?[Sept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5D70A6-1B88-0BF4-EBC4-884A510C0DBF}"/>
              </a:ext>
            </a:extLst>
          </p:cNvPr>
          <p:cNvSpPr txBox="1"/>
          <p:nvPr/>
        </p:nvSpPr>
        <p:spPr>
          <a:xfrm>
            <a:off x="441279" y="220711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32C22FB-4D7F-82E2-FBB2-5E6A1D687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42B8B23-A209-BB2A-A6B3-8DBF679BF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6B5AE8-7AF1-2EDC-6701-A626B50E84C3}"/>
              </a:ext>
            </a:extLst>
          </p:cNvPr>
          <p:cNvSpPr/>
          <p:nvPr/>
        </p:nvSpPr>
        <p:spPr>
          <a:xfrm>
            <a:off x="1220721" y="2949253"/>
            <a:ext cx="7768296" cy="7484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Issue of transfer payments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3F04AD-DD73-5BD5-DF1B-DAFBE6EE7006}"/>
              </a:ext>
            </a:extLst>
          </p:cNvPr>
          <p:cNvSpPr/>
          <p:nvPr/>
        </p:nvSpPr>
        <p:spPr>
          <a:xfrm>
            <a:off x="1220721" y="3885239"/>
            <a:ext cx="7907781" cy="6931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Services of durable goods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337551-0171-A900-C900-4DD871ED5F47}"/>
              </a:ext>
            </a:extLst>
          </p:cNvPr>
          <p:cNvSpPr/>
          <p:nvPr/>
        </p:nvSpPr>
        <p:spPr>
          <a:xfrm>
            <a:off x="1220721" y="4788976"/>
            <a:ext cx="7938778" cy="8153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Difficulty of incorporating the distribution of income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F0785B-5CE2-3FB2-F7AB-51F490F875B9}"/>
              </a:ext>
            </a:extLst>
          </p:cNvPr>
          <p:cNvSpPr/>
          <p:nvPr/>
        </p:nvSpPr>
        <p:spPr>
          <a:xfrm>
            <a:off x="1220721" y="5712651"/>
            <a:ext cx="8047266" cy="9246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Quality improvements due to technological innovations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8F37D4-59E4-E8DD-3F8D-E305D58F61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Q7 Which method measures the contribution of each producing enterprise in the domestic territory of a country over an accounting year by consolidating production	of each industry less intermediate  purchases  from all other industries ? 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E5EDFD-4923-77D5-AADA-4B06B5034615}"/>
              </a:ext>
            </a:extLst>
          </p:cNvPr>
          <p:cNvSpPr/>
          <p:nvPr/>
        </p:nvSpPr>
        <p:spPr>
          <a:xfrm>
            <a:off x="976394" y="3713668"/>
            <a:ext cx="5269423" cy="654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Income Disposal Method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8C78D0-C08F-BADD-32C3-B7DCA70969A8}"/>
              </a:ext>
            </a:extLst>
          </p:cNvPr>
          <p:cNvSpPr/>
          <p:nvPr/>
        </p:nvSpPr>
        <p:spPr>
          <a:xfrm>
            <a:off x="6628108" y="3583762"/>
            <a:ext cx="4587499" cy="7839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Value Added Method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70A6C1-9C30-FB74-63AF-E109C9E705EE}"/>
              </a:ext>
            </a:extLst>
          </p:cNvPr>
          <p:cNvSpPr/>
          <p:nvPr/>
        </p:nvSpPr>
        <p:spPr>
          <a:xfrm>
            <a:off x="976395" y="4695987"/>
            <a:ext cx="4928459" cy="7904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Income Method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80E167-FA8B-69E4-696E-DCC94155C677}"/>
              </a:ext>
            </a:extLst>
          </p:cNvPr>
          <p:cNvSpPr/>
          <p:nvPr/>
        </p:nvSpPr>
        <p:spPr>
          <a:xfrm>
            <a:off x="6628109" y="4563444"/>
            <a:ext cx="4928459" cy="11538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Expenditure Method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46ABAA-D3F6-B306-81B1-5A64F55576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78ACF-DE69-1F65-7072-924EDE6A8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A5EFDEC-1FA0-8730-7FE7-F2B0A49280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15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10ED50-0A16-FF65-3304-85EC06AE2FE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5ADC1E9-87DB-E69B-C2B9-FCE1C675387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994698-AB16-AB35-4451-C619B4F6F6E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15DC0FA-BD6F-5537-E23E-550E7E705FF9}"/>
              </a:ext>
            </a:extLst>
          </p:cNvPr>
          <p:cNvSpPr/>
          <p:nvPr/>
        </p:nvSpPr>
        <p:spPr>
          <a:xfrm>
            <a:off x="704850" y="1140735"/>
            <a:ext cx="10877550" cy="150791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Q8  Which of the following is not a correct formula to calculate NNP</a:t>
            </a:r>
            <a:r>
              <a:rPr lang="en-US" sz="2800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MP</a:t>
            </a:r>
            <a:r>
              <a:rPr lang="en-US" dirty="0"/>
              <a:t>?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05DB20-D906-B641-47D6-7EAF33897A9C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0353B94-0F26-D9E5-6983-AF5707E7B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81F4438-9235-B33B-D250-8699DEA11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8370D2-44E3-3A11-32C1-A33B37165021}"/>
              </a:ext>
            </a:extLst>
          </p:cNvPr>
          <p:cNvSpPr/>
          <p:nvPr/>
        </p:nvSpPr>
        <p:spPr>
          <a:xfrm>
            <a:off x="1142831" y="2778557"/>
            <a:ext cx="7427470" cy="6964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NNP</a:t>
            </a:r>
            <a:r>
              <a:rPr lang="en-US" sz="2800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= GNP</a:t>
            </a:r>
            <a:r>
              <a:rPr lang="en-US" sz="2800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- Depreciation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0D9DC4-A24A-907A-E726-6B04FEBBC388}"/>
              </a:ext>
            </a:extLst>
          </p:cNvPr>
          <p:cNvSpPr/>
          <p:nvPr/>
        </p:nvSpPr>
        <p:spPr>
          <a:xfrm>
            <a:off x="1137581" y="3579967"/>
            <a:ext cx="9354772" cy="9095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NNP</a:t>
            </a:r>
            <a:r>
              <a:rPr lang="en-US" sz="2800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= NDP</a:t>
            </a:r>
            <a:r>
              <a:rPr lang="en-US" sz="2800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+</a:t>
            </a:r>
            <a:r>
              <a:rPr lang="en-US" sz="2800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Net factor income from abroad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2DC40F-B522-04AD-44B6-891A870FB35B}"/>
              </a:ext>
            </a:extLst>
          </p:cNvPr>
          <p:cNvSpPr/>
          <p:nvPr/>
        </p:nvSpPr>
        <p:spPr>
          <a:xfrm>
            <a:off x="1137580" y="4535063"/>
            <a:ext cx="8827830" cy="8857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NNP</a:t>
            </a:r>
            <a:r>
              <a:rPr lang="en-US" sz="2800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= GDP</a:t>
            </a:r>
            <a:r>
              <a:rPr lang="en-US" sz="2800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MP+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+Net factor income from abroad – Depreciation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5F1B71-ABF9-7177-660C-361D9547A5EC}"/>
              </a:ext>
            </a:extLst>
          </p:cNvPr>
          <p:cNvSpPr/>
          <p:nvPr/>
        </p:nvSpPr>
        <p:spPr>
          <a:xfrm>
            <a:off x="1137580" y="5466379"/>
            <a:ext cx="7727451" cy="8857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NNP</a:t>
            </a:r>
            <a:r>
              <a:rPr lang="en-US" sz="2800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= NDP</a:t>
            </a:r>
            <a:r>
              <a:rPr lang="en-US" sz="2800" baseline="-25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MP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- Depreciation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237137-A634-8C89-0081-833D599EB5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53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D50D8-47F3-3FB4-0979-AE6230DF8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D65405A-96D2-A4D2-0890-DF99E93B0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459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B04BB4-84D5-19F0-6AA9-FAC74C7AD5D1}"/>
              </a:ext>
            </a:extLst>
          </p:cNvPr>
          <p:cNvSpPr/>
          <p:nvPr/>
        </p:nvSpPr>
        <p:spPr>
          <a:xfrm>
            <a:off x="15240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73B57D-B527-0582-A92F-62BA60F2C56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661870-6371-0C33-CC25-4C03BB5E8AA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CBD00E0-951B-4003-6144-FAD20EC13145}"/>
              </a:ext>
            </a:extLst>
          </p:cNvPr>
          <p:cNvSpPr/>
          <p:nvPr/>
        </p:nvSpPr>
        <p:spPr>
          <a:xfrm>
            <a:off x="609600" y="1140734"/>
            <a:ext cx="10972800" cy="330862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Q9  What will be the GDP at market price (GDP</a:t>
            </a:r>
            <a:r>
              <a:rPr lang="en-US" baseline="-25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MP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) on the basis of following information ?</a:t>
            </a:r>
          </a:p>
          <a:p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DA7B3F-87BC-2536-FC22-EE658587A69E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National Income Accounting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27718D4-56F7-7AAF-EBD3-803663272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A145E99-C8B4-9A32-0706-073F889EC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135A4C-416D-B5EC-AA86-44A3DBEBE813}"/>
              </a:ext>
            </a:extLst>
          </p:cNvPr>
          <p:cNvSpPr/>
          <p:nvPr/>
        </p:nvSpPr>
        <p:spPr>
          <a:xfrm>
            <a:off x="1441342" y="4598366"/>
            <a:ext cx="2653351" cy="7575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1,000 crores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161F-D902-B892-AAB9-733871418968}"/>
              </a:ext>
            </a:extLst>
          </p:cNvPr>
          <p:cNvSpPr/>
          <p:nvPr/>
        </p:nvSpPr>
        <p:spPr>
          <a:xfrm>
            <a:off x="6695268" y="4580910"/>
            <a:ext cx="2789695" cy="7879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1,050 crores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A9B3B8-73F4-18A9-6248-B9F72FE29900}"/>
              </a:ext>
            </a:extLst>
          </p:cNvPr>
          <p:cNvSpPr/>
          <p:nvPr/>
        </p:nvSpPr>
        <p:spPr>
          <a:xfrm>
            <a:off x="1441342" y="5699596"/>
            <a:ext cx="2586381" cy="5882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900 crores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DD9E8C-ABCC-7A3E-B127-FD162A0AD02D}"/>
              </a:ext>
            </a:extLst>
          </p:cNvPr>
          <p:cNvSpPr/>
          <p:nvPr/>
        </p:nvSpPr>
        <p:spPr>
          <a:xfrm>
            <a:off x="6695268" y="5632638"/>
            <a:ext cx="2789695" cy="7221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1,300 crores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DBAF860-401C-DE0F-FD66-E65DC77E8B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998217"/>
              </p:ext>
            </p:extLst>
          </p:nvPr>
        </p:nvGraphicFramePr>
        <p:xfrm>
          <a:off x="1828799" y="2650210"/>
          <a:ext cx="8322589" cy="16669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5192">
                  <a:extLst>
                    <a:ext uri="{9D8B030D-6E8A-4147-A177-3AD203B41FA5}">
                      <a16:colId xmlns:a16="http://schemas.microsoft.com/office/drawing/2014/main" val="1197921456"/>
                    </a:ext>
                  </a:extLst>
                </a:gridCol>
                <a:gridCol w="4507397">
                  <a:extLst>
                    <a:ext uri="{9D8B030D-6E8A-4147-A177-3AD203B41FA5}">
                      <a16:colId xmlns:a16="http://schemas.microsoft.com/office/drawing/2014/main" val="2843079644"/>
                    </a:ext>
                  </a:extLst>
                </a:gridCol>
              </a:tblGrid>
              <a:tr h="3333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Particulars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Amount (Rs.) crores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8689545"/>
                  </a:ext>
                </a:extLst>
              </a:tr>
              <a:tr h="3333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GNP</a:t>
                      </a:r>
                      <a:r>
                        <a:rPr lang="en-US" sz="1800" kern="100" baseline="-25000" dirty="0">
                          <a:effectLst/>
                        </a:rPr>
                        <a:t>MP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1100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6443461"/>
                  </a:ext>
                </a:extLst>
              </a:tr>
              <a:tr h="3333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Net factor Income from abroad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200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0589615"/>
                  </a:ext>
                </a:extLst>
              </a:tr>
              <a:tr h="3333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Depreciation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651070"/>
                  </a:ext>
                </a:extLst>
              </a:tr>
              <a:tr h="3333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Net indirect taxes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100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466347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F26B34FB-FFB2-1662-835F-30D5BF1DB4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1892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2956</TotalTime>
  <Words>3307</Words>
  <Application>Microsoft Office PowerPoint</Application>
  <PresentationFormat>Widescreen</PresentationFormat>
  <Paragraphs>554</Paragraphs>
  <Slides>47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117</cp:revision>
  <dcterms:created xsi:type="dcterms:W3CDTF">2025-08-02T04:28:01Z</dcterms:created>
  <dcterms:modified xsi:type="dcterms:W3CDTF">2026-06-22T05:23:21Z</dcterms:modified>
</cp:coreProperties>
</file>