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296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5FFF287-C091-4C89-9781-3ED45C0AA977}">
          <p14:sldIdLst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93" autoAdjust="0"/>
    <p:restoredTop sz="87071" autoAdjust="0"/>
  </p:normalViewPr>
  <p:slideViewPr>
    <p:cSldViewPr snapToGrid="0">
      <p:cViewPr varScale="1">
        <p:scale>
          <a:sx n="62" d="100"/>
          <a:sy n="62" d="100"/>
        </p:scale>
        <p:origin x="90" y="3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94A7BC-5C65-4582-B963-581100DFA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1E761-27C6-4D81-A29D-73D8033A0B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E72DDD-0E39-4564-8B6A-6802B959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2D932-F6FC-485C-AE19-C71745180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8DECAE-C30C-4436-B03F-CDCB98989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C8B81-3F62-48DC-8D9A-7B9CAF8B6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F1A385-4D29-4167-A818-8A57E61F5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D5C5-08CA-4A33-9202-782E4B2B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54CB47-267A-45E8-B80B-BEAC51D61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21CB2E-60DB-435F-997A-DA1EE24A8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35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2E9DF9-5DB0-4E17-951C-CB6BF5915C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43B1F-733E-4FEC-9DCB-CC88A811A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C7DD-A75A-40FA-97B3-7DADAD9FF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5FB013-7CA5-41E8-B1C8-B5FB3511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40547-B4A4-454E-A0B6-16366DD72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68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BC619-CD37-49F8-A1D0-635A307AA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D117A-9A8F-4306-B8DC-69242C374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9CEC50-9659-43C3-AEBD-99FCC290D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0723-3AB4-48CA-BC80-638ECF93F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1AB70-17C6-45F6-A1A1-4F5C5C96C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05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F9371-2883-411D-901C-02C57E303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172BD-2031-4821-A3A0-DE0813C26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0265F-0D0E-4147-9363-1867D3599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D23D3-50AB-4133-81F3-47CFB5E7E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0FCA5B-F0A0-4295-9E54-A3C7BC36E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81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8B9B7-CF4F-4FED-B200-6C2FF28EA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84785-C99B-42C1-BE5D-0CDD784BF3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AB612D-B933-4864-8947-B4D2F72A5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AE706-BBC6-4941-A3A5-42B34BF8D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F28566-299F-4144-A446-E1C122EC3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211B7C-9CE4-4EC5-A9F1-217B170A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34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738EC-DF1A-48B0-A064-E9E28C99E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D5BABA-6BF0-48DC-BCAD-B3B625986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69A0F5-CC05-4941-8B3D-1DCA3EDD6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510A46-8AD9-48C7-A1F4-D92D76EF6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EE4074-0B98-4EC4-8AAA-A6E146F6E9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1A1DA6-4C81-44F5-ABBA-86DBF1EF1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5C0264-A1D5-4B17-A4FF-7BB911C6C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401B02-CB3D-407C-AC23-B58FC12C9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7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7D1B0-F5D3-4511-B652-D7C1F5EEF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097F0E-12F3-4DF8-9D02-769608BA5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50BF42-111B-41F7-AC4D-ADC4D063E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9057E-BB11-417A-82B6-33DBAD6A7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0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2E91D-94CA-4BFF-9259-D27A1A39A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78DC18B-B3FF-4A01-B233-A904AD74D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48B483-1472-4772-8420-08A76CA6B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10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A9671-7514-4C4E-A1BC-682E7A1C38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5A137A-A6D0-418E-A30A-D7B8CC2E86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4E2B8-716C-4969-80D0-45CFD69C6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6BEBB6-C258-4B3C-A5C5-CCBAC9CC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41D417-493B-4063-A5D4-8D261250C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955F98-8BCA-4172-8C7D-0F6A75DEB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5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22860-FF99-4805-A617-5F9440F46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9C0482-3B5D-4BCD-99F2-E9932FD40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511BB-F490-468D-A306-3C708AD867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3FA097-32E5-4C69-87C4-3FB1F51B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7644F-8FE5-450E-9FDD-776B2A9A7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88F6CF-6550-4089-90F2-5453D58F0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39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B7834A7-32D9-405E-ABD0-5DE69D424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2BABCC-1EC0-4ED3-8049-7AA5EA15D8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1720B1-BD01-4044-85A5-F99302067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81230-0C1E-4D40-A94D-85BE062EEC7D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F97DC-4DD7-4B2D-A5AD-B85D586E0F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CA7275-E3B6-499B-9B9D-C7C883861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FF48-B273-4E97-B65B-C19DED6319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07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96" y="-176882"/>
            <a:ext cx="11082807" cy="6167628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42225"/>
            <a:ext cx="11341930" cy="2124859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 When there is fall in the levels of investment and employment , producers do not instantaneously </a:t>
            </a:r>
            <a:r>
              <a:rPr lang="en-US" sz="2800" dirty="0" err="1">
                <a:solidFill>
                  <a:srgbClr val="7030A0"/>
                </a:solidFill>
                <a:latin typeface="Arial Rounded MT Bold" panose="020F0704030504030204" pitchFamily="34" charset="0"/>
              </a:rPr>
              <a:t>recognise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the pulse of the economy . What is indicated by this situation?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        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08791" y="188090"/>
            <a:ext cx="3222897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0521B-D034-68C5-986E-1DF5B67E9AFC}"/>
              </a:ext>
            </a:extLst>
          </p:cNvPr>
          <p:cNvSpPr/>
          <p:nvPr/>
        </p:nvSpPr>
        <p:spPr>
          <a:xfrm>
            <a:off x="1084881" y="3598480"/>
            <a:ext cx="3440624" cy="9058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Peak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664F510-22CC-8764-CEBA-A5C53E958F1E}"/>
              </a:ext>
            </a:extLst>
          </p:cNvPr>
          <p:cNvSpPr/>
          <p:nvPr/>
        </p:nvSpPr>
        <p:spPr>
          <a:xfrm>
            <a:off x="6096000" y="3598480"/>
            <a:ext cx="3326969" cy="11726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Expansion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A3429B-61FC-1C25-D53B-62160906F81A}"/>
              </a:ext>
            </a:extLst>
          </p:cNvPr>
          <p:cNvSpPr/>
          <p:nvPr/>
        </p:nvSpPr>
        <p:spPr>
          <a:xfrm>
            <a:off x="1084881" y="4735775"/>
            <a:ext cx="4324027" cy="13647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Contraction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55FAEE-D0C7-82A2-B1E7-4B5981E08127}"/>
              </a:ext>
            </a:extLst>
          </p:cNvPr>
          <p:cNvSpPr/>
          <p:nvPr/>
        </p:nvSpPr>
        <p:spPr>
          <a:xfrm>
            <a:off x="6096000" y="5002542"/>
            <a:ext cx="4737315" cy="9882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Trough and Depression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2F3619-D9C5-503C-CA2E-CF12F26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B6F82-EE9B-6894-E815-E9A28D37C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16CC6F3-992B-0816-CDF7-4F6E520FBC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55852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2C7FE72-8066-0DA2-0039-FBE8436A568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B2A06E6-4338-4AB2-E059-AF961E3F88D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049C4B-68C1-E052-6E64-372BDDD6EE5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AFC5125-DA64-0CD3-69E8-853B2973CBC2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Q10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Variables that change after the real output changes are called::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ABD9ECB-B47A-F987-8148-49A312FCC4D5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18638BE-B9B1-E35A-E67F-6D102AFFA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123C3A6-1A1B-8A93-1771-0FE57659A3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3191585-1CF7-A1BE-72E3-E8E4FAE2892C}"/>
              </a:ext>
            </a:extLst>
          </p:cNvPr>
          <p:cNvSpPr/>
          <p:nvPr/>
        </p:nvSpPr>
        <p:spPr>
          <a:xfrm>
            <a:off x="1146873" y="3952069"/>
            <a:ext cx="4686798" cy="798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Leading indicators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CA1E2-EAB5-95E3-C97C-DFEE5C651EB6}"/>
              </a:ext>
            </a:extLst>
          </p:cNvPr>
          <p:cNvSpPr/>
          <p:nvPr/>
        </p:nvSpPr>
        <p:spPr>
          <a:xfrm>
            <a:off x="6096000" y="3952068"/>
            <a:ext cx="4163878" cy="681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Lagging indicators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E106EC-4933-02B5-2982-483BD0020C4B}"/>
              </a:ext>
            </a:extLst>
          </p:cNvPr>
          <p:cNvSpPr/>
          <p:nvPr/>
        </p:nvSpPr>
        <p:spPr>
          <a:xfrm>
            <a:off x="1146874" y="5219276"/>
            <a:ext cx="460424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Coincident indicators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F5AC21-1B0A-412F-C849-957451DBBEC6}"/>
              </a:ext>
            </a:extLst>
          </p:cNvPr>
          <p:cNvSpPr/>
          <p:nvPr/>
        </p:nvSpPr>
        <p:spPr>
          <a:xfrm>
            <a:off x="6095998" y="5065363"/>
            <a:ext cx="4949127" cy="898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Non – economic indicators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F15744-1E61-4CD5-04B5-C2E8D2EECCD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872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324C3-3B39-FDDA-336F-B49D78CDE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0D996F83-A7BB-2815-09A8-2EAF303C97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865C5B-6D3C-8610-7A2E-93813431010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8D4CA7D-92CC-87FE-8709-758CD10E17A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5EED76-ED6E-B57D-7FAC-094BAEDF07C3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DA78F1-A3E3-AC86-C809-9480804D6F4D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Q11 During the upswing phase of business cycle , the involuntary unemployment is _______.: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E5B962-919E-5243-45EB-9D54BAF7522E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A8F837D9-B62C-B842-F164-B1459AD0A1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5962285-3706-64B9-1C76-3A3089E413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EF1DB5-457E-DC41-C3CF-A11436CF72B6}"/>
              </a:ext>
            </a:extLst>
          </p:cNvPr>
          <p:cNvSpPr/>
          <p:nvPr/>
        </p:nvSpPr>
        <p:spPr>
          <a:xfrm>
            <a:off x="1146873" y="3952069"/>
            <a:ext cx="4686798" cy="798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Almost zero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8872FA-3C51-D0E6-E05B-D859EB66AEC9}"/>
              </a:ext>
            </a:extLst>
          </p:cNvPr>
          <p:cNvSpPr/>
          <p:nvPr/>
        </p:nvSpPr>
        <p:spPr>
          <a:xfrm>
            <a:off x="6096000" y="3952068"/>
            <a:ext cx="4163878" cy="681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</a:rPr>
              <a:t>(</a:t>
            </a:r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Highest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45E0F9-6F00-8910-CD6A-99F5A005D96A}"/>
              </a:ext>
            </a:extLst>
          </p:cNvPr>
          <p:cNvSpPr/>
          <p:nvPr/>
        </p:nvSpPr>
        <p:spPr>
          <a:xfrm>
            <a:off x="1146874" y="5219276"/>
            <a:ext cx="4183104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Lowest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2777443-3D8C-76C1-F212-24E124BBEFCF}"/>
              </a:ext>
            </a:extLst>
          </p:cNvPr>
          <p:cNvSpPr/>
          <p:nvPr/>
        </p:nvSpPr>
        <p:spPr>
          <a:xfrm>
            <a:off x="6095999" y="5065363"/>
            <a:ext cx="3901549" cy="898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Not affected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FE1273-6D48-EF93-D021-10A825BF87D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0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3AF6-0CD6-E9B7-71B1-7A31E9D44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E5941E4-F543-F84A-9469-9C7FE3C16A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FAB550A-721E-5131-F6F9-9974C8B7660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D04C4A-FA77-7999-44EE-90C291F4F0E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ED3064-9BE4-11E9-22E5-EF02F276CC9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D47CCF-1CC1-CF61-88D2-B6B419D2EC34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Q12 The level of national income and expenditure declines rapidly during which phase of the business cycle ?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CB99EB-23CC-6E7A-3EAE-ED0602AF331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D619C71-2702-F3C4-1C1A-E6F93D195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BF57519-D077-882D-069C-CF3ACD4D2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C27E84-A2E7-0CAB-F89D-F10E41F538DD}"/>
              </a:ext>
            </a:extLst>
          </p:cNvPr>
          <p:cNvSpPr/>
          <p:nvPr/>
        </p:nvSpPr>
        <p:spPr>
          <a:xfrm>
            <a:off x="1146873" y="3952069"/>
            <a:ext cx="4686798" cy="798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Downswing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119E2C-42F0-BB31-E1FA-696C5A68DF64}"/>
              </a:ext>
            </a:extLst>
          </p:cNvPr>
          <p:cNvSpPr/>
          <p:nvPr/>
        </p:nvSpPr>
        <p:spPr>
          <a:xfrm>
            <a:off x="6096000" y="3952068"/>
            <a:ext cx="4163878" cy="681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Upswing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161D64-0CD8-BAF8-89F8-39F356CDF446}"/>
              </a:ext>
            </a:extLst>
          </p:cNvPr>
          <p:cNvSpPr/>
          <p:nvPr/>
        </p:nvSpPr>
        <p:spPr>
          <a:xfrm>
            <a:off x="1146874" y="5219276"/>
            <a:ext cx="4183104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Recovery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F7A2C3-9AAB-8609-1DDA-BC2C31C07203}"/>
              </a:ext>
            </a:extLst>
          </p:cNvPr>
          <p:cNvSpPr/>
          <p:nvPr/>
        </p:nvSpPr>
        <p:spPr>
          <a:xfrm>
            <a:off x="5833671" y="5065363"/>
            <a:ext cx="5275567" cy="8989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Trough and Depression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B6D252-8837-9286-844D-84BB3769F0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5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5C31FE-91BD-C0BD-57A7-940A8D0AF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BB50253-062E-8749-95D0-AFE3D6BE9D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758389F-25FB-56A7-99DE-D62C4F8D562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8F0B4E-70BD-8BFE-855B-690BEA93A99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AB9C13-F43E-164C-2F7E-CEF6B53C08D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7D02E33-0311-A8E5-8080-2C1B5FA2F6B3}"/>
              </a:ext>
            </a:extLst>
          </p:cNvPr>
          <p:cNvSpPr/>
          <p:nvPr/>
        </p:nvSpPr>
        <p:spPr>
          <a:xfrm>
            <a:off x="704850" y="1140735"/>
            <a:ext cx="10877550" cy="169804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Q13 In all kinds of business , the different phases of business cycles generally occurs as :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.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9B9A55-FA79-FCE2-45CB-F9B94901E8BC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2A1A0BFE-6A9B-D12C-64AF-727993159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ECDBCC0-5099-7295-D8ED-2667F415A7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DFC533-63F0-EFE4-90DA-DC9F8E94755C}"/>
              </a:ext>
            </a:extLst>
          </p:cNvPr>
          <p:cNvSpPr/>
          <p:nvPr/>
        </p:nvSpPr>
        <p:spPr>
          <a:xfrm>
            <a:off x="1149456" y="2964894"/>
            <a:ext cx="7762071" cy="81181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No fixed time cycles but are regular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b="1" dirty="0"/>
              <a:t>.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4C3F23-5FCA-6DFB-B020-4AF24F39565E}"/>
              </a:ext>
            </a:extLst>
          </p:cNvPr>
          <p:cNvSpPr/>
          <p:nvPr/>
        </p:nvSpPr>
        <p:spPr>
          <a:xfrm>
            <a:off x="1149456" y="3881636"/>
            <a:ext cx="7607085" cy="722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Having perfectly timed cycles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F17F3D-0E5C-C5B9-5D49-7CCB0DA7657C}"/>
              </a:ext>
            </a:extLst>
          </p:cNvPr>
          <p:cNvSpPr/>
          <p:nvPr/>
        </p:nvSpPr>
        <p:spPr>
          <a:xfrm>
            <a:off x="1149457" y="4755447"/>
            <a:ext cx="7607086" cy="7222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Boom have longer period than Depression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C6EAA5-0A7D-A5ED-D332-3BF6CA59F4AC}"/>
              </a:ext>
            </a:extLst>
          </p:cNvPr>
          <p:cNvSpPr/>
          <p:nvPr/>
        </p:nvSpPr>
        <p:spPr>
          <a:xfrm>
            <a:off x="1149455" y="5629258"/>
            <a:ext cx="7762071" cy="8271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Depression have longer period than boom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F8E551-9138-F46B-F49A-9730403C2A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3189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06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22B581-F977-727F-9EA7-5D1714B87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82D0F2D-14D3-486C-3C0B-74F7CA3DFE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A6BC373-8A7A-4400-B044-EDE3C7100D5D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3B9E67C-F852-2568-CEE3-4C74221BAA0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8AA19F-53E0-E7D7-986B-E51DD1F4140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2BF4EB8-9E2D-9CEB-7065-7235727ACFBA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Q14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An indicator which gives information about the rate of change of the expansion or contraction of economy is called _______</a:t>
            </a:r>
          </a:p>
          <a:p>
            <a:pPr algn="r"/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059651-8F2F-E2B9-5A97-A02D52FDDA9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8700C03-40B2-6AB0-84DA-09BB824C2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8DA2FEEF-A2ED-DDA9-66F7-F67A8896F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30D094-2E2C-85D5-738D-96B909AE624E}"/>
              </a:ext>
            </a:extLst>
          </p:cNvPr>
          <p:cNvSpPr/>
          <p:nvPr/>
        </p:nvSpPr>
        <p:spPr>
          <a:xfrm>
            <a:off x="1146873" y="3952069"/>
            <a:ext cx="4686798" cy="7986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lagging indicator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AE5F715-F778-E9AD-6640-1730592C5462}"/>
              </a:ext>
            </a:extLst>
          </p:cNvPr>
          <p:cNvSpPr/>
          <p:nvPr/>
        </p:nvSpPr>
        <p:spPr>
          <a:xfrm>
            <a:off x="6096000" y="3952068"/>
            <a:ext cx="4163878" cy="6819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Leading indicator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5763100-1249-4000-C86D-53984D518D00}"/>
              </a:ext>
            </a:extLst>
          </p:cNvPr>
          <p:cNvSpPr/>
          <p:nvPr/>
        </p:nvSpPr>
        <p:spPr>
          <a:xfrm>
            <a:off x="1146874" y="5219276"/>
            <a:ext cx="4686796" cy="7986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Both leading and lagging indicator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19D051-CC5A-1C1F-245B-2E0B2D1CC58A}"/>
              </a:ext>
            </a:extLst>
          </p:cNvPr>
          <p:cNvSpPr/>
          <p:nvPr/>
        </p:nvSpPr>
        <p:spPr>
          <a:xfrm>
            <a:off x="6095999" y="5065364"/>
            <a:ext cx="4949127" cy="7986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 – incident indicator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5C58E2-76F2-5BBA-466A-899F414514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8100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97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E0AA9-FD41-FC79-ABA2-0ED950FDD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19952D5-A346-DB92-7699-47E5FA27D1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7" y="27870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CECC427-2DBB-E5D5-3001-5144DDB537B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9244F0C-B920-14CB-901C-BD0109BDA18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67E289-EDC7-C7B5-51F4-CDC166720BD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00E045E-1B4A-5AC8-CCDB-BD66FCCCEDCF}"/>
              </a:ext>
            </a:extLst>
          </p:cNvPr>
          <p:cNvSpPr/>
          <p:nvPr/>
        </p:nvSpPr>
        <p:spPr>
          <a:xfrm>
            <a:off x="712922" y="1237343"/>
            <a:ext cx="11037799" cy="3405753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Q15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There is a war going between country A and Country B for last two years . Now in the current year both countries have signed a peace agreement and war has come to an end . Now both countries have started to rebuild the losses caused due to war out of their own funds . Which type of cause of change in business cycle is this for country A ?</a:t>
            </a:r>
          </a:p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: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[May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B34DAFF-139E-793E-A3DC-560CC46BBC9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B7DD948-E92D-90C9-D1E6-B91487518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BC267A-B064-FE8D-9EE9-4D32F3788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72EFDA8-1815-ABD6-75B1-FE746DDFCA0D}"/>
              </a:ext>
            </a:extLst>
          </p:cNvPr>
          <p:cNvSpPr/>
          <p:nvPr/>
        </p:nvSpPr>
        <p:spPr>
          <a:xfrm>
            <a:off x="1611824" y="4748025"/>
            <a:ext cx="3983063" cy="52281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External cause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5630843-EEEE-B2F8-6225-5A7B8338C7DF}"/>
              </a:ext>
            </a:extLst>
          </p:cNvPr>
          <p:cNvSpPr/>
          <p:nvPr/>
        </p:nvSpPr>
        <p:spPr>
          <a:xfrm>
            <a:off x="6354305" y="4748026"/>
            <a:ext cx="3983063" cy="5228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Internal Cause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BA022D-E1CF-FC9B-A647-D5F2B6E1F3B5}"/>
              </a:ext>
            </a:extLst>
          </p:cNvPr>
          <p:cNvSpPr/>
          <p:nvPr/>
        </p:nvSpPr>
        <p:spPr>
          <a:xfrm>
            <a:off x="1611824" y="5511546"/>
            <a:ext cx="4091553" cy="90781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Both internal and External cause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FE55AFC-D82C-4D51-EB6D-3EBB01CEEBDB}"/>
              </a:ext>
            </a:extLst>
          </p:cNvPr>
          <p:cNvSpPr/>
          <p:nvPr/>
        </p:nvSpPr>
        <p:spPr>
          <a:xfrm>
            <a:off x="6245815" y="5511547"/>
            <a:ext cx="4680490" cy="90780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This is not a cause of change in business cycle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EE55EA0-65FE-1F69-2B6A-0CA42DEFD6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67739" y="399425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09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32193-8801-68D3-C396-F7B500A2A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D3EA927-7846-AD47-BC77-140E53B8E7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D7020DB-1A00-5160-FB7C-7FB945DF895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38DC2A1-9C3F-11A9-D5EA-1C57C1272EA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EEEAB-2165-C245-EB5D-F1CB57C1769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6811AED-CEEE-C8C3-2987-2EC42B5EE871}"/>
              </a:ext>
            </a:extLst>
          </p:cNvPr>
          <p:cNvSpPr/>
          <p:nvPr/>
        </p:nvSpPr>
        <p:spPr>
          <a:xfrm>
            <a:off x="704850" y="1140736"/>
            <a:ext cx="10877550" cy="197820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Q16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Which of the following best describes the economic conditions during bad trade in a business cycle ?.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66AEA3-FA3B-7995-83B6-4C926430CE0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7D9B780-53AB-3EAD-7CDF-52C4B2459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5C3652D-2BFB-C720-969A-65C5AE5EA6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0516A1-B9FE-7C27-F8A6-D2F920379B86}"/>
              </a:ext>
            </a:extLst>
          </p:cNvPr>
          <p:cNvSpPr/>
          <p:nvPr/>
        </p:nvSpPr>
        <p:spPr>
          <a:xfrm>
            <a:off x="1193367" y="3248844"/>
            <a:ext cx="7904139" cy="743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Rising prices and low unemployment rate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494330-08D4-AAD4-6D7B-13678EEBC9A0}"/>
              </a:ext>
            </a:extLst>
          </p:cNvPr>
          <p:cNvSpPr/>
          <p:nvPr/>
        </p:nvSpPr>
        <p:spPr>
          <a:xfrm>
            <a:off x="1193366" y="4096774"/>
            <a:ext cx="7904139" cy="8997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Falling prices and high unemployment rate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72F98E-1254-2742-2499-9E1DAEAD8FE7}"/>
              </a:ext>
            </a:extLst>
          </p:cNvPr>
          <p:cNvSpPr/>
          <p:nvPr/>
        </p:nvSpPr>
        <p:spPr>
          <a:xfrm>
            <a:off x="1193365" y="5101477"/>
            <a:ext cx="7904139" cy="7985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</a:rPr>
              <a:t>(</a:t>
            </a:r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High consumer confidence and rising wages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89FE99A-BF05-38EC-9988-680154A0E525}"/>
              </a:ext>
            </a:extLst>
          </p:cNvPr>
          <p:cNvSpPr/>
          <p:nvPr/>
        </p:nvSpPr>
        <p:spPr>
          <a:xfrm>
            <a:off x="1193365" y="6004922"/>
            <a:ext cx="7904139" cy="4144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Increasing demand and production </a:t>
            </a:r>
            <a:r>
              <a:rPr lang="en-US" dirty="0"/>
              <a:t>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391382-2702-757F-6053-782C121410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72913" y="38100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68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6E0C4-4B0A-DA2B-6258-E832CEAD9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DD0D9D62-A8FA-C5B1-84A8-8F6BEEDB4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54896DE-FBDB-CBE9-C7FC-3823FDBDEFCA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12749D1-3F53-0E60-6746-07A48DED027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8CED29-A17C-E7DF-9E51-10AC5760815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E6E92F4-4CF5-ACAE-040D-229F8E153910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Q17  Business cycles typically consist of which of the following phases </a:t>
            </a:r>
          </a:p>
          <a:p>
            <a:pPr algn="r"/>
            <a:r>
              <a:rPr lang="en-US" dirty="0"/>
              <a:t>?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8CB8F8-F0A6-97E2-A464-79A3CCB7540B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73E3AA81-083D-F2DC-C909-5EBE4FA01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03D8DCC-8682-EC34-A087-00F7BC4061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147DE1-76E1-5F33-A2C4-67E93B373062}"/>
              </a:ext>
            </a:extLst>
          </p:cNvPr>
          <p:cNvSpPr/>
          <p:nvPr/>
        </p:nvSpPr>
        <p:spPr>
          <a:xfrm>
            <a:off x="1146873" y="3952069"/>
            <a:ext cx="4935600" cy="88340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Inflation , deflation , stagflation , growth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C74AB5-0DCC-A8A7-F530-9345C110F84D}"/>
              </a:ext>
            </a:extLst>
          </p:cNvPr>
          <p:cNvSpPr/>
          <p:nvPr/>
        </p:nvSpPr>
        <p:spPr>
          <a:xfrm>
            <a:off x="6633274" y="3713668"/>
            <a:ext cx="4411853" cy="11218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Expansion , peak , contraction , trough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24EB7-431A-67C4-83E8-182079D5B05E}"/>
              </a:ext>
            </a:extLst>
          </p:cNvPr>
          <p:cNvSpPr/>
          <p:nvPr/>
        </p:nvSpPr>
        <p:spPr>
          <a:xfrm>
            <a:off x="1146874" y="5065363"/>
            <a:ext cx="4448014" cy="13539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Recession , depression , boom , stabilization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629B3C-39FE-5F4B-5392-3290ABC20EDD}"/>
              </a:ext>
            </a:extLst>
          </p:cNvPr>
          <p:cNvSpPr/>
          <p:nvPr/>
        </p:nvSpPr>
        <p:spPr>
          <a:xfrm>
            <a:off x="6402186" y="5065363"/>
            <a:ext cx="4642940" cy="112180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Peak , decline , recovery , boom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3171C4-E4D0-10A7-D1B2-A2E494454E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71989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499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B84A2-1350-0797-F9D6-865F7BABF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41BDE07-9B22-8F83-22C5-257202A3B9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585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AF8850C-B9BF-6B2A-2F66-94C80CCD91D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A303046-22E4-730E-6B18-DFD6779503D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ABA63C-7736-57C6-6A46-A430733B4372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304CBED-31CF-90D2-6753-3F1DA996516A}"/>
              </a:ext>
            </a:extLst>
          </p:cNvPr>
          <p:cNvSpPr/>
          <p:nvPr/>
        </p:nvSpPr>
        <p:spPr>
          <a:xfrm>
            <a:off x="704850" y="1140736"/>
            <a:ext cx="10877550" cy="1613052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Q18 Which of the following is true about the duration and intensity of business cycles 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C9BCD32-6154-B3CE-8481-68EB39AE4916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9A994F9E-E9FD-6DC9-EFC9-19A0A709F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C56E0ED-85B7-167D-6FF0-04847C6AB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0DC48A-14E1-0F62-0647-EC20CBC365CB}"/>
              </a:ext>
            </a:extLst>
          </p:cNvPr>
          <p:cNvSpPr/>
          <p:nvPr/>
        </p:nvSpPr>
        <p:spPr>
          <a:xfrm>
            <a:off x="1038387" y="2753788"/>
            <a:ext cx="9065641" cy="6752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Business cycles have a fixed duration and intensity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3CBE8D-CBB3-E1E1-11E5-3343BD5E45B6}"/>
              </a:ext>
            </a:extLst>
          </p:cNvPr>
          <p:cNvSpPr/>
          <p:nvPr/>
        </p:nvSpPr>
        <p:spPr>
          <a:xfrm>
            <a:off x="1038386" y="3450638"/>
            <a:ext cx="9484963" cy="11407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Business cycles exhibit the same duration and intensity across all economies </a:t>
            </a:r>
          </a:p>
          <a:p>
            <a:pPr algn="just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04B6DF-2C1F-0761-B497-09F9EE9EE293}"/>
              </a:ext>
            </a:extLst>
          </p:cNvPr>
          <p:cNvSpPr/>
          <p:nvPr/>
        </p:nvSpPr>
        <p:spPr>
          <a:xfrm>
            <a:off x="1038386" y="4690469"/>
            <a:ext cx="9190495" cy="8889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Business cycles varies in duration and intensity , but they share common features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4C446E1-46C3-289A-9243-F207C6F14112}"/>
              </a:ext>
            </a:extLst>
          </p:cNvPr>
          <p:cNvSpPr/>
          <p:nvPr/>
        </p:nvSpPr>
        <p:spPr>
          <a:xfrm>
            <a:off x="1038386" y="5678517"/>
            <a:ext cx="9190495" cy="7408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Business cycles do not vary in duration or intensity.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66F41C-1C6E-6463-3548-4CC5F4A4DD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5573" y="370577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333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6332B-C97F-AF04-51A2-280207BBB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7AD93A9-8975-C62C-A9BD-562B17651D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039336-B8F0-2EEA-2F95-640E37D3EF1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BF2ACE3-DDC2-BC33-0406-84D24089905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FE2904-92EC-99C1-DE42-12A049AADCB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67A89C7-5C0F-7502-0056-A3169BC5B446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Q19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advent of mobile phones , which led to a boom in telecom industry exemplifies which external cause of business  cycles ?:.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AA959A-0C8C-DDB0-CBCA-2E930424E996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CE1440C-F2D5-FE7D-59AC-D4783473D5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6659DBF-6AA6-FAA2-4F93-45F0AB4A3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F716EC-96F9-4F0E-BD07-22A7931E2482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Disruptions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BD1D5C7-5B9B-26A8-1DD9-0E20549C25F6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Shocks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9464AE-D550-5607-7FC2-5A295176CD13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Regulations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3D1BC1-1A1F-6338-BF33-3FA9D4BC07B5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Limitations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3BD4B5-94D4-6D42-A909-EFF2A473F7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4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27125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7330" y="1113186"/>
            <a:ext cx="11677340" cy="2474638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What is the term for the lowest point of economic activity in a business cycle , where unemployment is high and production is at its lowest?</a:t>
            </a:r>
          </a:p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                                             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336285"/>
            <a:ext cx="3079161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3" y="4599164"/>
            <a:ext cx="4894951" cy="981828"/>
          </a:xfrm>
          <a:prstGeom prst="roundRect">
            <a:avLst>
              <a:gd name="adj" fmla="val 4336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</a:t>
            </a:r>
            <a:r>
              <a:rPr lang="en-US" dirty="0"/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Peak</a:t>
            </a: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910492" y="3690180"/>
            <a:ext cx="5223483" cy="836449"/>
          </a:xfrm>
          <a:prstGeom prst="roundRect">
            <a:avLst>
              <a:gd name="adj" fmla="val 14273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Prosperity</a:t>
            </a:r>
          </a:p>
          <a:p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86557" y="4599163"/>
            <a:ext cx="5011911" cy="981829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Expansion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6379937" y="3587824"/>
            <a:ext cx="5223483" cy="938805"/>
          </a:xfrm>
          <a:prstGeom prst="roundRect">
            <a:avLst>
              <a:gd name="adj" fmla="val 4339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</a:rPr>
              <a:t>Trough and Depression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12288A3-1D76-0B29-82DE-A4A81753CC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37711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FB1F0A-717B-8783-36F5-53019A91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6D3AF1D5-D9FB-FEEA-E7E0-921634E477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FD4441E-40B0-8F80-FCA5-05ED7390354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1DE5990-0758-432F-755E-DB7798440AA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53B711-D047-8184-7760-10A73D2905E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6D0354C-5CF7-A69A-7F26-B5DFFDE20CBB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Q20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The advent of mobile phones , which led to a boom in telecom industry exemplifies which external cause of business  cycles ?:.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FAD4A58-644C-A5B2-F930-26741145EF55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8772F304-FE3C-1118-8801-29B0C7681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9B8ABD2-25FB-72B2-D94E-31A9C35D85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4FB39B-485B-7D0F-75DA-E044AD10CAB8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Disruptions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DA8477-6305-4640-942A-E1DEB8F9B1E2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Shocks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B8B8235-E03F-7C57-F204-7F9266C512E7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Regulations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885BAD-3880-9A9B-FA5F-E35E341199DE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Technology Limitations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8F69AB-E715-87DA-C6A6-7FA929F130E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925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4206D5-861D-B04B-A886-4085E104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BD88963A-2B12-CE7E-C51C-15EE03AD3A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0" y="17686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A81539B-9A29-D598-1196-DF1597BF4C5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2D963A-4C0E-6FB6-E0A1-C356521FF34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70A400-7E8D-226E-B753-948617973F84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E468040-26DB-E67F-4B49-B8FEFABB83D2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Q21 Which of the following is not a charterstic of contraction ?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63AA7E-4428-DDCF-4E18-18DDA21D26A0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DD8752-1B1E-9AD0-2905-B43C3D118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884314C-8005-9481-ACFC-B0107423E4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C4911B-2B5D-E022-427C-CA1CACE75BDB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Fall in level of investments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C4252A-B35E-9E16-AD47-6F501171DC3C}"/>
              </a:ext>
            </a:extLst>
          </p:cNvPr>
          <p:cNvSpPr/>
          <p:nvPr/>
        </p:nvSpPr>
        <p:spPr>
          <a:xfrm>
            <a:off x="6369802" y="3952070"/>
            <a:ext cx="4386021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Fall in employment levels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9877E88-D86B-FB90-3D68-E50FC1A80420}"/>
              </a:ext>
            </a:extLst>
          </p:cNvPr>
          <p:cNvSpPr/>
          <p:nvPr/>
        </p:nvSpPr>
        <p:spPr>
          <a:xfrm>
            <a:off x="1146874" y="4801988"/>
            <a:ext cx="4960600" cy="161736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Decrease in input demand pulls input prices down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B82835-0480-8D59-F4CE-3EE68CE4C05D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Bank credit expands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59DFA8-4AF3-4ABE-E30B-4639944867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03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3725E-EA98-17CF-DBC7-3E9091548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F1CC10D-552A-A1BE-AE86-178553000A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EF587ED6-2112-A874-9C81-0D223A506CC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E78B666-99C2-202A-DD43-D5D312F766DE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46B0E04-78BA-4882-26EE-1F0BCFDDFF1D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DE6A8E-BD0B-E3D9-C469-5622D302F012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Q22 Which of the following is not a lagging economic indicator ?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4DA084-70EF-E359-BFF6-946EB885CC2B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DB887096-4AB3-449F-D34D-20BF478DAB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5F3AA46-6FB1-2F4A-B97C-DE3A177CD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2C2E94-C07D-4AAE-A18D-5677967C6793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Unemployment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B40D2A-AEB8-27A1-7D4B-496A319148E2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Coporate profits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124514-C649-E9E3-0362-8DF74CBADD5D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labour cost per unit of output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D035E4-9EFF-BD98-E9C3-9CD730A95B8A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Change in stock price </a:t>
            </a:r>
            <a:endParaRPr lang="en-US" sz="28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B75E66-BDD1-DAB8-DFDF-4BFFEB7575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15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F7B80-F788-1935-32AB-DBC8D7E1D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20B00EC3-7AC8-EFC0-85A4-3D90F4D327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2DABD18-C40A-EFAB-37B6-36B2B8342B1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ECD2BC3-3D94-7BD5-D61B-0963BEBF8857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E8204F-BBCB-03CC-DD41-5D7E613207F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FDF7774-6D9D-963C-E8C6-C9EA5715987C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Q23 Which phase of business cycle is also downswing ? 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014FFBB-FBFA-D56C-685C-82A4DBCC89CC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F2786D5-055B-801B-094A-23F247C98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ABFDC76-ED7E-5883-5084-F067C6F11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B096E06-C227-A262-5CE1-7AF9D9CA62E6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Expansion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3079CE8-CC2E-E76A-BAA4-C604CE71BFBE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Contraction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82EB50-23DB-BA25-E7F4-533E7BD452F2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Trough 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C10FD75-FA14-615E-2F6E-E543043FC586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Depression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525050C-27FA-E792-ACA4-FB140A1B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77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3557A1-8D80-9DF1-EC02-D6BB4FDAA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ADA7D9F-06FE-206E-DD4F-B067F25F41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5C4603-E377-82BA-E81F-DFE9D7876D9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65C36F8-A5E1-80D0-9789-6290DCB53EFF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9624B6-9844-E30F-36C8-9B4CB208A0D5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FAA0160E-4B55-40D0-031B-9E32F22BD92F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Q24 In which phase of business cycle , actual demand stagnates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[JAN-26]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5A2099-D77E-84C7-E26E-0EDEA68DDC92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96B14F5-B434-57F2-979F-04D97410DE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5E708E0-0790-148D-4DD9-619E989ABF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C38195-C24D-538D-8980-6AEB7279DAB3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Expansion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FEE154-08CD-306E-E0B2-F61097F956F5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Peak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68FD8C-9465-55DF-F6DC-0320D2A56E2B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contraction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12E1CB-E862-3974-EBFA-EA3354FDAD93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Trough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BC63DB-6EE3-A32F-D481-51FBF421A7F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659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498D7-A779-04AF-807F-8FBEB74F0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D2BB013-52D2-846C-3345-0E126041AD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8887079-4E2D-2E37-1CDE-E4AD59695448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64298AE-107A-1183-29E8-FBE3C213E73B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7409A8-ACE9-2817-C3D7-886E07D320F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8B42FB5-ED67-6760-A858-E2B2451C5C8E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Q25 Unemployment , coporate profit and labour cost per unit of output are examples of which type of economic indicators 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D48527-A828-6052-C6FA-6B319023147E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80E4FC4-35DF-1841-65CD-89298A17C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2DEB88F-B7D9-C21B-8823-126D10B3AE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BF6FE4-4F46-E700-EFBE-99728B6A4C5F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Coincident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9B0152-C1B0-8621-AF83-4F0C98D5B73B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Lagging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55E811-4FD5-81DE-6EFF-8A4D3B4BC36A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Concurrent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7D18010-627A-E595-AF92-62E9170370E8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Leading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18A563-BD28-D88A-431E-27E939CDC6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174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95F2B-D0E4-C4A4-9079-32C45EDE5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0E6414D-67F0-80E1-8013-C09596EAEE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9284E54-97B7-B333-225F-12F4B3F83947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F701CD9-AA29-F169-041D-959B42A5103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959779-7BF3-6F11-D9B0-6F75C799D43F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67EE8C5-6835-3148-4C9A-48F73CD68FF3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Q26 Which phase of business cycle is charterized by a rapid rise in output prices leading to increased cost of living and greater pressure on fixed earners?</a:t>
            </a: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D8C85D-5D0E-A668-7D65-296A0FF4CF6F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BCCE793-A74A-8D6C-D3B2-DAB004C11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621DE8B-DB76-DA5B-85DA-926CF7AE1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508452-A8C6-DFAF-2B3F-5E4587DF33E4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Contraction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8E3A66-0FC4-1751-CE82-27303EB84A00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Prosperity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AF6AD21-C983-EFCB-8627-D0CD94C1B459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Depression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A3A26C-71EC-97DF-FE3F-B5CB80EE61A9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Downswing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01C876-05D8-5488-3EEB-3DA233D08C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444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81951-028E-1E32-DF3E-598575CCA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5192E2C-D838-865C-0674-83F92A8B7E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5B46027-1456-01BC-19AF-9360CBB398BF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5C4F5CC-3E83-39C1-CEC7-381FC708C8AC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16E543-FEE5-6430-356F-CAAA4ECB6490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27F0F58-719F-7B2C-979D-97DE3F538FE7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Q27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Which of the following is not an internal cause of business cycles?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290528-FADA-0066-BFB9-430C6618A74B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488792AE-3519-FE8C-67AE-BDF3DDB9B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DF66B8E-476F-D7D0-8987-C969BEFAEE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1034B5-0DD6-7F40-467B-BCC3278107C6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Natural factors 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9C3820B-575C-8FBD-D8D2-448B2327883C}"/>
              </a:ext>
            </a:extLst>
          </p:cNvPr>
          <p:cNvSpPr/>
          <p:nvPr/>
        </p:nvSpPr>
        <p:spPr>
          <a:xfrm>
            <a:off x="6187402" y="3952070"/>
            <a:ext cx="4568422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Psychological factors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6E3F9E-5847-2BF3-929C-B4E9312FC1A9}"/>
              </a:ext>
            </a:extLst>
          </p:cNvPr>
          <p:cNvSpPr/>
          <p:nvPr/>
        </p:nvSpPr>
        <p:spPr>
          <a:xfrm>
            <a:off x="1146874" y="5219276"/>
            <a:ext cx="5040528" cy="87155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Variation in Government spending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4CBF5EB-6ED0-F927-6905-7CC27B5A3712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Macroecomic policies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2B1A83-D336-A690-18F7-F4370BD245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748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E9812-ED89-024E-01F2-9DEC1B0F6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1C39B68-9774-2C65-FBF3-F4D891B393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21CDE06-6B05-FBF2-8DEB-75C1BCA059E9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4C99E52-7806-6945-9AE5-3A8ED09792F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2334D2-23C3-8592-BFDF-4E092B4535EA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320A069-7EDD-19E8-940E-67DEC6FF6322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Q28 Which of the is not an example of coincident economic indicator ?</a:t>
            </a:r>
          </a:p>
          <a:p>
            <a:pPr algn="r"/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CC84F6-B5F4-E9B1-FDEF-A9D3E2F899B4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6B30C0B-26AB-B2DB-8AE0-455D479438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17BE642-330A-9998-28FA-102BD937F7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3CA52B-D675-8CBD-8C95-55539EE65147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b="1" dirty="0">
                <a:solidFill>
                  <a:srgbClr val="00B0F0"/>
                </a:solidFill>
                <a:latin typeface="Arial Rounded MT Bold" panose="020F0704030504030204" pitchFamily="34" charset="0"/>
              </a:rPr>
              <a:t>Changes in stock prices</a:t>
            </a:r>
            <a:endParaRPr lang="en-US" sz="2800" dirty="0">
              <a:solidFill>
                <a:srgbClr val="00B0F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6E97BD6-E834-343E-F241-EEC39D76340E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Inflation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380BBE-5150-CDFB-9C64-1D23881D04C8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Personal income </a:t>
            </a:r>
            <a:r>
              <a:rPr lang="en-US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F7FB77-19AB-65C2-37B2-F47A8F9A749E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F0"/>
                </a:solidFill>
                <a:latin typeface="Arial Rounded MT Bold" panose="020F0704030504030204" pitchFamily="34" charset="0"/>
              </a:rPr>
              <a:t>Industrial production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9AEDD1-DD4A-47DA-975F-1FC62A3E50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21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20D36-9091-73BC-4F59-7EBCD2FAC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9763D760-2CCF-65EB-BBA8-57FF0331CE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A8F96E-F15C-8E7E-EA3A-FF28C2B770E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EB5A760-E232-9B32-34F0-086842F65059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726145-961D-2DBE-00A5-4AF64EE0BE9E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BE5D2C7-7DCB-9263-1D39-1F6968F5B61F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Q29 During which phase of the business cycle is expansiory fiscal policy most appropriate ?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279258-DD80-BD22-3FD5-DA261D36C3B2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D8C5EC4-9146-3B7D-979F-F3E7B971A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43E3C77-9E0C-A05E-74A0-5C53EB38D7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16A36E-CE0B-CA86-A3B6-746F7AFF3735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Stagflation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9DB053-5C4B-7819-689A-4E1979993900}"/>
              </a:ext>
            </a:extLst>
          </p:cNvPr>
          <p:cNvSpPr/>
          <p:nvPr/>
        </p:nvSpPr>
        <p:spPr>
          <a:xfrm>
            <a:off x="6369802" y="3952070"/>
            <a:ext cx="3983065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Peak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D95AF40-5360-C939-C052-DE02CB15B8F8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b="1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Expansion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B6F479F-AA20-9B74-9560-AEF3E8777E16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Contraction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C0F5C7-07ED-AE10-4952-6F3E33AFCE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92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54" y="-656174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1" y="1270431"/>
            <a:ext cx="11341930" cy="179743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Q3. Business whose fortune is closely linked to the rate of economic growth is referred to as :</a:t>
            </a: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[Sept-24]</a:t>
            </a:r>
          </a:p>
          <a:p>
            <a:r>
              <a:rPr lang="en-US" sz="2800" dirty="0">
                <a:solidFill>
                  <a:srgbClr val="00B050"/>
                </a:solidFill>
              </a:rPr>
              <a:t>      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86298" y="311864"/>
            <a:ext cx="2955382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52599" y="4648025"/>
            <a:ext cx="4549975" cy="1572826"/>
          </a:xfrm>
          <a:prstGeom prst="roundRect">
            <a:avLst>
              <a:gd name="adj" fmla="val 394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 Static Business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</a:p>
        </p:txBody>
      </p:sp>
      <p:sp>
        <p:nvSpPr>
          <p:cNvPr id="13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898902" y="3646833"/>
            <a:ext cx="4340860" cy="863173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Cyclical Business</a:t>
            </a:r>
          </a:p>
        </p:txBody>
      </p:sp>
      <p:sp>
        <p:nvSpPr>
          <p:cNvPr id="14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672378" y="4648025"/>
            <a:ext cx="5238428" cy="1349820"/>
          </a:xfrm>
          <a:prstGeom prst="roundRect">
            <a:avLst>
              <a:gd name="adj" fmla="val 46900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 Dynamic Business</a:t>
            </a:r>
          </a:p>
        </p:txBody>
      </p:sp>
      <p:sp>
        <p:nvSpPr>
          <p:cNvPr id="16" name="Rectangle: Rounded Corners 20">
            <a:extLst>
              <a:ext uri="{FF2B5EF4-FFF2-40B4-BE49-F238E27FC236}">
                <a16:creationId xmlns:a16="http://schemas.microsoft.com/office/drawing/2014/main" id="{79FBC30F-0F3D-45DE-BAE0-F84ECBF73DF1}"/>
              </a:ext>
            </a:extLst>
          </p:cNvPr>
          <p:cNvSpPr/>
          <p:nvPr/>
        </p:nvSpPr>
        <p:spPr>
          <a:xfrm>
            <a:off x="5672378" y="3646835"/>
            <a:ext cx="5238429" cy="863172"/>
          </a:xfrm>
          <a:prstGeom prst="roundRect">
            <a:avLst>
              <a:gd name="adj" fmla="val 16667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Seasonal Business</a:t>
            </a:r>
          </a:p>
        </p:txBody>
      </p:sp>
      <p:sp>
        <p:nvSpPr>
          <p:cNvPr id="25" name="Rectangle 14">
            <a:extLst>
              <a:ext uri="{FF2B5EF4-FFF2-40B4-BE49-F238E27FC236}">
                <a16:creationId xmlns:a16="http://schemas.microsoft.com/office/drawing/2014/main" id="{7D482409-2544-DD2E-8CBF-D65779E2E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6" name="Object 25">
            <a:extLst>
              <a:ext uri="{FF2B5EF4-FFF2-40B4-BE49-F238E27FC236}">
                <a16:creationId xmlns:a16="http://schemas.microsoft.com/office/drawing/2014/main" id="{38E4B4D1-BAB1-0344-236B-E380E0777F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"/>
          <a:ext cx="152400" cy="12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52202" imgH="126835" progId="Equation.DSMT4">
                  <p:embed/>
                </p:oleObj>
              </mc:Choice>
              <mc:Fallback>
                <p:oleObj name="Equation" r:id="rId3" imgW="152202" imgH="126835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152400" cy="12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07792313-9A11-726D-F018-97F71CF5015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EDA249-86D8-ADAF-6498-8BB01532E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D13A58A-698D-4DF2-61BC-4192FCCC93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99" y="118821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A02FEC-9726-7659-EB43-7E0CA17E71E2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F8EF3EB-A0AF-99F4-0D1A-74523A0720F4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7BFB61-EE4B-BECA-4452-7E492F1DE0A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75C4081-9637-9DFB-2C56-388227A08A27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Q30 A fall in the levels of investment and unemployment and supply exceeding demand to a great extent is predominant in ________ phase of business cycle 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[MAY-26]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567E33-409F-29F9-B639-C5FB01EF90CA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5308323C-C3BD-8111-2FB7-1D9F6BB50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7428801-3926-EEC0-3F82-90488802A5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42948FC-70BA-3C9C-2F9E-51346F57D71D}"/>
              </a:ext>
            </a:extLst>
          </p:cNvPr>
          <p:cNvSpPr/>
          <p:nvPr/>
        </p:nvSpPr>
        <p:spPr>
          <a:xfrm>
            <a:off x="1146873" y="3952070"/>
            <a:ext cx="493560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Upswing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056016-998C-4600-1A2E-0C0DDBC034D7}"/>
              </a:ext>
            </a:extLst>
          </p:cNvPr>
          <p:cNvSpPr/>
          <p:nvPr/>
        </p:nvSpPr>
        <p:spPr>
          <a:xfrm>
            <a:off x="6187402" y="3952070"/>
            <a:ext cx="4165466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Boom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424001-0DDB-B182-E95A-1A50B623657B}"/>
              </a:ext>
            </a:extLst>
          </p:cNvPr>
          <p:cNvSpPr/>
          <p:nvPr/>
        </p:nvSpPr>
        <p:spPr>
          <a:xfrm>
            <a:off x="1146874" y="5219276"/>
            <a:ext cx="5040528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Expansion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64E588-9A1A-9D8A-E6B9-BDDE780AE5FB}"/>
              </a:ext>
            </a:extLst>
          </p:cNvPr>
          <p:cNvSpPr/>
          <p:nvPr/>
        </p:nvSpPr>
        <p:spPr>
          <a:xfrm>
            <a:off x="6369803" y="5065366"/>
            <a:ext cx="4943960" cy="7449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Recession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7528D8-CA65-3271-EBD9-F9AD97F44E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518119" y="30827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85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00"/>
    </mc:Choice>
    <mc:Fallback>
      <p:transition spd="slow" advTm="500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AE09C47-520B-4651-BFA6-ED33CEDABCE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08446" y="-2552320"/>
            <a:ext cx="6610665" cy="1185988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66578" y="82451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76338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2561459" y="1481792"/>
            <a:ext cx="6984998" cy="580913"/>
          </a:xfrm>
          <a:prstGeom prst="roundRect">
            <a:avLst>
              <a:gd name="adj" fmla="val 5644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2800" dirty="0">
                <a:solidFill>
                  <a:srgbClr val="0000FF"/>
                </a:solidFill>
                <a:latin typeface="Arial Rounded MT Bold" panose="020F0704030504030204" pitchFamily="34" charset="0"/>
              </a:rPr>
              <a:t>Answer Key </a:t>
            </a:r>
            <a:endParaRPr lang="en-US" sz="2400" dirty="0">
              <a:solidFill>
                <a:srgbClr val="0000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DC85CB-B419-4B56-81E3-2ADB17F0D38C}"/>
              </a:ext>
            </a:extLst>
          </p:cNvPr>
          <p:cNvSpPr txBox="1"/>
          <p:nvPr/>
        </p:nvSpPr>
        <p:spPr>
          <a:xfrm>
            <a:off x="599569" y="430942"/>
            <a:ext cx="297216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  <a:endParaRPr lang="en-GB" sz="2000" b="1" dirty="0">
              <a:solidFill>
                <a:srgbClr val="002060"/>
              </a:solidFill>
              <a:latin typeface="Arial Rounded MT Bold" panose="020F0704030504030204" pitchFamily="34" charset="0"/>
            </a:endParaRPr>
          </a:p>
        </p:txBody>
      </p: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849348"/>
              </p:ext>
            </p:extLst>
          </p:nvPr>
        </p:nvGraphicFramePr>
        <p:xfrm>
          <a:off x="2014780" y="2219173"/>
          <a:ext cx="8103179" cy="42705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5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5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5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257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8669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1 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2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3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4 (c)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806">
                <a:tc>
                  <a:txBody>
                    <a:bodyPr/>
                    <a:lstStyle/>
                    <a:p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5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6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Ans.</a:t>
                      </a:r>
                      <a:r>
                        <a:rPr lang="en-US" baseline="0" dirty="0"/>
                        <a:t> 7 (c)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Ans.8(d)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347">
                <a:tc>
                  <a:txBody>
                    <a:bodyPr/>
                    <a:lstStyle/>
                    <a:p>
                      <a:r>
                        <a:rPr lang="en-IN" dirty="0"/>
                        <a:t>Ans.9 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 10 (b)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Ans.11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Ans12 (d</a:t>
                      </a:r>
                      <a:r>
                        <a:rPr lang="en-US" dirty="0"/>
                        <a:t>)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128530"/>
                  </a:ext>
                </a:extLst>
              </a:tr>
              <a:tr h="516347">
                <a:tc>
                  <a:txBody>
                    <a:bodyPr/>
                    <a:lstStyle/>
                    <a:p>
                      <a:r>
                        <a:rPr lang="en-IN" dirty="0"/>
                        <a:t>Ans 13. (a)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Ans.14(b)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Ans.15(a)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Ans.16 (b)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68046"/>
                  </a:ext>
                </a:extLst>
              </a:tr>
              <a:tr h="516347">
                <a:tc>
                  <a:txBody>
                    <a:bodyPr/>
                    <a:lstStyle/>
                    <a:p>
                      <a:r>
                        <a:rPr lang="en-IN" dirty="0"/>
                        <a:t>Ans.17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Ans.18(c)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Ans.19 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Ans.20()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9548116"/>
                  </a:ext>
                </a:extLst>
              </a:tr>
              <a:tr h="5938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Ans.21(d)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Ans.22(d)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Ans.23(b)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Ans.24(b)</a:t>
                      </a:r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1818437"/>
                  </a:ext>
                </a:extLst>
              </a:tr>
              <a:tr h="5163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Ans.25(b)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Ans.26(b)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Ans.27(a)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Ans.28(a)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3573151"/>
                  </a:ext>
                </a:extLst>
              </a:tr>
              <a:tr h="5163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dirty="0"/>
                        <a:t>Ans.29(c)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Ans.30(d)</a:t>
                      </a: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808001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87104F7B-8ECC-6CF8-8266-BF81EE269C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77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63" y="-179257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408790" y="1178221"/>
            <a:ext cx="11576957" cy="2394950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Q4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During what time , the production of weapons and arms , etc. increase and most of the resources of the country are diverted for their production </a:t>
            </a:r>
            <a:r>
              <a:rPr lang="en-US" dirty="0"/>
              <a:t>?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</a:p>
          <a:p>
            <a:r>
              <a:rPr lang="en-US" dirty="0"/>
              <a:t>?</a:t>
            </a:r>
            <a:r>
              <a:rPr lang="en-US" sz="2800" dirty="0">
                <a:solidFill>
                  <a:srgbClr val="002060"/>
                </a:solidFill>
                <a:latin typeface="Arial Rounded MT Bold" panose="020F0704030504030204" pitchFamily="34" charset="0"/>
              </a:rPr>
              <a:t>	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									 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[Sept-24]</a:t>
            </a:r>
          </a:p>
          <a:p>
            <a:pPr algn="just"/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96237" y="227005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5BF1320-72D6-8AB0-0E8F-A280DB3B65EA}"/>
              </a:ext>
            </a:extLst>
          </p:cNvPr>
          <p:cNvSpPr/>
          <p:nvPr/>
        </p:nvSpPr>
        <p:spPr>
          <a:xfrm>
            <a:off x="798876" y="3887324"/>
            <a:ext cx="3044704" cy="5451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Post-War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0AD1EC5-2D64-3411-FFE4-43984C5CFA05}"/>
              </a:ext>
            </a:extLst>
          </p:cNvPr>
          <p:cNvSpPr/>
          <p:nvPr/>
        </p:nvSpPr>
        <p:spPr>
          <a:xfrm>
            <a:off x="4695986" y="3754321"/>
            <a:ext cx="5036950" cy="7988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Pre-War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B48C15D-E7E9-B644-C719-F5A5E989CA97}"/>
              </a:ext>
            </a:extLst>
          </p:cNvPr>
          <p:cNvSpPr/>
          <p:nvPr/>
        </p:nvSpPr>
        <p:spPr>
          <a:xfrm>
            <a:off x="798876" y="4746669"/>
            <a:ext cx="2832812" cy="7988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War</a:t>
            </a:r>
            <a:r>
              <a:rPr lang="en-US" b="1" dirty="0"/>
              <a:t>	</a:t>
            </a:r>
            <a:endParaRPr lang="en-US" sz="2800" dirty="0">
              <a:solidFill>
                <a:srgbClr val="00B05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D279CD9-1A65-02BE-957E-BFEB3412CEB3}"/>
              </a:ext>
            </a:extLst>
          </p:cNvPr>
          <p:cNvSpPr/>
          <p:nvPr/>
        </p:nvSpPr>
        <p:spPr>
          <a:xfrm>
            <a:off x="4695985" y="4880939"/>
            <a:ext cx="5222929" cy="7988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Peace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EA7BB4-B71D-78B2-21BB-6B1D796172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3F6BF48-27FD-49DF-8320-E7D438A033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6579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206E4DC-84B6-44CD-B0D0-738AC8E73F05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FEFD7BC-5209-410D-8DE7-05B4E9E6AE2D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A4DFA-507C-4CC5-B2B8-399AB9B9B538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10E6E4-AC11-4D04-86F8-EF79A2284550}"/>
              </a:ext>
            </a:extLst>
          </p:cNvPr>
          <p:cNvSpPr/>
          <p:nvPr/>
        </p:nvSpPr>
        <p:spPr>
          <a:xfrm>
            <a:off x="675559" y="1132412"/>
            <a:ext cx="11075161" cy="1752581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Q5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In Recovery phase of business cycle, the process of reversal is initially felt in the:</a:t>
            </a:r>
          </a:p>
          <a:p>
            <a:pPr algn="just"/>
            <a:endParaRPr lang="en-US" sz="28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[Sept-24]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DDB6C8-E094-4607-A305-CF57C40CA5D7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127B311C-9830-562C-DA7F-867036C00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13BD6A-35B9-A960-9D28-5643A9F8F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7053AF2-22AC-7CC7-3602-2DC3900853F0}"/>
              </a:ext>
            </a:extLst>
          </p:cNvPr>
          <p:cNvSpPr/>
          <p:nvPr/>
        </p:nvSpPr>
        <p:spPr>
          <a:xfrm>
            <a:off x="1053885" y="3146156"/>
            <a:ext cx="3487118" cy="6509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Capital market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F3EBA0-5F8E-C7CA-5594-CEECC320714F}"/>
              </a:ext>
            </a:extLst>
          </p:cNvPr>
          <p:cNvSpPr/>
          <p:nvPr/>
        </p:nvSpPr>
        <p:spPr>
          <a:xfrm>
            <a:off x="5748592" y="3146156"/>
            <a:ext cx="3612383" cy="9916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Labour market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6C3E8D-DB3D-2AE6-7775-8CDE67014B76}"/>
              </a:ext>
            </a:extLst>
          </p:cNvPr>
          <p:cNvSpPr/>
          <p:nvPr/>
        </p:nvSpPr>
        <p:spPr>
          <a:xfrm>
            <a:off x="1053885" y="4563703"/>
            <a:ext cx="3921072" cy="82685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Agriculture market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60A543-65AF-480A-1C36-11D0626C91E3}"/>
              </a:ext>
            </a:extLst>
          </p:cNvPr>
          <p:cNvSpPr/>
          <p:nvPr/>
        </p:nvSpPr>
        <p:spPr>
          <a:xfrm>
            <a:off x="5748592" y="4398936"/>
            <a:ext cx="4355436" cy="99161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Financial market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0105576-1A89-21AC-F0AD-2DAD46E0F02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975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9575F1-6142-C9C9-AA5A-3569C3A2A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1B1AD6B-CC32-6CD3-E37B-F84EF0E4D1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64" y="-401683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F4C1495-5789-1291-C961-37E99319DEC3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18F1DB5-E171-562F-F02A-E1B76B3D7626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ABF7CF-34D6-7987-26D7-2E0B2847CEB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7B1AD6-9187-2A3B-D667-3C65E6646903}"/>
              </a:ext>
            </a:extLst>
          </p:cNvPr>
          <p:cNvSpPr/>
          <p:nvPr/>
        </p:nvSpPr>
        <p:spPr>
          <a:xfrm>
            <a:off x="704850" y="1250280"/>
            <a:ext cx="10887882" cy="201510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Q6 When entrepreneurs are pessimistic about future  market conditions :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55D70A6-1B88-0BF4-EBC4-884A510C0DBF}"/>
              </a:ext>
            </a:extLst>
          </p:cNvPr>
          <p:cNvSpPr txBox="1"/>
          <p:nvPr/>
        </p:nvSpPr>
        <p:spPr>
          <a:xfrm>
            <a:off x="441279" y="220711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32C22FB-4D7F-82E2-FBB2-5E6A1D6876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42B8B23-A209-BB2A-A6B3-8DBF679BF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6B5AE8-7AF1-2EDC-6701-A626B50E84C3}"/>
              </a:ext>
            </a:extLst>
          </p:cNvPr>
          <p:cNvSpPr/>
          <p:nvPr/>
        </p:nvSpPr>
        <p:spPr>
          <a:xfrm>
            <a:off x="1296692" y="3428999"/>
            <a:ext cx="4216686" cy="110942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It does not impact the economy</a:t>
            </a:r>
            <a:endParaRPr lang="en-US" sz="4000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83F04AD-DD73-5BD5-DF1B-DAFBE6EE7006}"/>
              </a:ext>
            </a:extLst>
          </p:cNvPr>
          <p:cNvSpPr/>
          <p:nvPr/>
        </p:nvSpPr>
        <p:spPr>
          <a:xfrm>
            <a:off x="5844728" y="3428999"/>
            <a:ext cx="5492546" cy="98801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Expansionary phase may begin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A337551-0171-A900-C900-4DD871ED5F47}"/>
              </a:ext>
            </a:extLst>
          </p:cNvPr>
          <p:cNvSpPr/>
          <p:nvPr/>
        </p:nvSpPr>
        <p:spPr>
          <a:xfrm>
            <a:off x="1296691" y="4764396"/>
            <a:ext cx="4106757" cy="131574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Economy faces contraction in economic activities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F0785B-5CE2-3FB2-F7AB-51F490F875B9}"/>
              </a:ext>
            </a:extLst>
          </p:cNvPr>
          <p:cNvSpPr/>
          <p:nvPr/>
        </p:nvSpPr>
        <p:spPr>
          <a:xfrm>
            <a:off x="5844728" y="4764396"/>
            <a:ext cx="5161196" cy="8433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Investment tend to increase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DEEFD7-9352-E521-4564-166D856A8D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0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000"/>
    </mc:Choice>
    <mc:Fallback xmlns="">
      <p:transition advTm="5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38570-0E01-8625-478C-FEFFE0B94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5CD7F667-6285-C388-83B4-DD8915489B6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37B3AAE-5D5D-39CA-1B6F-06443CB0FC2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45708F-341C-5574-8509-5EB9BA805515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9BDA74-6354-B8FE-FF13-8EBD44167F81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71F0CA0-6709-9E71-EC24-D5F676C7547C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Q7</a:t>
            </a:r>
            <a:r>
              <a:rPr lang="en-US" sz="28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Which of the following is not a characteristic of business cycle?</a:t>
            </a:r>
          </a:p>
          <a:p>
            <a:pPr algn="r"/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F17D94-FB20-7987-391E-80E10FF68E0D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B2EC9600-6D68-7207-2A52-DDE25A475D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AF30998-FA56-8B82-2AD7-2D29A80F1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E5EDFD-4923-77D5-AADA-4B06B5034615}"/>
              </a:ext>
            </a:extLst>
          </p:cNvPr>
          <p:cNvSpPr/>
          <p:nvPr/>
        </p:nvSpPr>
        <p:spPr>
          <a:xfrm>
            <a:off x="976394" y="3713668"/>
            <a:ext cx="5796365" cy="65402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They occur periodically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8C78D0-C08F-BADD-32C3-B7DCA70969A8}"/>
              </a:ext>
            </a:extLst>
          </p:cNvPr>
          <p:cNvSpPr/>
          <p:nvPr/>
        </p:nvSpPr>
        <p:spPr>
          <a:xfrm>
            <a:off x="7253207" y="3583762"/>
            <a:ext cx="3962399" cy="7839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(b)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 They are recurrent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770A6C1-9C30-FB74-63AF-E109C9E705EE}"/>
              </a:ext>
            </a:extLst>
          </p:cNvPr>
          <p:cNvSpPr/>
          <p:nvPr/>
        </p:nvSpPr>
        <p:spPr>
          <a:xfrm>
            <a:off x="976395" y="4695987"/>
            <a:ext cx="5522654" cy="8679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They occur at regular intervals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780E167-FA8B-69E4-696E-DCC94155C677}"/>
              </a:ext>
            </a:extLst>
          </p:cNvPr>
          <p:cNvSpPr/>
          <p:nvPr/>
        </p:nvSpPr>
        <p:spPr>
          <a:xfrm>
            <a:off x="6994901" y="4563443"/>
            <a:ext cx="4587499" cy="160566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7030A0"/>
                </a:solidFill>
                <a:latin typeface="Arial Rounded MT Bold" panose="020F0704030504030204" pitchFamily="34" charset="0"/>
              </a:rPr>
              <a:t>They have distinct phases of expansion, peak, contraction and trough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05F2AD-06FC-4FC5-A251-FD1DFCF4035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506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78ACF-DE69-1F65-7072-924EDE6A8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CA5EFDEC-1FA0-8730-7FE7-F2B0A49280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79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510ED50-0A16-FF65-3304-85EC06AE2FE4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5ADC1E9-87DB-E69B-C2B9-FCE1C675387A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994698-AB16-AB35-4451-C619B4F6F6EB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15DC0FA-BD6F-5537-E23E-550E7E705FF9}"/>
              </a:ext>
            </a:extLst>
          </p:cNvPr>
          <p:cNvSpPr/>
          <p:nvPr/>
        </p:nvSpPr>
        <p:spPr>
          <a:xfrm>
            <a:off x="704850" y="1140735"/>
            <a:ext cx="10877550" cy="192579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Q8 Which of the following is not an internal cause of business cycles?</a:t>
            </a:r>
          </a:p>
          <a:p>
            <a:pPr algn="r"/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[Jan-25]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05DB20-D906-B641-47D6-7EAF33897A9C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0353B94-0F26-D9E5-6983-AF5707E7B4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81F4438-9235-B33B-D250-8699DEA11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8370D2-44E3-3A11-32C1-A33B37165021}"/>
              </a:ext>
            </a:extLst>
          </p:cNvPr>
          <p:cNvSpPr/>
          <p:nvPr/>
        </p:nvSpPr>
        <p:spPr>
          <a:xfrm>
            <a:off x="1101510" y="3171463"/>
            <a:ext cx="7468791" cy="696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Fluctuations in effective demand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0D9DC4-A24A-907A-E726-6B04FEBBC388}"/>
              </a:ext>
            </a:extLst>
          </p:cNvPr>
          <p:cNvSpPr/>
          <p:nvPr/>
        </p:nvSpPr>
        <p:spPr>
          <a:xfrm>
            <a:off x="1110628" y="3943601"/>
            <a:ext cx="6421547" cy="58869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Fluctuation in investment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22DC40F-B522-04AD-44B6-891A870FB35B}"/>
              </a:ext>
            </a:extLst>
          </p:cNvPr>
          <p:cNvSpPr/>
          <p:nvPr/>
        </p:nvSpPr>
        <p:spPr>
          <a:xfrm>
            <a:off x="1110628" y="4637224"/>
            <a:ext cx="6685019" cy="696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Variations in government spending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D5F1B71-ABF9-7177-660C-361D9547A5EC}"/>
              </a:ext>
            </a:extLst>
          </p:cNvPr>
          <p:cNvSpPr/>
          <p:nvPr/>
        </p:nvSpPr>
        <p:spPr>
          <a:xfrm>
            <a:off x="1142831" y="5466183"/>
            <a:ext cx="5903723" cy="11481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Technology shock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90D706-8615-CF36-B501-C556C26236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38644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53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D50D8-47F3-3FB4-0979-AE6230DF8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D65405A-96D2-A4D2-0890-DF99E93B0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791" y="104930"/>
            <a:ext cx="11811985" cy="648181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BB04BB4-84D5-19F0-6AA9-FAC74C7AD5D1}"/>
              </a:ext>
            </a:extLst>
          </p:cNvPr>
          <p:cNvSpPr/>
          <p:nvPr/>
        </p:nvSpPr>
        <p:spPr>
          <a:xfrm>
            <a:off x="104930" y="104930"/>
            <a:ext cx="11977141" cy="6640643"/>
          </a:xfrm>
          <a:prstGeom prst="roundRect">
            <a:avLst>
              <a:gd name="adj" fmla="val 7265"/>
            </a:avLst>
          </a:prstGeom>
          <a:noFill/>
          <a:ln w="1905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273B57D-B527-0582-A92F-62BA60F2C568}"/>
              </a:ext>
            </a:extLst>
          </p:cNvPr>
          <p:cNvSpPr/>
          <p:nvPr/>
        </p:nvSpPr>
        <p:spPr>
          <a:xfrm>
            <a:off x="3631688" y="438644"/>
            <a:ext cx="4938613" cy="674543"/>
          </a:xfrm>
          <a:prstGeom prst="roundRect">
            <a:avLst>
              <a:gd name="adj" fmla="val 7265"/>
            </a:avLst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661870-6371-0C33-CC25-4C03BB5E8AAC}"/>
              </a:ext>
            </a:extLst>
          </p:cNvPr>
          <p:cNvSpPr txBox="1"/>
          <p:nvPr/>
        </p:nvSpPr>
        <p:spPr>
          <a:xfrm>
            <a:off x="4094693" y="637149"/>
            <a:ext cx="4034118" cy="495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4800" b="1" dirty="0">
                <a:solidFill>
                  <a:srgbClr val="FF0000"/>
                </a:solidFill>
              </a:rPr>
              <a:t>CA-Foundation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CBD00E0-951B-4003-6144-FAD20EC13145}"/>
              </a:ext>
            </a:extLst>
          </p:cNvPr>
          <p:cNvSpPr/>
          <p:nvPr/>
        </p:nvSpPr>
        <p:spPr>
          <a:xfrm>
            <a:off x="704850" y="1140735"/>
            <a:ext cx="10877550" cy="2443027"/>
          </a:xfrm>
          <a:prstGeom prst="roundRect">
            <a:avLst>
              <a:gd name="adj" fmla="val 5644"/>
            </a:avLst>
          </a:prstGeom>
          <a:noFill/>
          <a:ln>
            <a:solidFill>
              <a:srgbClr val="00206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Q9 Changes in stock price , new orders for capital and consumers goods are examples of </a:t>
            </a:r>
            <a:r>
              <a:rPr lang="en-US" dirty="0">
                <a:solidFill>
                  <a:srgbClr val="0070C0"/>
                </a:solidFill>
              </a:rPr>
              <a:t>:</a:t>
            </a:r>
            <a:endParaRPr lang="en-US" sz="2800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  <a:p>
            <a:pPr algn="r"/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[Jan -25]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DA7B3F-87BC-2536-FC22-EE658587A69E}"/>
              </a:ext>
            </a:extLst>
          </p:cNvPr>
          <p:cNvSpPr txBox="1"/>
          <p:nvPr/>
        </p:nvSpPr>
        <p:spPr>
          <a:xfrm>
            <a:off x="441279" y="231923"/>
            <a:ext cx="3085480" cy="388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GB" sz="2000" b="1" dirty="0">
                <a:solidFill>
                  <a:srgbClr val="002060"/>
                </a:solidFill>
                <a:latin typeface="Arial Rounded MT Bold" panose="020F0704030504030204" pitchFamily="34" charset="0"/>
              </a:rPr>
              <a:t>Business cycles 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27718D4-56F7-7AAF-EBD3-803663272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A145E99-C8B4-9A32-0706-073F889EC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135A4C-416D-B5EC-AA86-44A3DBEBE813}"/>
              </a:ext>
            </a:extLst>
          </p:cNvPr>
          <p:cNvSpPr/>
          <p:nvPr/>
        </p:nvSpPr>
        <p:spPr>
          <a:xfrm>
            <a:off x="1220806" y="3946131"/>
            <a:ext cx="4342141" cy="7594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(a)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Leading indicators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161F-D902-B892-AAB9-733871418968}"/>
              </a:ext>
            </a:extLst>
          </p:cNvPr>
          <p:cNvSpPr/>
          <p:nvPr/>
        </p:nvSpPr>
        <p:spPr>
          <a:xfrm>
            <a:off x="6095998" y="3946129"/>
            <a:ext cx="4342141" cy="75941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(b)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Lagging indicators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A9B3B8-73F4-18A9-6248-B9F72FE29900}"/>
              </a:ext>
            </a:extLst>
          </p:cNvPr>
          <p:cNvSpPr/>
          <p:nvPr/>
        </p:nvSpPr>
        <p:spPr>
          <a:xfrm>
            <a:off x="1220806" y="4957852"/>
            <a:ext cx="4612862" cy="75941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(c)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Coincident indicators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DD9E8C-ABCC-7A3E-B127-FD162A0AD02D}"/>
              </a:ext>
            </a:extLst>
          </p:cNvPr>
          <p:cNvSpPr/>
          <p:nvPr/>
        </p:nvSpPr>
        <p:spPr>
          <a:xfrm>
            <a:off x="6095998" y="4810475"/>
            <a:ext cx="4476461" cy="10633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IN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(d) </a:t>
            </a:r>
            <a:r>
              <a:rPr lang="en-US" sz="2800" dirty="0">
                <a:solidFill>
                  <a:srgbClr val="0070C0"/>
                </a:solidFill>
                <a:latin typeface="Arial Rounded MT Bold" panose="020F0704030504030204" pitchFamily="34" charset="0"/>
              </a:rPr>
              <a:t>Non – economic indicators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21DA52-BB34-7F4B-C4E9-2C9B5BED0F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635" t="12069" r="3584" b="7177"/>
          <a:stretch>
            <a:fillRect/>
          </a:stretch>
        </p:blipFill>
        <p:spPr>
          <a:xfrm>
            <a:off x="9686440" y="460810"/>
            <a:ext cx="2064281" cy="63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3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2668</TotalTime>
  <Words>1717</Words>
  <Application>Microsoft Office PowerPoint</Application>
  <PresentationFormat>Widescreen</PresentationFormat>
  <Paragraphs>285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7" baseType="lpstr">
      <vt:lpstr>Arial</vt:lpstr>
      <vt:lpstr>Arial Rounded MT Bold</vt:lpstr>
      <vt:lpstr>Calibri</vt:lpstr>
      <vt:lpstr>Calibri Light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RAVINDER GOTHWALL</dc:creator>
  <cp:lastModifiedBy>Administrator</cp:lastModifiedBy>
  <cp:revision>109</cp:revision>
  <dcterms:created xsi:type="dcterms:W3CDTF">2025-08-02T04:28:01Z</dcterms:created>
  <dcterms:modified xsi:type="dcterms:W3CDTF">2026-06-20T07:59:20Z</dcterms:modified>
</cp:coreProperties>
</file>