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98" r:id="rId3"/>
    <p:sldId id="299" r:id="rId4"/>
    <p:sldId id="300" r:id="rId5"/>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 id="315" r:id="rId19"/>
    <p:sldId id="29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5FFF287-C091-4C89-9781-3ED45C0AA977}">
          <p14:sldIdLst>
            <p14:sldId id="297"/>
            <p14:sldId id="298"/>
            <p14:sldId id="299"/>
            <p14:sldId id="300"/>
            <p14:sldId id="302"/>
            <p14:sldId id="303"/>
            <p14:sldId id="304"/>
            <p14:sldId id="305"/>
            <p14:sldId id="306"/>
            <p14:sldId id="307"/>
            <p14:sldId id="308"/>
            <p14:sldId id="309"/>
            <p14:sldId id="310"/>
            <p14:sldId id="311"/>
            <p14:sldId id="312"/>
            <p14:sldId id="313"/>
            <p14:sldId id="314"/>
            <p14:sldId id="315"/>
            <p14:sldId id="29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93" autoAdjust="0"/>
    <p:restoredTop sz="87071" autoAdjust="0"/>
  </p:normalViewPr>
  <p:slideViewPr>
    <p:cSldViewPr snapToGrid="0">
      <p:cViewPr varScale="1">
        <p:scale>
          <a:sx n="62" d="100"/>
          <a:sy n="62" d="100"/>
        </p:scale>
        <p:origin x="90" y="3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4A7BC-5C65-4582-B963-581100DFA1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D1E761-27C6-4D81-A29D-73D8033A0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E72DDD-0E39-4564-8B6A-6802B959F3AB}"/>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98E2D932-F6FC-485C-AE19-C71745180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DECAE-C30C-4436-B03F-CDCB98989374}"/>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86742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8B81-3F62-48DC-8D9A-7B9CAF8B6A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F1A385-4D29-4167-A818-8A57E61F5B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9D5C5-08CA-4A33-9202-782E4B2B85C8}"/>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A054CB47-267A-45E8-B80B-BEAC51D61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1CB2E-60DB-435F-997A-DA1EE24A853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59563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2E9DF9-5DB0-4E17-951C-CB6BF5915C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043B1F-733E-4FEC-9DCB-CC88A811A5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3C7DD-A75A-40FA-97B3-7DADAD9FF66C}"/>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8A5FB013-7CA5-41E8-B1C8-B5FB35113D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40547-B4A4-454E-A0B6-16366DD726FA}"/>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31368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C619-CD37-49F8-A1D0-635A307AAE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D117A-9A8F-4306-B8DC-69242C374E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CEC50-9659-43C3-AEBD-99FCC290DDE0}"/>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0FD40723-3AB4-48CA-BC80-638ECF93F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1AB70-17C6-45F6-A1A1-4F5C5C96C53C}"/>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99005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9371-2883-411D-901C-02C57E303E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4172BD-2031-4821-A3A0-DE0813C26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D0265F-0D0E-4147-9363-1867D35996BD}"/>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253D23D3-50AB-4133-81F3-47CFB5E7E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FCA5B-F0A0-4295-9E54-A3C7BC36E0E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88858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8B9B7-CF4F-4FED-B200-6C2FF28EA9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84785-C99B-42C1-BE5D-0CDD784BF3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AB612D-B933-4864-8947-B4D2F72A50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8AE706-BBC6-4941-A3A5-42B34BF8D0D1}"/>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6" name="Footer Placeholder 5">
            <a:extLst>
              <a:ext uri="{FF2B5EF4-FFF2-40B4-BE49-F238E27FC236}">
                <a16:creationId xmlns:a16="http://schemas.microsoft.com/office/drawing/2014/main" id="{96F28566-299F-4144-A446-E1C122EC36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211B7C-9CE4-4EC5-A9F1-217B170AC96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2534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738EC-DF1A-48B0-A064-E9E28C99E5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D5BABA-6BF0-48DC-BCAD-B3B6259861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69A0F5-CC05-4941-8B3D-1DCA3EDD68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10A46-8AD9-48C7-A1F4-D92D76EF6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EE4074-0B98-4EC4-8AAA-A6E146F6E9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1A1DA6-4C81-44F5-ABBA-86DBF1EF1DA5}"/>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8" name="Footer Placeholder 7">
            <a:extLst>
              <a:ext uri="{FF2B5EF4-FFF2-40B4-BE49-F238E27FC236}">
                <a16:creationId xmlns:a16="http://schemas.microsoft.com/office/drawing/2014/main" id="{145C0264-A1D5-4B17-A4FF-7BB911C6CA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401B02-CB3D-407C-AC23-B58FC12C973E}"/>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027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D1B0-F5D3-4511-B652-D7C1F5EEF8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097F0E-12F3-4DF8-9D02-769608BA53EC}"/>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4" name="Footer Placeholder 3">
            <a:extLst>
              <a:ext uri="{FF2B5EF4-FFF2-40B4-BE49-F238E27FC236}">
                <a16:creationId xmlns:a16="http://schemas.microsoft.com/office/drawing/2014/main" id="{9850BF42-111B-41F7-AC4D-ADC4D063EF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E9057E-BB11-417A-82B6-33DBAD6A735B}"/>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408606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2E91D-94CA-4BFF-9259-D27A1A39A356}"/>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3" name="Footer Placeholder 2">
            <a:extLst>
              <a:ext uri="{FF2B5EF4-FFF2-40B4-BE49-F238E27FC236}">
                <a16:creationId xmlns:a16="http://schemas.microsoft.com/office/drawing/2014/main" id="{D78DC18B-B3FF-4A01-B233-A904AD74D2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48B483-1472-4772-8420-08A76CA6BA8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04210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9671-7514-4C4E-A1BC-682E7A1C3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5A137A-A6D0-418E-A30A-D7B8CC2E86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84E2B8-716C-4969-80D0-45CFD69C62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6BEBB6-C258-4B3C-A5C5-CCBAC9CCD471}"/>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6" name="Footer Placeholder 5">
            <a:extLst>
              <a:ext uri="{FF2B5EF4-FFF2-40B4-BE49-F238E27FC236}">
                <a16:creationId xmlns:a16="http://schemas.microsoft.com/office/drawing/2014/main" id="{6141D417-493B-4063-A5D4-8D261250C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55F98-8BCA-4172-8C7D-0F6A75DEB30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0235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22860-FF99-4805-A617-5F9440F469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9C0482-3B5D-4BCD-99F2-E9932FD40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C511BB-F490-468D-A306-3C708AD86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FA097-32E5-4C69-87C4-3FB1F51B1A9D}"/>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6" name="Footer Placeholder 5">
            <a:extLst>
              <a:ext uri="{FF2B5EF4-FFF2-40B4-BE49-F238E27FC236}">
                <a16:creationId xmlns:a16="http://schemas.microsoft.com/office/drawing/2014/main" id="{62D7644F-8FE5-450E-9FDD-776B2A9A7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F6CF-6550-4089-90F2-5453D58F0FE2}"/>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3393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834A7-32D9-405E-ABD0-5DE69D4248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2BABCC-1EC0-4ED3-8049-7AA5EA15D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720B1-BD01-4044-85A5-F993020671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014F97DC-4DD7-4B2D-A5AD-B85D586E0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CA7275-E3B6-499B-9B9D-C7C883861F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AFF48-B273-4E97-B65B-C19DED63199F}" type="slidenum">
              <a:rPr lang="en-US" smtClean="0"/>
              <a:pPr/>
              <a:t>‹#›</a:t>
            </a:fld>
            <a:endParaRPr lang="en-US"/>
          </a:p>
        </p:txBody>
      </p:sp>
    </p:spTree>
    <p:extLst>
      <p:ext uri="{BB962C8B-B14F-4D97-AF65-F5344CB8AC3E}">
        <p14:creationId xmlns:p14="http://schemas.microsoft.com/office/powerpoint/2010/main" val="2215307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523092" y="-551853"/>
            <a:ext cx="11082807" cy="6167628"/>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242225"/>
            <a:ext cx="11341930" cy="212485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Q1</a:t>
            </a:r>
            <a:r>
              <a:rPr lang="en-US" sz="2800" dirty="0">
                <a:solidFill>
                  <a:srgbClr val="7030A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Three major smartphone manufacturers, Alpha Tech, Beta Mobile, and Gamma Gadgets, dominate the smartphone market. These companies are in constant competition for market share and innovation. Which type of the market structure has been described in this scenario?          [SEPT-24]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08791" y="188090"/>
            <a:ext cx="3222897"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 </a:t>
            </a:r>
          </a:p>
        </p:txBody>
      </p:sp>
      <p:sp>
        <p:nvSpPr>
          <p:cNvPr id="2" name="Rectangle 1">
            <a:extLst>
              <a:ext uri="{FF2B5EF4-FFF2-40B4-BE49-F238E27FC236}">
                <a16:creationId xmlns:a16="http://schemas.microsoft.com/office/drawing/2014/main" id="{37E0521B-D034-68C5-986E-1DF5B67E9AFC}"/>
              </a:ext>
            </a:extLst>
          </p:cNvPr>
          <p:cNvSpPr/>
          <p:nvPr/>
        </p:nvSpPr>
        <p:spPr>
          <a:xfrm>
            <a:off x="1084881" y="3598480"/>
            <a:ext cx="2867187" cy="9058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a:t>
            </a:r>
            <a:r>
              <a:rPr lang="en-US" dirty="0"/>
              <a:t>  </a:t>
            </a:r>
            <a:r>
              <a:rPr lang="en-US" sz="2800" dirty="0">
                <a:solidFill>
                  <a:srgbClr val="00B050"/>
                </a:solidFill>
                <a:latin typeface="Arial Rounded MT Bold" panose="020F0704030504030204" pitchFamily="34" charset="0"/>
              </a:rPr>
              <a:t>Monopoly</a:t>
            </a:r>
          </a:p>
        </p:txBody>
      </p:sp>
      <p:sp>
        <p:nvSpPr>
          <p:cNvPr id="3" name="Rectangle 2">
            <a:extLst>
              <a:ext uri="{FF2B5EF4-FFF2-40B4-BE49-F238E27FC236}">
                <a16:creationId xmlns:a16="http://schemas.microsoft.com/office/drawing/2014/main" id="{3664F510-22CC-8764-CEBA-A5C53E958F1E}"/>
              </a:ext>
            </a:extLst>
          </p:cNvPr>
          <p:cNvSpPr/>
          <p:nvPr/>
        </p:nvSpPr>
        <p:spPr>
          <a:xfrm>
            <a:off x="6230319" y="3598480"/>
            <a:ext cx="2867187" cy="11726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Oligopoly</a:t>
            </a:r>
          </a:p>
        </p:txBody>
      </p:sp>
      <p:sp>
        <p:nvSpPr>
          <p:cNvPr id="5" name="Rectangle 4">
            <a:extLst>
              <a:ext uri="{FF2B5EF4-FFF2-40B4-BE49-F238E27FC236}">
                <a16:creationId xmlns:a16="http://schemas.microsoft.com/office/drawing/2014/main" id="{D3A3429B-61FC-1C25-D53B-62160906F81A}"/>
              </a:ext>
            </a:extLst>
          </p:cNvPr>
          <p:cNvSpPr/>
          <p:nvPr/>
        </p:nvSpPr>
        <p:spPr>
          <a:xfrm>
            <a:off x="1084881" y="4735775"/>
            <a:ext cx="4324027" cy="13647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Perfect competition </a:t>
            </a:r>
          </a:p>
        </p:txBody>
      </p:sp>
      <p:sp>
        <p:nvSpPr>
          <p:cNvPr id="6" name="Rectangle 5">
            <a:extLst>
              <a:ext uri="{FF2B5EF4-FFF2-40B4-BE49-F238E27FC236}">
                <a16:creationId xmlns:a16="http://schemas.microsoft.com/office/drawing/2014/main" id="{5055FAEE-D0C7-82A2-B1E7-4B5981E08127}"/>
              </a:ext>
            </a:extLst>
          </p:cNvPr>
          <p:cNvSpPr/>
          <p:nvPr/>
        </p:nvSpPr>
        <p:spPr>
          <a:xfrm>
            <a:off x="6096000" y="5002542"/>
            <a:ext cx="4737315" cy="9882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400" dirty="0">
                <a:solidFill>
                  <a:srgbClr val="00B050"/>
                </a:solidFill>
                <a:latin typeface="Arial Rounded MT Bold" panose="020F0704030504030204" pitchFamily="34" charset="0"/>
              </a:rPr>
              <a:t>Monopolistic Competition</a:t>
            </a:r>
          </a:p>
        </p:txBody>
      </p:sp>
      <p:pic>
        <p:nvPicPr>
          <p:cNvPr id="11" name="Picture 10">
            <a:extLst>
              <a:ext uri="{FF2B5EF4-FFF2-40B4-BE49-F238E27FC236}">
                <a16:creationId xmlns:a16="http://schemas.microsoft.com/office/drawing/2014/main" id="{0E2F3619-D9C5-503C-CA2E-CF12F261D99B}"/>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2797F-81EE-4CF5-FE54-B29E2680296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42E1D7A-5DA2-B942-BD30-84CA2E07221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E7978BA8-70C9-0CB7-7B3D-CFD72A1BC62F}"/>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D1DD6C0-2EB4-010D-F0E9-FD8F7F5C8D3F}"/>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CE84286-F04B-A913-41EB-EE4C6CE33FFA}"/>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20416E49-E6C8-4149-A766-1372859FAC51}"/>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Q10 A market charterized by a small number of large buyers and  is mostly relevant to factor market is termed as :</a:t>
            </a:r>
          </a:p>
          <a:p>
            <a:pPr algn="r"/>
            <a:r>
              <a:rPr lang="en-US" sz="2800" dirty="0">
                <a:solidFill>
                  <a:srgbClr val="7030A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F1ADC144-D96D-3214-89B8-1204EF224BEC}"/>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5AF80C87-24F4-A9AF-3C9E-B236742D354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723FFABA-FC2D-EE27-FD37-AD89A3CB45F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DF4441D3-EC76-4E29-E514-68695BFF58C7}"/>
              </a:ext>
            </a:extLst>
          </p:cNvPr>
          <p:cNvSpPr/>
          <p:nvPr/>
        </p:nvSpPr>
        <p:spPr>
          <a:xfrm>
            <a:off x="1146873" y="3952069"/>
            <a:ext cx="4686798" cy="7986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Duopoly</a:t>
            </a:r>
          </a:p>
        </p:txBody>
      </p:sp>
      <p:sp>
        <p:nvSpPr>
          <p:cNvPr id="13" name="Rectangle 12">
            <a:extLst>
              <a:ext uri="{FF2B5EF4-FFF2-40B4-BE49-F238E27FC236}">
                <a16:creationId xmlns:a16="http://schemas.microsoft.com/office/drawing/2014/main" id="{FE25E2A0-4DF6-E49F-4C2E-D2A5D1759B6C}"/>
              </a:ext>
            </a:extLst>
          </p:cNvPr>
          <p:cNvSpPr/>
          <p:nvPr/>
        </p:nvSpPr>
        <p:spPr>
          <a:xfrm>
            <a:off x="6096000" y="3952068"/>
            <a:ext cx="4163878" cy="6819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Monopsony </a:t>
            </a:r>
          </a:p>
        </p:txBody>
      </p:sp>
      <p:sp>
        <p:nvSpPr>
          <p:cNvPr id="14" name="Rectangle 13">
            <a:extLst>
              <a:ext uri="{FF2B5EF4-FFF2-40B4-BE49-F238E27FC236}">
                <a16:creationId xmlns:a16="http://schemas.microsoft.com/office/drawing/2014/main" id="{4F81190F-B2E6-7C48-EA05-B35BE74DC7DC}"/>
              </a:ext>
            </a:extLst>
          </p:cNvPr>
          <p:cNvSpPr/>
          <p:nvPr/>
        </p:nvSpPr>
        <p:spPr>
          <a:xfrm>
            <a:off x="1146874" y="5219276"/>
            <a:ext cx="4183104" cy="7449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Oligopsony</a:t>
            </a:r>
            <a:endParaRPr lang="en-US" sz="2800" dirty="0">
              <a:solidFill>
                <a:srgbClr val="7030A0"/>
              </a:solidFill>
              <a:latin typeface="Arial Rounded MT Bold" panose="020F0704030504030204" pitchFamily="34" charset="0"/>
            </a:endParaRPr>
          </a:p>
        </p:txBody>
      </p:sp>
      <p:sp>
        <p:nvSpPr>
          <p:cNvPr id="16" name="Rectangle 15">
            <a:extLst>
              <a:ext uri="{FF2B5EF4-FFF2-40B4-BE49-F238E27FC236}">
                <a16:creationId xmlns:a16="http://schemas.microsoft.com/office/drawing/2014/main" id="{56F7FDF6-6B0D-9EFA-212E-E10850307D6D}"/>
              </a:ext>
            </a:extLst>
          </p:cNvPr>
          <p:cNvSpPr/>
          <p:nvPr/>
        </p:nvSpPr>
        <p:spPr>
          <a:xfrm>
            <a:off x="6095999" y="5065363"/>
            <a:ext cx="3901549" cy="8989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Bilateral monopoly</a:t>
            </a:r>
          </a:p>
        </p:txBody>
      </p:sp>
      <p:pic>
        <p:nvPicPr>
          <p:cNvPr id="5" name="Picture 4">
            <a:extLst>
              <a:ext uri="{FF2B5EF4-FFF2-40B4-BE49-F238E27FC236}">
                <a16:creationId xmlns:a16="http://schemas.microsoft.com/office/drawing/2014/main" id="{1314F699-6E1A-9B54-C887-2BB45F3F862F}"/>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2561844887"/>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3036C-DD4A-9E70-46FE-A36CEAB69FB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0D6666EE-CAAA-839E-16FC-33BB3B587847}"/>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F4644EA6-F246-B8EC-0F5A-14667FF3833A}"/>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645A90C-68D6-4237-CF23-F3C6656712F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9D0D4A7-6D10-54DD-C15A-01957F9A034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0670C505-68A1-E552-8532-F97C457B7E88}"/>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Q11 In the Kinked demand curve scenario for oligopoly , what happens when a firm raises its price above the prevailing level ?</a:t>
            </a:r>
          </a:p>
          <a:p>
            <a:pPr algn="r"/>
            <a:r>
              <a:rPr lang="en-US" sz="2800" dirty="0">
                <a:solidFill>
                  <a:srgbClr val="7030A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0F16D63E-ABC9-959B-4C77-E1AA62329E78}"/>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5A331939-1882-1C76-ACC5-90FFE3D51E5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B71A483E-492B-D8EB-8850-66445DA7A5D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0C57B701-AB3A-CEC3-5C8D-A82C07BD3C14}"/>
              </a:ext>
            </a:extLst>
          </p:cNvPr>
          <p:cNvSpPr/>
          <p:nvPr/>
        </p:nvSpPr>
        <p:spPr>
          <a:xfrm>
            <a:off x="1146873" y="3952069"/>
            <a:ext cx="4686798" cy="7986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Competitors follow and raise prices</a:t>
            </a:r>
          </a:p>
        </p:txBody>
      </p:sp>
      <p:sp>
        <p:nvSpPr>
          <p:cNvPr id="13" name="Rectangle 12">
            <a:extLst>
              <a:ext uri="{FF2B5EF4-FFF2-40B4-BE49-F238E27FC236}">
                <a16:creationId xmlns:a16="http://schemas.microsoft.com/office/drawing/2014/main" id="{EFA4DB24-E4AA-58E2-36F9-D3759670C1F4}"/>
              </a:ext>
            </a:extLst>
          </p:cNvPr>
          <p:cNvSpPr/>
          <p:nvPr/>
        </p:nvSpPr>
        <p:spPr>
          <a:xfrm>
            <a:off x="6095999" y="3952067"/>
            <a:ext cx="4949127" cy="8989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The demand becomes perfectly inelastic </a:t>
            </a:r>
          </a:p>
        </p:txBody>
      </p:sp>
      <p:sp>
        <p:nvSpPr>
          <p:cNvPr id="14" name="Rectangle 13">
            <a:extLst>
              <a:ext uri="{FF2B5EF4-FFF2-40B4-BE49-F238E27FC236}">
                <a16:creationId xmlns:a16="http://schemas.microsoft.com/office/drawing/2014/main" id="{10AE6537-D45A-24E1-E81F-AC6477A15748}"/>
              </a:ext>
            </a:extLst>
          </p:cNvPr>
          <p:cNvSpPr/>
          <p:nvPr/>
        </p:nvSpPr>
        <p:spPr>
          <a:xfrm>
            <a:off x="1146873" y="5065363"/>
            <a:ext cx="4604249" cy="11554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The firm market share as competitors do not follow </a:t>
            </a:r>
            <a:endParaRPr lang="en-US" sz="2800" dirty="0">
              <a:solidFill>
                <a:srgbClr val="7030A0"/>
              </a:solidFill>
              <a:latin typeface="Arial Rounded MT Bold" panose="020F0704030504030204" pitchFamily="34" charset="0"/>
            </a:endParaRPr>
          </a:p>
        </p:txBody>
      </p:sp>
      <p:sp>
        <p:nvSpPr>
          <p:cNvPr id="16" name="Rectangle 15">
            <a:extLst>
              <a:ext uri="{FF2B5EF4-FFF2-40B4-BE49-F238E27FC236}">
                <a16:creationId xmlns:a16="http://schemas.microsoft.com/office/drawing/2014/main" id="{FD08BE32-2869-44EC-9ED9-94409FCFC0C1}"/>
              </a:ext>
            </a:extLst>
          </p:cNvPr>
          <p:cNvSpPr/>
          <p:nvPr/>
        </p:nvSpPr>
        <p:spPr>
          <a:xfrm>
            <a:off x="6095999" y="5065363"/>
            <a:ext cx="4783811" cy="11554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The demand curve is horizontal </a:t>
            </a:r>
          </a:p>
        </p:txBody>
      </p:sp>
      <p:pic>
        <p:nvPicPr>
          <p:cNvPr id="5" name="Picture 4">
            <a:extLst>
              <a:ext uri="{FF2B5EF4-FFF2-40B4-BE49-F238E27FC236}">
                <a16:creationId xmlns:a16="http://schemas.microsoft.com/office/drawing/2014/main" id="{93FDDC7F-9FEC-4689-A8AA-76EB055A93E9}"/>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351951702"/>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0276D-4F71-01FE-9295-835E871C235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0BF9142-C054-DFD9-E8B1-FAAD12262A8E}"/>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67231CC7-AD00-5607-5F77-890D1AEEB8A0}"/>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9494790-EFB6-8FBC-9AB7-BD481682E0A9}"/>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145F7D6-A7E0-C175-5194-3E788C6B700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6793B81-2CE0-B810-FAC8-0495A637AFED}"/>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Q12 Which of the following is a core charterstic of an oligopoly ?</a:t>
            </a:r>
          </a:p>
          <a:p>
            <a:pPr algn="r"/>
            <a:r>
              <a:rPr lang="en-US" sz="2800" dirty="0">
                <a:solidFill>
                  <a:srgbClr val="FF000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ED25AC72-9EF1-FA1C-03AD-1B353E6E5634}"/>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BD6DD00A-6E11-46C1-8DDF-776934211A4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968AE7EB-4D49-9FB0-454D-D9FE269567B5}"/>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5B7F620E-DF77-0F1D-FE7B-CA882B7B642B}"/>
              </a:ext>
            </a:extLst>
          </p:cNvPr>
          <p:cNvSpPr/>
          <p:nvPr/>
        </p:nvSpPr>
        <p:spPr>
          <a:xfrm>
            <a:off x="1146873" y="3952069"/>
            <a:ext cx="4686798" cy="7986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Efficient allocation of resources </a:t>
            </a:r>
          </a:p>
        </p:txBody>
      </p:sp>
      <p:sp>
        <p:nvSpPr>
          <p:cNvPr id="13" name="Rectangle 12">
            <a:extLst>
              <a:ext uri="{FF2B5EF4-FFF2-40B4-BE49-F238E27FC236}">
                <a16:creationId xmlns:a16="http://schemas.microsoft.com/office/drawing/2014/main" id="{9BE825AA-F1FB-9E6F-EB86-22FE6F0E666A}"/>
              </a:ext>
            </a:extLst>
          </p:cNvPr>
          <p:cNvSpPr/>
          <p:nvPr/>
        </p:nvSpPr>
        <p:spPr>
          <a:xfrm>
            <a:off x="6096000" y="3952068"/>
            <a:ext cx="4163878" cy="6819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Lease advertising</a:t>
            </a:r>
          </a:p>
        </p:txBody>
      </p:sp>
      <p:sp>
        <p:nvSpPr>
          <p:cNvPr id="14" name="Rectangle 13">
            <a:extLst>
              <a:ext uri="{FF2B5EF4-FFF2-40B4-BE49-F238E27FC236}">
                <a16:creationId xmlns:a16="http://schemas.microsoft.com/office/drawing/2014/main" id="{3D0271E0-0594-1E3D-9CE9-52A5CD9A23D4}"/>
              </a:ext>
            </a:extLst>
          </p:cNvPr>
          <p:cNvSpPr/>
          <p:nvPr/>
        </p:nvSpPr>
        <p:spPr>
          <a:xfrm>
            <a:off x="1146874" y="5219276"/>
            <a:ext cx="4183104" cy="7449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Unique product</a:t>
            </a:r>
          </a:p>
        </p:txBody>
      </p:sp>
      <p:sp>
        <p:nvSpPr>
          <p:cNvPr id="16" name="Rectangle 15">
            <a:extLst>
              <a:ext uri="{FF2B5EF4-FFF2-40B4-BE49-F238E27FC236}">
                <a16:creationId xmlns:a16="http://schemas.microsoft.com/office/drawing/2014/main" id="{693A223D-433B-7F46-2126-9EFF3C22E8E8}"/>
              </a:ext>
            </a:extLst>
          </p:cNvPr>
          <p:cNvSpPr/>
          <p:nvPr/>
        </p:nvSpPr>
        <p:spPr>
          <a:xfrm>
            <a:off x="6095999" y="5065363"/>
            <a:ext cx="3901549" cy="8989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Interdependence between firms</a:t>
            </a:r>
            <a:endParaRPr lang="en-US" sz="2800" dirty="0">
              <a:solidFill>
                <a:srgbClr val="FF0000"/>
              </a:solidFill>
              <a:latin typeface="Arial Rounded MT Bold" panose="020F0704030504030204" pitchFamily="34" charset="0"/>
            </a:endParaRPr>
          </a:p>
        </p:txBody>
      </p:sp>
      <p:pic>
        <p:nvPicPr>
          <p:cNvPr id="5" name="Picture 4">
            <a:extLst>
              <a:ext uri="{FF2B5EF4-FFF2-40B4-BE49-F238E27FC236}">
                <a16:creationId xmlns:a16="http://schemas.microsoft.com/office/drawing/2014/main" id="{76E76D37-A850-69D3-0A00-3C7430480DFF}"/>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1097275715"/>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F8BB8-98C4-BBD0-695F-B448DBEA9F9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F8CBE8D-694D-BE9F-ABAE-10ECEDA862FE}"/>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BF9B4B2E-A5E5-F4A2-5E5E-2F174CCA969C}"/>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EE5A2C4-9B78-CC38-FA37-2AE16309B6E1}"/>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7441050-71D1-3F03-3384-856F63E6E4B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B594950-DC72-E9EB-656C-99315611DA44}"/>
              </a:ext>
            </a:extLst>
          </p:cNvPr>
          <p:cNvSpPr/>
          <p:nvPr/>
        </p:nvSpPr>
        <p:spPr>
          <a:xfrm>
            <a:off x="704850" y="1297950"/>
            <a:ext cx="10877550" cy="15730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Q13 Stagflation is :</a:t>
            </a:r>
          </a:p>
          <a:p>
            <a:pPr algn="r"/>
            <a:r>
              <a:rPr lang="en-US" sz="2800" dirty="0">
                <a:solidFill>
                  <a:srgbClr val="00B05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CFDA3895-4160-B713-DF6D-430B78131851}"/>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6C93097F-AFC8-C649-18EC-476FA683BEA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D913451-5F80-77A7-7D34-FC74C32F495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4042C0B6-D5A9-1E04-EAE9-AE59BE13DCAA}"/>
              </a:ext>
            </a:extLst>
          </p:cNvPr>
          <p:cNvSpPr/>
          <p:nvPr/>
        </p:nvSpPr>
        <p:spPr>
          <a:xfrm>
            <a:off x="1166099" y="2975937"/>
            <a:ext cx="7218484" cy="83643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Increased taxes leading to reduced disposable income</a:t>
            </a:r>
          </a:p>
        </p:txBody>
      </p:sp>
      <p:sp>
        <p:nvSpPr>
          <p:cNvPr id="13" name="Rectangle 12">
            <a:extLst>
              <a:ext uri="{FF2B5EF4-FFF2-40B4-BE49-F238E27FC236}">
                <a16:creationId xmlns:a16="http://schemas.microsoft.com/office/drawing/2014/main" id="{77E6CFD1-051F-515A-132B-4348A9EAF1BB}"/>
              </a:ext>
            </a:extLst>
          </p:cNvPr>
          <p:cNvSpPr/>
          <p:nvPr/>
        </p:nvSpPr>
        <p:spPr>
          <a:xfrm>
            <a:off x="1146873" y="3979767"/>
            <a:ext cx="7671663" cy="8007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Economic situation where inflation and unemployment exist side by side</a:t>
            </a:r>
            <a:endParaRPr lang="en-US" sz="2800"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EB54B5B4-F6D7-3CF6-201A-83CC51C4184E}"/>
              </a:ext>
            </a:extLst>
          </p:cNvPr>
          <p:cNvSpPr/>
          <p:nvPr/>
        </p:nvSpPr>
        <p:spPr>
          <a:xfrm>
            <a:off x="1166097" y="4885399"/>
            <a:ext cx="8318865" cy="8007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Easy transmission of economic instability from one country to other countries</a:t>
            </a:r>
          </a:p>
        </p:txBody>
      </p:sp>
      <p:sp>
        <p:nvSpPr>
          <p:cNvPr id="16" name="Rectangle 15">
            <a:extLst>
              <a:ext uri="{FF2B5EF4-FFF2-40B4-BE49-F238E27FC236}">
                <a16:creationId xmlns:a16="http://schemas.microsoft.com/office/drawing/2014/main" id="{FD35D896-B4CA-530A-6148-18F96C454F0B}"/>
              </a:ext>
            </a:extLst>
          </p:cNvPr>
          <p:cNvSpPr/>
          <p:nvPr/>
        </p:nvSpPr>
        <p:spPr>
          <a:xfrm>
            <a:off x="1166097" y="5735318"/>
            <a:ext cx="5715149" cy="68403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Improved economic stability </a:t>
            </a:r>
            <a:r>
              <a:rPr lang="en-US" dirty="0"/>
              <a:t>.</a:t>
            </a:r>
            <a:endParaRPr lang="en-US" sz="2800" dirty="0">
              <a:solidFill>
                <a:srgbClr val="00B050"/>
              </a:solidFill>
              <a:latin typeface="Arial Rounded MT Bold" panose="020F0704030504030204" pitchFamily="34" charset="0"/>
            </a:endParaRPr>
          </a:p>
        </p:txBody>
      </p:sp>
      <p:pic>
        <p:nvPicPr>
          <p:cNvPr id="5" name="Picture 4">
            <a:extLst>
              <a:ext uri="{FF2B5EF4-FFF2-40B4-BE49-F238E27FC236}">
                <a16:creationId xmlns:a16="http://schemas.microsoft.com/office/drawing/2014/main" id="{4CFC86ED-C8A5-7BE6-6981-64CC7AB26DCD}"/>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3322002754"/>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A48B1-3A66-21DA-3477-07840CF255A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6F8AFCC-3AAC-D618-8CAF-AF0F574B104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491264E3-D7B3-5A7D-9DCD-F47D01B0D886}"/>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42E86E5-A315-4795-70E7-DF0F5EA16923}"/>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05038B7-5920-1B61-F93C-ACE0E37AA41D}"/>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A251B2C-BA2A-A58C-DA2B-1B10BB6B04A2}"/>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Q14 A group of firms which explicitly collude to coordinate their activities in industries where there are few firms, all of which are similar in size, may be referred to as _______</a:t>
            </a:r>
          </a:p>
          <a:p>
            <a:pPr algn="r"/>
            <a:r>
              <a:rPr lang="en-US" sz="2800" dirty="0">
                <a:solidFill>
                  <a:srgbClr val="7030A0"/>
                </a:solidFill>
                <a:latin typeface="Arial Rounded MT Bold" panose="020F0704030504030204" pitchFamily="34" charset="0"/>
              </a:rPr>
              <a:t>[MAY-26]</a:t>
            </a:r>
          </a:p>
        </p:txBody>
      </p:sp>
      <p:sp>
        <p:nvSpPr>
          <p:cNvPr id="15" name="TextBox 14">
            <a:extLst>
              <a:ext uri="{FF2B5EF4-FFF2-40B4-BE49-F238E27FC236}">
                <a16:creationId xmlns:a16="http://schemas.microsoft.com/office/drawing/2014/main" id="{C8172818-D71E-3214-7B58-1EFA0CC02AC5}"/>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CFB1D983-2A63-C7EA-A6B3-9456A5339BC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59A2130-E1F1-E5A2-7742-8A6FBC10934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1ED3EAE1-DFFA-7FB9-1533-2B3F4716A95C}"/>
              </a:ext>
            </a:extLst>
          </p:cNvPr>
          <p:cNvSpPr/>
          <p:nvPr/>
        </p:nvSpPr>
        <p:spPr>
          <a:xfrm>
            <a:off x="1146873" y="3952069"/>
            <a:ext cx="4686798" cy="7986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Perfect competition</a:t>
            </a:r>
          </a:p>
        </p:txBody>
      </p:sp>
      <p:sp>
        <p:nvSpPr>
          <p:cNvPr id="13" name="Rectangle 12">
            <a:extLst>
              <a:ext uri="{FF2B5EF4-FFF2-40B4-BE49-F238E27FC236}">
                <a16:creationId xmlns:a16="http://schemas.microsoft.com/office/drawing/2014/main" id="{08E6946C-002B-11A0-EA69-C1D5210B95E7}"/>
              </a:ext>
            </a:extLst>
          </p:cNvPr>
          <p:cNvSpPr/>
          <p:nvPr/>
        </p:nvSpPr>
        <p:spPr>
          <a:xfrm>
            <a:off x="6096000" y="3952068"/>
            <a:ext cx="4163878" cy="6819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Cartel</a:t>
            </a:r>
          </a:p>
        </p:txBody>
      </p:sp>
      <p:sp>
        <p:nvSpPr>
          <p:cNvPr id="14" name="Rectangle 13">
            <a:extLst>
              <a:ext uri="{FF2B5EF4-FFF2-40B4-BE49-F238E27FC236}">
                <a16:creationId xmlns:a16="http://schemas.microsoft.com/office/drawing/2014/main" id="{712D7075-59C0-A6AF-D814-6D2CADF6B6ED}"/>
              </a:ext>
            </a:extLst>
          </p:cNvPr>
          <p:cNvSpPr/>
          <p:nvPr/>
        </p:nvSpPr>
        <p:spPr>
          <a:xfrm>
            <a:off x="1146874" y="5219276"/>
            <a:ext cx="4183104" cy="7449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rPr>
              <a:t>Oligopoly</a:t>
            </a:r>
            <a:r>
              <a:rPr lang="en-US" sz="2800" dirty="0">
                <a:solidFill>
                  <a:srgbClr val="7030A0"/>
                </a:solidFill>
              </a:rPr>
              <a:t> </a:t>
            </a:r>
            <a:endParaRPr lang="en-US" sz="2800" dirty="0">
              <a:solidFill>
                <a:srgbClr val="7030A0"/>
              </a:solidFill>
              <a:latin typeface="Arial Rounded MT Bold" panose="020F0704030504030204" pitchFamily="34" charset="0"/>
            </a:endParaRPr>
          </a:p>
        </p:txBody>
      </p:sp>
      <p:sp>
        <p:nvSpPr>
          <p:cNvPr id="16" name="Rectangle 15">
            <a:extLst>
              <a:ext uri="{FF2B5EF4-FFF2-40B4-BE49-F238E27FC236}">
                <a16:creationId xmlns:a16="http://schemas.microsoft.com/office/drawing/2014/main" id="{E4D3F6B7-E21C-8D27-6BD5-C8CBFC451265}"/>
              </a:ext>
            </a:extLst>
          </p:cNvPr>
          <p:cNvSpPr/>
          <p:nvPr/>
        </p:nvSpPr>
        <p:spPr>
          <a:xfrm>
            <a:off x="6095999" y="5065363"/>
            <a:ext cx="3901549" cy="8989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Bilateral monopoly </a:t>
            </a:r>
          </a:p>
        </p:txBody>
      </p:sp>
      <p:pic>
        <p:nvPicPr>
          <p:cNvPr id="5" name="Picture 4">
            <a:extLst>
              <a:ext uri="{FF2B5EF4-FFF2-40B4-BE49-F238E27FC236}">
                <a16:creationId xmlns:a16="http://schemas.microsoft.com/office/drawing/2014/main" id="{1E07AA0C-652B-1642-A0D7-4F255342267E}"/>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3370840246"/>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DB05E-02E0-4B17-B4E0-16ECE748A8C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9570283-C8B2-9D24-AD3C-792D34452AB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4A4A5F04-45B1-BFA6-6BA3-8D62FA0596A1}"/>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A660CD0-0C95-BFE8-B1B6-8D62BAD04AF6}"/>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0CE7535-7569-DB9E-7CAD-04EF93F80CCD}"/>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812005F-38CE-D80F-81B3-29B505C0A6E4}"/>
              </a:ext>
            </a:extLst>
          </p:cNvPr>
          <p:cNvSpPr/>
          <p:nvPr/>
        </p:nvSpPr>
        <p:spPr>
          <a:xfrm>
            <a:off x="704850" y="1140736"/>
            <a:ext cx="10877550" cy="160102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F0"/>
                </a:solidFill>
                <a:latin typeface="Arial Rounded MT Bold" panose="020F0704030504030204" pitchFamily="34" charset="0"/>
              </a:rPr>
              <a:t>Q15 Choose the correct statement about Duopoly from the following statements.</a:t>
            </a:r>
          </a:p>
          <a:p>
            <a:pPr algn="r"/>
            <a:r>
              <a:rPr lang="en-US" sz="2800" dirty="0">
                <a:solidFill>
                  <a:srgbClr val="00B0F0"/>
                </a:solidFill>
                <a:latin typeface="Arial Rounded MT Bold" panose="020F0704030504030204" pitchFamily="34" charset="0"/>
              </a:rPr>
              <a:t>[MAY-26]</a:t>
            </a:r>
          </a:p>
        </p:txBody>
      </p:sp>
      <p:sp>
        <p:nvSpPr>
          <p:cNvPr id="15" name="TextBox 14">
            <a:extLst>
              <a:ext uri="{FF2B5EF4-FFF2-40B4-BE49-F238E27FC236}">
                <a16:creationId xmlns:a16="http://schemas.microsoft.com/office/drawing/2014/main" id="{1814D877-471A-2AE0-2FD7-F343BF2828A0}"/>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B4EDFC93-B474-65C4-368B-A637496F98E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6E417352-CD0E-A17E-C4D4-6666BD52339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 name="Picture 4">
            <a:extLst>
              <a:ext uri="{FF2B5EF4-FFF2-40B4-BE49-F238E27FC236}">
                <a16:creationId xmlns:a16="http://schemas.microsoft.com/office/drawing/2014/main" id="{B5075E43-9D09-9E9D-4C9A-35DAD8829906}"/>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
        <p:nvSpPr>
          <p:cNvPr id="6" name="Rectangle 5">
            <a:extLst>
              <a:ext uri="{FF2B5EF4-FFF2-40B4-BE49-F238E27FC236}">
                <a16:creationId xmlns:a16="http://schemas.microsoft.com/office/drawing/2014/main" id="{AFEC8750-7752-F8B0-CDCA-5B7B34D5DF79}"/>
              </a:ext>
            </a:extLst>
          </p:cNvPr>
          <p:cNvSpPr/>
          <p:nvPr/>
        </p:nvSpPr>
        <p:spPr>
          <a:xfrm>
            <a:off x="852406" y="2919636"/>
            <a:ext cx="7563174" cy="8084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(a) </a:t>
            </a:r>
            <a:r>
              <a:rPr lang="en-US" sz="2800" b="1" dirty="0">
                <a:solidFill>
                  <a:srgbClr val="00B0F0"/>
                </a:solidFill>
                <a:latin typeface="Arial Rounded MT Bold" panose="020F0704030504030204" pitchFamily="34" charset="0"/>
              </a:rPr>
              <a:t>It is a special case for the oligopoly market structure.</a:t>
            </a:r>
            <a:endParaRPr lang="en-US" sz="2800" dirty="0">
              <a:solidFill>
                <a:srgbClr val="00B0F0"/>
              </a:solidFill>
              <a:latin typeface="Arial Rounded MT Bold" panose="020F0704030504030204" pitchFamily="34" charset="0"/>
            </a:endParaRPr>
          </a:p>
        </p:txBody>
      </p:sp>
      <p:sp>
        <p:nvSpPr>
          <p:cNvPr id="11" name="Rectangle 10">
            <a:extLst>
              <a:ext uri="{FF2B5EF4-FFF2-40B4-BE49-F238E27FC236}">
                <a16:creationId xmlns:a16="http://schemas.microsoft.com/office/drawing/2014/main" id="{A9330673-4E87-1265-7C3E-86A883DE0307}"/>
              </a:ext>
            </a:extLst>
          </p:cNvPr>
          <p:cNvSpPr/>
          <p:nvPr/>
        </p:nvSpPr>
        <p:spPr>
          <a:xfrm>
            <a:off x="852407" y="3834273"/>
            <a:ext cx="8260596" cy="85115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(b) </a:t>
            </a:r>
            <a:r>
              <a:rPr lang="en-US" sz="2800" dirty="0">
                <a:solidFill>
                  <a:srgbClr val="00B0F0"/>
                </a:solidFill>
                <a:latin typeface="Arial Rounded MT Bold" panose="020F0704030504030204" pitchFamily="34" charset="0"/>
              </a:rPr>
              <a:t>It is a special case for the Monopsony market structure</a:t>
            </a:r>
            <a:r>
              <a:rPr lang="en-US" dirty="0"/>
              <a:t>.</a:t>
            </a:r>
          </a:p>
        </p:txBody>
      </p:sp>
      <p:sp>
        <p:nvSpPr>
          <p:cNvPr id="17" name="Rectangle 16">
            <a:extLst>
              <a:ext uri="{FF2B5EF4-FFF2-40B4-BE49-F238E27FC236}">
                <a16:creationId xmlns:a16="http://schemas.microsoft.com/office/drawing/2014/main" id="{82ADAEB9-953B-41BF-B701-BA79C3987B84}"/>
              </a:ext>
            </a:extLst>
          </p:cNvPr>
          <p:cNvSpPr/>
          <p:nvPr/>
        </p:nvSpPr>
        <p:spPr>
          <a:xfrm>
            <a:off x="852406" y="4791610"/>
            <a:ext cx="8415580" cy="836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(c) </a:t>
            </a:r>
            <a:r>
              <a:rPr lang="en-US" sz="2800" dirty="0">
                <a:solidFill>
                  <a:srgbClr val="00B0F0"/>
                </a:solidFill>
                <a:latin typeface="Arial Rounded MT Bold" panose="020F0704030504030204" pitchFamily="34" charset="0"/>
              </a:rPr>
              <a:t>It is a special case for the Monopoly market structure</a:t>
            </a:r>
          </a:p>
        </p:txBody>
      </p:sp>
      <p:sp>
        <p:nvSpPr>
          <p:cNvPr id="18" name="Rectangle 17">
            <a:extLst>
              <a:ext uri="{FF2B5EF4-FFF2-40B4-BE49-F238E27FC236}">
                <a16:creationId xmlns:a16="http://schemas.microsoft.com/office/drawing/2014/main" id="{51F87DCF-C169-555E-6520-302A0DD58D98}"/>
              </a:ext>
            </a:extLst>
          </p:cNvPr>
          <p:cNvSpPr/>
          <p:nvPr/>
        </p:nvSpPr>
        <p:spPr>
          <a:xfrm>
            <a:off x="852406" y="5748945"/>
            <a:ext cx="8260597" cy="836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(d) </a:t>
            </a:r>
            <a:r>
              <a:rPr lang="en-US" sz="2800" dirty="0">
                <a:solidFill>
                  <a:srgbClr val="00B0F0"/>
                </a:solidFill>
                <a:latin typeface="Arial Rounded MT Bold" panose="020F0704030504030204" pitchFamily="34" charset="0"/>
              </a:rPr>
              <a:t>It is a special case for the Imperfect Competition</a:t>
            </a:r>
          </a:p>
        </p:txBody>
      </p:sp>
    </p:spTree>
    <p:extLst>
      <p:ext uri="{BB962C8B-B14F-4D97-AF65-F5344CB8AC3E}">
        <p14:creationId xmlns:p14="http://schemas.microsoft.com/office/powerpoint/2010/main" val="4167450695"/>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20498-64F7-20EE-D41C-154201FE075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FAED0E3-25D6-FFBF-1278-8F0288C948CE}"/>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37D1A178-B5BE-9F20-07CF-F56F354DBAC4}"/>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A48476E-A232-80CA-434C-1274B6B14251}"/>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961522-D785-BDEF-4443-AD2A2BC2126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69A453F-00EE-998A-C842-C29BB271366D}"/>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Q16 When the goods are sold, based on product differentiation, it is known as _______</a:t>
            </a:r>
          </a:p>
          <a:p>
            <a:pPr algn="just"/>
            <a:endParaRPr lang="en-US" sz="2800" dirty="0">
              <a:solidFill>
                <a:srgbClr val="FF0000"/>
              </a:solidFill>
              <a:latin typeface="Arial Rounded MT Bold" panose="020F0704030504030204" pitchFamily="34" charset="0"/>
            </a:endParaRPr>
          </a:p>
          <a:p>
            <a:pPr algn="r"/>
            <a:r>
              <a:rPr lang="en-US" sz="2800" dirty="0">
                <a:solidFill>
                  <a:srgbClr val="FF0000"/>
                </a:solidFill>
                <a:latin typeface="Arial Rounded MT Bold" panose="020F0704030504030204" pitchFamily="34" charset="0"/>
              </a:rPr>
              <a:t>[MAY-26]</a:t>
            </a:r>
          </a:p>
        </p:txBody>
      </p:sp>
      <p:sp>
        <p:nvSpPr>
          <p:cNvPr id="15" name="TextBox 14">
            <a:extLst>
              <a:ext uri="{FF2B5EF4-FFF2-40B4-BE49-F238E27FC236}">
                <a16:creationId xmlns:a16="http://schemas.microsoft.com/office/drawing/2014/main" id="{5BC689B4-2D4C-1855-14BD-99783CD49D76}"/>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6B6517A1-4926-2D01-17D9-397F1ED5CDC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78011DB-7501-5ED8-8018-E19E98515D2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6DC259B0-5127-0D50-1F89-7BB587B3E63A}"/>
              </a:ext>
            </a:extLst>
          </p:cNvPr>
          <p:cNvSpPr/>
          <p:nvPr/>
        </p:nvSpPr>
        <p:spPr>
          <a:xfrm>
            <a:off x="1146873" y="3952069"/>
            <a:ext cx="4686798" cy="7986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Collusive oligopoly</a:t>
            </a:r>
          </a:p>
        </p:txBody>
      </p:sp>
      <p:sp>
        <p:nvSpPr>
          <p:cNvPr id="13" name="Rectangle 12">
            <a:extLst>
              <a:ext uri="{FF2B5EF4-FFF2-40B4-BE49-F238E27FC236}">
                <a16:creationId xmlns:a16="http://schemas.microsoft.com/office/drawing/2014/main" id="{012367B0-4B91-4D5C-FD6F-E7214D1341C8}"/>
              </a:ext>
            </a:extLst>
          </p:cNvPr>
          <p:cNvSpPr/>
          <p:nvPr/>
        </p:nvSpPr>
        <p:spPr>
          <a:xfrm>
            <a:off x="6096000" y="3952068"/>
            <a:ext cx="4163878" cy="6819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Imperfect oligopoly</a:t>
            </a:r>
          </a:p>
        </p:txBody>
      </p:sp>
      <p:sp>
        <p:nvSpPr>
          <p:cNvPr id="14" name="Rectangle 13">
            <a:extLst>
              <a:ext uri="{FF2B5EF4-FFF2-40B4-BE49-F238E27FC236}">
                <a16:creationId xmlns:a16="http://schemas.microsoft.com/office/drawing/2014/main" id="{E80CCD60-868E-45A2-D85B-3D2B91D8E9D6}"/>
              </a:ext>
            </a:extLst>
          </p:cNvPr>
          <p:cNvSpPr/>
          <p:nvPr/>
        </p:nvSpPr>
        <p:spPr>
          <a:xfrm>
            <a:off x="1146874" y="5219276"/>
            <a:ext cx="4183104" cy="7449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Partial oligopoly</a:t>
            </a:r>
          </a:p>
        </p:txBody>
      </p:sp>
      <p:sp>
        <p:nvSpPr>
          <p:cNvPr id="16" name="Rectangle 15">
            <a:extLst>
              <a:ext uri="{FF2B5EF4-FFF2-40B4-BE49-F238E27FC236}">
                <a16:creationId xmlns:a16="http://schemas.microsoft.com/office/drawing/2014/main" id="{AA93B6D0-A551-6A68-FB0B-F7474267CFDA}"/>
              </a:ext>
            </a:extLst>
          </p:cNvPr>
          <p:cNvSpPr/>
          <p:nvPr/>
        </p:nvSpPr>
        <p:spPr>
          <a:xfrm>
            <a:off x="6095999" y="5065363"/>
            <a:ext cx="3901549" cy="8989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Syndicated oligopoly</a:t>
            </a:r>
            <a:endParaRPr lang="en-US" sz="2800" dirty="0">
              <a:solidFill>
                <a:srgbClr val="FF0000"/>
              </a:solidFill>
              <a:latin typeface="Arial Rounded MT Bold" panose="020F0704030504030204" pitchFamily="34" charset="0"/>
            </a:endParaRPr>
          </a:p>
        </p:txBody>
      </p:sp>
      <p:pic>
        <p:nvPicPr>
          <p:cNvPr id="5" name="Picture 4">
            <a:extLst>
              <a:ext uri="{FF2B5EF4-FFF2-40B4-BE49-F238E27FC236}">
                <a16:creationId xmlns:a16="http://schemas.microsoft.com/office/drawing/2014/main" id="{33AD5C7E-4800-4126-F5CF-76894E988997}"/>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2735449883"/>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207EE-EB7C-C276-223F-6C8900DFB57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BB71432-2272-4CB0-4396-09B8E473F81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A860E7B5-D994-AFC7-E9EC-88C4C1FF1F16}"/>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34430A8-7DB1-8303-FA71-F8E73F97FE35}"/>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67A6E90-90CB-326F-FBC0-48C4A1B83C6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5C935C9-5D17-0FD2-7184-D87D923FF9B1}"/>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Q17 The “Theory of Games” which provided a different approach to the analysis of strategic behavior of the oligopolists under uncertainty was developed by _________.</a:t>
            </a:r>
          </a:p>
          <a:p>
            <a:pPr algn="r"/>
            <a:r>
              <a:rPr lang="en-US" sz="2800" dirty="0">
                <a:solidFill>
                  <a:srgbClr val="7030A0"/>
                </a:solidFill>
                <a:latin typeface="Arial Rounded MT Bold" panose="020F0704030504030204" pitchFamily="34" charset="0"/>
              </a:rPr>
              <a:t>[MAY-26]</a:t>
            </a:r>
          </a:p>
        </p:txBody>
      </p:sp>
      <p:sp>
        <p:nvSpPr>
          <p:cNvPr id="15" name="TextBox 14">
            <a:extLst>
              <a:ext uri="{FF2B5EF4-FFF2-40B4-BE49-F238E27FC236}">
                <a16:creationId xmlns:a16="http://schemas.microsoft.com/office/drawing/2014/main" id="{BBCA9E89-BA21-C98A-5E56-0C5EE9C035FD}"/>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3D78D894-D1CB-3C15-1559-EA3D4957A44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5FC20EB3-FB3F-F83D-5F6F-C76A3D52F42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51A31C49-C18B-A431-00A1-0230CF322596}"/>
              </a:ext>
            </a:extLst>
          </p:cNvPr>
          <p:cNvSpPr/>
          <p:nvPr/>
        </p:nvSpPr>
        <p:spPr>
          <a:xfrm>
            <a:off x="1146873" y="3952069"/>
            <a:ext cx="4686798" cy="7986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Alfred Marshal</a:t>
            </a:r>
            <a:endParaRPr lang="en-US" sz="2800" b="1" dirty="0">
              <a:solidFill>
                <a:srgbClr val="7030A0"/>
              </a:solidFill>
              <a:latin typeface="Arial Rounded MT Bold" panose="020F0704030504030204" pitchFamily="34" charset="0"/>
            </a:endParaRPr>
          </a:p>
        </p:txBody>
      </p:sp>
      <p:sp>
        <p:nvSpPr>
          <p:cNvPr id="13" name="Rectangle 12">
            <a:extLst>
              <a:ext uri="{FF2B5EF4-FFF2-40B4-BE49-F238E27FC236}">
                <a16:creationId xmlns:a16="http://schemas.microsoft.com/office/drawing/2014/main" id="{1DBF65D9-861A-D5BA-F54A-B9E661E9EE5E}"/>
              </a:ext>
            </a:extLst>
          </p:cNvPr>
          <p:cNvSpPr/>
          <p:nvPr/>
        </p:nvSpPr>
        <p:spPr>
          <a:xfrm>
            <a:off x="6096000" y="3952068"/>
            <a:ext cx="4163878" cy="6819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Adam Smith </a:t>
            </a:r>
          </a:p>
        </p:txBody>
      </p:sp>
      <p:sp>
        <p:nvSpPr>
          <p:cNvPr id="14" name="Rectangle 13">
            <a:extLst>
              <a:ext uri="{FF2B5EF4-FFF2-40B4-BE49-F238E27FC236}">
                <a16:creationId xmlns:a16="http://schemas.microsoft.com/office/drawing/2014/main" id="{824B516F-0CBE-B674-3D20-A5B45C1DD12C}"/>
              </a:ext>
            </a:extLst>
          </p:cNvPr>
          <p:cNvSpPr/>
          <p:nvPr/>
        </p:nvSpPr>
        <p:spPr>
          <a:xfrm>
            <a:off x="1146874" y="5219276"/>
            <a:ext cx="4339526" cy="8989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Von Neumann &amp; Oskar Morgenstern</a:t>
            </a:r>
            <a:endParaRPr lang="en-US" sz="2800" dirty="0">
              <a:solidFill>
                <a:srgbClr val="7030A0"/>
              </a:solidFill>
              <a:latin typeface="Arial Rounded MT Bold" panose="020F0704030504030204" pitchFamily="34" charset="0"/>
            </a:endParaRPr>
          </a:p>
        </p:txBody>
      </p:sp>
      <p:sp>
        <p:nvSpPr>
          <p:cNvPr id="16" name="Rectangle 15">
            <a:extLst>
              <a:ext uri="{FF2B5EF4-FFF2-40B4-BE49-F238E27FC236}">
                <a16:creationId xmlns:a16="http://schemas.microsoft.com/office/drawing/2014/main" id="{829A93A3-9190-EA17-1BFD-3C4633ECA0DE}"/>
              </a:ext>
            </a:extLst>
          </p:cNvPr>
          <p:cNvSpPr/>
          <p:nvPr/>
        </p:nvSpPr>
        <p:spPr>
          <a:xfrm>
            <a:off x="6095999" y="5065363"/>
            <a:ext cx="3901549" cy="8989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Paul A Sweezy</a:t>
            </a:r>
          </a:p>
        </p:txBody>
      </p:sp>
      <p:pic>
        <p:nvPicPr>
          <p:cNvPr id="5" name="Picture 4">
            <a:extLst>
              <a:ext uri="{FF2B5EF4-FFF2-40B4-BE49-F238E27FC236}">
                <a16:creationId xmlns:a16="http://schemas.microsoft.com/office/drawing/2014/main" id="{6A70990B-7FA4-2825-B1BB-20023C90767D}"/>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3116700170"/>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9F8E0-5A8A-4000-269D-310990EA621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0A47AB2-F4BF-37DB-0419-368712E5C7B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8D7AA538-CF7E-829F-2C1E-16DF59CAC310}"/>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0E405AE-2604-25AB-B58B-7145AFEEF888}"/>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DBF15E2-7D31-4955-020F-B38D12213E7A}"/>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D092738-6148-962A-6F31-42CCB6151A2A}"/>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Q18 Which of the following is not a charterstics of the oligopoly market?</a:t>
            </a:r>
          </a:p>
          <a:p>
            <a:pPr algn="r"/>
            <a:r>
              <a:rPr lang="en-US" sz="2800" dirty="0">
                <a:solidFill>
                  <a:srgbClr val="FF0000"/>
                </a:solidFill>
                <a:latin typeface="Arial Rounded MT Bold" panose="020F0704030504030204" pitchFamily="34" charset="0"/>
              </a:rPr>
              <a:t>[MAY-26]</a:t>
            </a:r>
          </a:p>
        </p:txBody>
      </p:sp>
      <p:sp>
        <p:nvSpPr>
          <p:cNvPr id="15" name="TextBox 14">
            <a:extLst>
              <a:ext uri="{FF2B5EF4-FFF2-40B4-BE49-F238E27FC236}">
                <a16:creationId xmlns:a16="http://schemas.microsoft.com/office/drawing/2014/main" id="{086244F7-CB6F-9B05-CEF5-EA7E56D3148F}"/>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2402A3CF-AC17-0797-FCF4-F6CBBDBF552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A87FC09D-CF02-581B-B18C-50263AD0DC2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2DD33903-C2BE-0DEF-C2A0-B72F7DE262B5}"/>
              </a:ext>
            </a:extLst>
          </p:cNvPr>
          <p:cNvSpPr/>
          <p:nvPr/>
        </p:nvSpPr>
        <p:spPr>
          <a:xfrm>
            <a:off x="1146873" y="3952069"/>
            <a:ext cx="4686798" cy="7986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Strategic Interdependence </a:t>
            </a:r>
          </a:p>
        </p:txBody>
      </p:sp>
      <p:sp>
        <p:nvSpPr>
          <p:cNvPr id="13" name="Rectangle 12">
            <a:extLst>
              <a:ext uri="{FF2B5EF4-FFF2-40B4-BE49-F238E27FC236}">
                <a16:creationId xmlns:a16="http://schemas.microsoft.com/office/drawing/2014/main" id="{FF4F92BA-427B-D54A-6279-41927B7B7CB6}"/>
              </a:ext>
            </a:extLst>
          </p:cNvPr>
          <p:cNvSpPr/>
          <p:nvPr/>
        </p:nvSpPr>
        <p:spPr>
          <a:xfrm>
            <a:off x="6096000" y="3952068"/>
            <a:ext cx="4163878" cy="6819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Group behavior</a:t>
            </a:r>
          </a:p>
        </p:txBody>
      </p:sp>
      <p:sp>
        <p:nvSpPr>
          <p:cNvPr id="14" name="Rectangle 13">
            <a:extLst>
              <a:ext uri="{FF2B5EF4-FFF2-40B4-BE49-F238E27FC236}">
                <a16:creationId xmlns:a16="http://schemas.microsoft.com/office/drawing/2014/main" id="{85CCBB2F-FB9F-C3E8-385A-6638909377C5}"/>
              </a:ext>
            </a:extLst>
          </p:cNvPr>
          <p:cNvSpPr/>
          <p:nvPr/>
        </p:nvSpPr>
        <p:spPr>
          <a:xfrm>
            <a:off x="1146874" y="5219276"/>
            <a:ext cx="4355024" cy="79863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No importance to advertising </a:t>
            </a:r>
          </a:p>
        </p:txBody>
      </p:sp>
      <p:sp>
        <p:nvSpPr>
          <p:cNvPr id="16" name="Rectangle 15">
            <a:extLst>
              <a:ext uri="{FF2B5EF4-FFF2-40B4-BE49-F238E27FC236}">
                <a16:creationId xmlns:a16="http://schemas.microsoft.com/office/drawing/2014/main" id="{7E7904DE-D365-F3EC-D768-9C39D327B8D9}"/>
              </a:ext>
            </a:extLst>
          </p:cNvPr>
          <p:cNvSpPr/>
          <p:nvPr/>
        </p:nvSpPr>
        <p:spPr>
          <a:xfrm>
            <a:off x="6095999" y="5065363"/>
            <a:ext cx="4163878" cy="9525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Importance to selling costs</a:t>
            </a:r>
            <a:endParaRPr lang="en-US" sz="2800" dirty="0">
              <a:solidFill>
                <a:srgbClr val="FF0000"/>
              </a:solidFill>
              <a:latin typeface="Arial Rounded MT Bold" panose="020F0704030504030204" pitchFamily="34" charset="0"/>
            </a:endParaRPr>
          </a:p>
        </p:txBody>
      </p:sp>
      <p:pic>
        <p:nvPicPr>
          <p:cNvPr id="5" name="Picture 4">
            <a:extLst>
              <a:ext uri="{FF2B5EF4-FFF2-40B4-BE49-F238E27FC236}">
                <a16:creationId xmlns:a16="http://schemas.microsoft.com/office/drawing/2014/main" id="{79BFD5E5-1818-37CC-BEBA-392AB203B17D}"/>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3726478816"/>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E09C47-520B-4651-BFA6-ED33CEDABC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08446" y="-2552320"/>
            <a:ext cx="6610665" cy="11859882"/>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66578" y="82451"/>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76338"/>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561459" y="1481792"/>
            <a:ext cx="6984998" cy="580913"/>
          </a:xfrm>
          <a:prstGeom prst="roundRect">
            <a:avLst>
              <a:gd name="adj" fmla="val 5644"/>
            </a:avLst>
          </a:prstGeom>
          <a:solidFill>
            <a:schemeClr val="bg1"/>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scene3d>
              <a:camera prst="orthographicFront"/>
              <a:lightRig rig="threePt" dir="t"/>
            </a:scene3d>
            <a:sp3d extrusionH="57150">
              <a:bevelT w="38100" h="38100"/>
            </a:sp3d>
          </a:bodyPr>
          <a:lstStyle/>
          <a:p>
            <a:pPr algn="ctr"/>
            <a:r>
              <a:rPr lang="en-US" sz="2800" dirty="0">
                <a:solidFill>
                  <a:srgbClr val="0000FF"/>
                </a:solidFill>
                <a:latin typeface="Arial Rounded MT Bold" panose="020F0704030504030204" pitchFamily="34" charset="0"/>
              </a:rPr>
              <a:t>Answer Key </a:t>
            </a:r>
            <a:endParaRPr lang="en-US" sz="2400" dirty="0">
              <a:solidFill>
                <a:srgbClr val="0000FF"/>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13DC85CB-B419-4B56-81E3-2ADB17F0D38C}"/>
              </a:ext>
            </a:extLst>
          </p:cNvPr>
          <p:cNvSpPr txBox="1"/>
          <p:nvPr/>
        </p:nvSpPr>
        <p:spPr>
          <a:xfrm>
            <a:off x="599569" y="430942"/>
            <a:ext cx="2972160" cy="388889"/>
          </a:xfrm>
          <a:prstGeom prst="rect">
            <a:avLst/>
          </a:prstGeom>
          <a:noFill/>
        </p:spPr>
        <p:txBody>
          <a:bodyPr wrap="square" rtlCol="0">
            <a:spAutoFit/>
          </a:bodyPr>
          <a:lstStyle/>
          <a:p>
            <a:pPr algn="ctr">
              <a:lnSpc>
                <a:spcPts val="2500"/>
              </a:lnSpc>
            </a:pPr>
            <a:r>
              <a:rPr lang="en-GB" sz="2000" b="1">
                <a:solidFill>
                  <a:srgbClr val="002060"/>
                </a:solidFill>
                <a:latin typeface="Arial Rounded MT Bold" panose="020F0704030504030204" pitchFamily="34" charset="0"/>
              </a:rPr>
              <a:t>Oligopoly</a:t>
            </a:r>
            <a:endParaRPr lang="en-GB" sz="2000" b="1" dirty="0">
              <a:solidFill>
                <a:srgbClr val="002060"/>
              </a:solidFill>
              <a:latin typeface="Arial Rounded MT Bold" panose="020F0704030504030204"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1905578903"/>
              </p:ext>
            </p:extLst>
          </p:nvPr>
        </p:nvGraphicFramePr>
        <p:xfrm>
          <a:off x="2014780" y="2219172"/>
          <a:ext cx="8103179" cy="3076583"/>
        </p:xfrm>
        <a:graphic>
          <a:graphicData uri="http://schemas.openxmlformats.org/drawingml/2006/table">
            <a:tbl>
              <a:tblPr firstRow="1" bandRow="1">
                <a:tableStyleId>{5C22544A-7EE6-4342-B048-85BDC9FD1C3A}</a:tableStyleId>
              </a:tblPr>
              <a:tblGrid>
                <a:gridCol w="2025795">
                  <a:extLst>
                    <a:ext uri="{9D8B030D-6E8A-4147-A177-3AD203B41FA5}">
                      <a16:colId xmlns:a16="http://schemas.microsoft.com/office/drawing/2014/main" val="20000"/>
                    </a:ext>
                  </a:extLst>
                </a:gridCol>
                <a:gridCol w="1915774">
                  <a:extLst>
                    <a:ext uri="{9D8B030D-6E8A-4147-A177-3AD203B41FA5}">
                      <a16:colId xmlns:a16="http://schemas.microsoft.com/office/drawing/2014/main" val="20001"/>
                    </a:ext>
                  </a:extLst>
                </a:gridCol>
                <a:gridCol w="2135815">
                  <a:extLst>
                    <a:ext uri="{9D8B030D-6E8A-4147-A177-3AD203B41FA5}">
                      <a16:colId xmlns:a16="http://schemas.microsoft.com/office/drawing/2014/main" val="20002"/>
                    </a:ext>
                  </a:extLst>
                </a:gridCol>
                <a:gridCol w="2025795">
                  <a:extLst>
                    <a:ext uri="{9D8B030D-6E8A-4147-A177-3AD203B41FA5}">
                      <a16:colId xmlns:a16="http://schemas.microsoft.com/office/drawing/2014/main" val="20003"/>
                    </a:ext>
                  </a:extLst>
                </a:gridCol>
              </a:tblGrid>
              <a:tr h="508195">
                <a:tc>
                  <a:txBody>
                    <a:bodyPr/>
                    <a:lstStyle/>
                    <a:p>
                      <a:r>
                        <a:rPr lang="en-US" dirty="0"/>
                        <a:t>Ans.</a:t>
                      </a:r>
                      <a:r>
                        <a:rPr lang="en-US" baseline="0" dirty="0"/>
                        <a:t> 1 (b)</a:t>
                      </a:r>
                      <a:endParaRPr lang="en-US" dirty="0"/>
                    </a:p>
                  </a:txBody>
                  <a:tcPr/>
                </a:tc>
                <a:tc>
                  <a:txBody>
                    <a:bodyPr/>
                    <a:lstStyle/>
                    <a:p>
                      <a:r>
                        <a:rPr lang="en-US" dirty="0"/>
                        <a:t>Ans.</a:t>
                      </a:r>
                      <a:r>
                        <a:rPr lang="en-US" baseline="0" dirty="0"/>
                        <a:t> 2 (b)</a:t>
                      </a:r>
                      <a:endParaRPr lang="en-US" dirty="0"/>
                    </a:p>
                  </a:txBody>
                  <a:tcPr/>
                </a:tc>
                <a:tc>
                  <a:txBody>
                    <a:bodyPr/>
                    <a:lstStyle/>
                    <a:p>
                      <a:r>
                        <a:rPr lang="en-US" dirty="0"/>
                        <a:t>Ans.</a:t>
                      </a:r>
                      <a:r>
                        <a:rPr lang="en-US" baseline="0" dirty="0"/>
                        <a:t> 3 (c)</a:t>
                      </a:r>
                      <a:endParaRPr lang="en-US" dirty="0"/>
                    </a:p>
                  </a:txBody>
                  <a:tcPr/>
                </a:tc>
                <a:tc>
                  <a:txBody>
                    <a:bodyPr/>
                    <a:lstStyle/>
                    <a:p>
                      <a:r>
                        <a:rPr lang="en-US" dirty="0"/>
                        <a:t>Ans.</a:t>
                      </a:r>
                      <a:r>
                        <a:rPr lang="en-US" baseline="0" dirty="0"/>
                        <a:t> 4 (b)</a:t>
                      </a:r>
                      <a:endParaRPr lang="en-US" dirty="0"/>
                    </a:p>
                  </a:txBody>
                  <a:tcPr/>
                </a:tc>
                <a:extLst>
                  <a:ext uri="{0D108BD9-81ED-4DB2-BD59-A6C34878D82A}">
                    <a16:rowId xmlns:a16="http://schemas.microsoft.com/office/drawing/2014/main" val="10000"/>
                  </a:ext>
                </a:extLst>
              </a:tr>
              <a:tr h="642097">
                <a:tc>
                  <a:txBody>
                    <a:bodyPr/>
                    <a:lstStyle/>
                    <a:p>
                      <a:r>
                        <a:rPr lang="en-US" dirty="0"/>
                        <a:t>Ans.</a:t>
                      </a:r>
                      <a:r>
                        <a:rPr lang="en-US" baseline="0" dirty="0"/>
                        <a:t> 5 (c)</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a:t>
                      </a:r>
                      <a:r>
                        <a:rPr lang="en-US" baseline="0" dirty="0"/>
                        <a:t> 6 (b)</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a:t>
                      </a:r>
                      <a:r>
                        <a:rPr lang="en-US" baseline="0" dirty="0"/>
                        <a:t> 7 (a)</a:t>
                      </a:r>
                      <a:endParaRPr lang="en-US" dirty="0"/>
                    </a:p>
                    <a:p>
                      <a:endParaRPr lang="en-US" dirty="0"/>
                    </a:p>
                  </a:txBody>
                  <a:tcPr/>
                </a:tc>
                <a:tc>
                  <a:txBody>
                    <a:bodyPr/>
                    <a:lstStyle/>
                    <a:p>
                      <a:r>
                        <a:rPr lang="en-IN" dirty="0"/>
                        <a:t>Ans.8(d)</a:t>
                      </a:r>
                      <a:endParaRPr lang="en-US" dirty="0"/>
                    </a:p>
                  </a:txBody>
                  <a:tcPr/>
                </a:tc>
                <a:extLst>
                  <a:ext uri="{0D108BD9-81ED-4DB2-BD59-A6C34878D82A}">
                    <a16:rowId xmlns:a16="http://schemas.microsoft.com/office/drawing/2014/main" val="10001"/>
                  </a:ext>
                </a:extLst>
              </a:tr>
              <a:tr h="642097">
                <a:tc>
                  <a:txBody>
                    <a:bodyPr/>
                    <a:lstStyle/>
                    <a:p>
                      <a:r>
                        <a:rPr lang="en-IN" dirty="0"/>
                        <a:t>Ans.9 (b) </a:t>
                      </a:r>
                      <a:endParaRPr lang="en-US" dirty="0"/>
                    </a:p>
                  </a:txBody>
                  <a:tcPr/>
                </a:tc>
                <a:tc>
                  <a:txBody>
                    <a:bodyPr/>
                    <a:lstStyle/>
                    <a:p>
                      <a:r>
                        <a:rPr lang="en-IN" dirty="0"/>
                        <a:t>Ans.10(c)</a:t>
                      </a:r>
                      <a:endParaRPr lang="en-US" dirty="0"/>
                    </a:p>
                  </a:txBody>
                  <a:tcPr/>
                </a:tc>
                <a:tc>
                  <a:txBody>
                    <a:bodyPr/>
                    <a:lstStyle/>
                    <a:p>
                      <a:r>
                        <a:rPr lang="en-IN" dirty="0"/>
                        <a:t>Ans.11(c) </a:t>
                      </a:r>
                      <a:endParaRPr lang="en-US" dirty="0"/>
                    </a:p>
                  </a:txBody>
                  <a:tcPr/>
                </a:tc>
                <a:tc>
                  <a:txBody>
                    <a:bodyPr/>
                    <a:lstStyle/>
                    <a:p>
                      <a:r>
                        <a:rPr lang="en-IN" dirty="0"/>
                        <a:t>Ans.12(d)</a:t>
                      </a:r>
                      <a:endParaRPr lang="en-US" dirty="0"/>
                    </a:p>
                  </a:txBody>
                  <a:tcPr/>
                </a:tc>
                <a:extLst>
                  <a:ext uri="{0D108BD9-81ED-4DB2-BD59-A6C34878D82A}">
                    <a16:rowId xmlns:a16="http://schemas.microsoft.com/office/drawing/2014/main" val="3252128530"/>
                  </a:ext>
                </a:extLst>
              </a:tr>
              <a:tr h="642097">
                <a:tc>
                  <a:txBody>
                    <a:bodyPr/>
                    <a:lstStyle/>
                    <a:p>
                      <a:r>
                        <a:rPr lang="en-IN" dirty="0"/>
                        <a:t>Ans.13(b)</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a:ea typeface="+mn-ea"/>
                          <a:cs typeface="+mn-cs"/>
                        </a:rPr>
                        <a:t>Ans.14(c)</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a:ea typeface="+mn-ea"/>
                          <a:cs typeface="+mn-cs"/>
                        </a:rPr>
                        <a:t>Ans.15(a)</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a:ea typeface="+mn-ea"/>
                          <a:cs typeface="+mn-cs"/>
                        </a:rPr>
                        <a:t>Ans.16(d)</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982829159"/>
                  </a:ext>
                </a:extLst>
              </a:tr>
              <a:tr h="642097">
                <a:tc>
                  <a:txBody>
                    <a:bodyPr/>
                    <a:lstStyle/>
                    <a:p>
                      <a:r>
                        <a:rPr lang="en-IN" dirty="0"/>
                        <a:t>Ans.17(c)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a:ea typeface="+mn-ea"/>
                          <a:cs typeface="+mn-cs"/>
                        </a:rPr>
                        <a:t>Ans.18(d)</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3331398847"/>
                  </a:ext>
                </a:extLst>
              </a:tr>
            </a:tbl>
          </a:graphicData>
        </a:graphic>
      </p:graphicFrame>
      <p:pic>
        <p:nvPicPr>
          <p:cNvPr id="2" name="Picture 1">
            <a:extLst>
              <a:ext uri="{FF2B5EF4-FFF2-40B4-BE49-F238E27FC236}">
                <a16:creationId xmlns:a16="http://schemas.microsoft.com/office/drawing/2014/main" id="{FA9064E7-FB77-DEDE-AFD8-03EAEBB69970}"/>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237677622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1264" y="271251"/>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57330" y="1113186"/>
            <a:ext cx="11677340" cy="247463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Q2</a:t>
            </a:r>
            <a:r>
              <a:rPr lang="en-US" sz="2800" dirty="0">
                <a:solidFill>
                  <a:srgbClr val="002060"/>
                </a:solidFill>
                <a:latin typeface="Arial Rounded MT Bold" panose="020F0704030504030204" pitchFamily="34" charset="0"/>
              </a:rPr>
              <a:t> </a:t>
            </a:r>
            <a:r>
              <a:rPr lang="en-US" sz="2800" dirty="0">
                <a:solidFill>
                  <a:srgbClr val="00B050"/>
                </a:solidFill>
              </a:rPr>
              <a:t>Talcum powder market is an example of which of the following market</a:t>
            </a:r>
            <a:r>
              <a:rPr lang="en-US" sz="2800" dirty="0">
                <a:solidFill>
                  <a:srgbClr val="00B050"/>
                </a:solidFill>
                <a:latin typeface="Arial Rounded MT Bold" panose="020F0704030504030204" pitchFamily="34" charset="0"/>
              </a:rPr>
              <a:t>                                                 </a:t>
            </a:r>
          </a:p>
          <a:p>
            <a:pPr algn="r"/>
            <a:r>
              <a:rPr lang="en-US" sz="2800" dirty="0">
                <a:solidFill>
                  <a:srgbClr val="00B050"/>
                </a:solidFill>
                <a:latin typeface="Arial Rounded MT Bold" panose="020F0704030504030204" pitchFamily="34" charset="0"/>
              </a:rPr>
              <a:t> [Sept-24]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336285"/>
            <a:ext cx="3079161"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mc:AlternateContent xmlns:mc="http://schemas.openxmlformats.org/markup-compatibility/2006" xmlns:a14="http://schemas.microsoft.com/office/drawing/2010/main">
        <mc:Choice Requires="a14">
          <p:sp>
            <p:nvSpPr>
              <p:cNvPr id="21" name="Rectangle: Rounded Corners 20">
                <a:extLst>
                  <a:ext uri="{FF2B5EF4-FFF2-40B4-BE49-F238E27FC236}">
                    <a16:creationId xmlns:a16="http://schemas.microsoft.com/office/drawing/2014/main" id="{79FBC30F-0F3D-45DE-BAE0-F84ECBF73DF1}"/>
                  </a:ext>
                </a:extLst>
              </p:cNvPr>
              <p:cNvSpPr/>
              <p:nvPr/>
            </p:nvSpPr>
            <p:spPr>
              <a:xfrm>
                <a:off x="910493" y="4599164"/>
                <a:ext cx="4894951" cy="981828"/>
              </a:xfrm>
              <a:prstGeom prst="roundRect">
                <a:avLst>
                  <a:gd name="adj" fmla="val 4336"/>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(c)Open Oligopoly</a:t>
                </a:r>
                <a14:m>
                  <m:oMath xmlns:m="http://schemas.openxmlformats.org/officeDocument/2006/math">
                    <m:r>
                      <a:rPr lang="en-US" sz="2800">
                        <a:latin typeface="Cambria Math" panose="02040503050406030204" pitchFamily="18" charset="0"/>
                      </a:rPr>
                      <m:t>1</m:t>
                    </m:r>
                  </m:oMath>
                </a14:m>
                <a:endParaRPr lang="en-US" sz="2800" dirty="0">
                  <a:latin typeface="Arial Rounded MT Bold" panose="020F0704030504030204" pitchFamily="34" charset="0"/>
                </a:endParaRPr>
              </a:p>
              <a:p>
                <a:endParaRPr lang="en-US" sz="2800" dirty="0">
                  <a:solidFill>
                    <a:srgbClr val="002060"/>
                  </a:solidFill>
                  <a:latin typeface="Arial Rounded MT Bold" panose="020F0704030504030204" pitchFamily="34" charset="0"/>
                </a:endParaRPr>
              </a:p>
            </p:txBody>
          </p:sp>
        </mc:Choice>
        <mc:Fallback xmlns="">
          <p:sp>
            <p:nvSpPr>
              <p:cNvPr id="21" name="Rectangle: Rounded Corners 20">
                <a:extLst>
                  <a:ext uri="{FF2B5EF4-FFF2-40B4-BE49-F238E27FC236}">
                    <a16:creationId xmlns:a16="http://schemas.microsoft.com/office/drawing/2014/main" id="{79FBC30F-0F3D-45DE-BAE0-F84ECBF73DF1}"/>
                  </a:ext>
                </a:extLst>
              </p:cNvPr>
              <p:cNvSpPr>
                <a:spLocks noRot="1" noChangeAspect="1" noMove="1" noResize="1" noEditPoints="1" noAdjustHandles="1" noChangeArrowheads="1" noChangeShapeType="1" noTextEdit="1"/>
              </p:cNvSpPr>
              <p:nvPr/>
            </p:nvSpPr>
            <p:spPr>
              <a:xfrm>
                <a:off x="910493" y="4599164"/>
                <a:ext cx="4894951" cy="981828"/>
              </a:xfrm>
              <a:prstGeom prst="roundRect">
                <a:avLst>
                  <a:gd name="adj" fmla="val 4336"/>
                </a:avLst>
              </a:prstGeom>
              <a:blipFill>
                <a:blip r:embed="rId4"/>
                <a:stretch>
                  <a:fillRect l="-2112" t="-3659"/>
                </a:stretch>
              </a:blipFill>
              <a:ln>
                <a:solidFill>
                  <a:srgbClr val="002060"/>
                </a:solidFill>
              </a:ln>
            </p:spPr>
            <p:txBody>
              <a:bodyPr/>
              <a:lstStyle/>
              <a:p>
                <a:r>
                  <a:rPr lang="en-US">
                    <a:noFill/>
                  </a:rPr>
                  <a:t> </a:t>
                </a:r>
              </a:p>
            </p:txBody>
          </p:sp>
        </mc:Fallback>
      </mc:AlternateContent>
      <p:sp>
        <p:nvSpPr>
          <p:cNvPr id="13" name="Rectangle: Rounded Corners 20">
            <a:extLst>
              <a:ext uri="{FF2B5EF4-FFF2-40B4-BE49-F238E27FC236}">
                <a16:creationId xmlns:a16="http://schemas.microsoft.com/office/drawing/2014/main" id="{79FBC30F-0F3D-45DE-BAE0-F84ECBF73DF1}"/>
              </a:ext>
            </a:extLst>
          </p:cNvPr>
          <p:cNvSpPr/>
          <p:nvPr/>
        </p:nvSpPr>
        <p:spPr>
          <a:xfrm>
            <a:off x="910492" y="3690180"/>
            <a:ext cx="5223483" cy="836449"/>
          </a:xfrm>
          <a:prstGeom prst="roundRect">
            <a:avLst>
              <a:gd name="adj" fmla="val 14273"/>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Collusive Oligopoly</a:t>
            </a:r>
          </a:p>
          <a:p>
            <a:r>
              <a:rPr lang="en-US" sz="2800" dirty="0">
                <a:solidFill>
                  <a:srgbClr val="002060"/>
                </a:solidFill>
                <a:latin typeface="Arial Rounded MT Bold" panose="020F0704030504030204" pitchFamily="34" charset="0"/>
              </a:rPr>
              <a:t>	</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6386557" y="4599163"/>
            <a:ext cx="5011911" cy="981829"/>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(d) Close Oligopoly</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6379937" y="3587824"/>
            <a:ext cx="5223483" cy="938805"/>
          </a:xfrm>
          <a:prstGeom prst="roundRect">
            <a:avLst>
              <a:gd name="adj" fmla="val 4339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(b) Imperfect Oligopoly</a:t>
            </a:r>
          </a:p>
          <a:p>
            <a:endParaRPr lang="en-US" sz="2800" dirty="0">
              <a:solidFill>
                <a:srgbClr val="002060"/>
              </a:solidFill>
              <a:latin typeface="Arial Rounded MT Bold" panose="020F0704030504030204" pitchFamily="34" charset="0"/>
            </a:endParaRPr>
          </a:p>
        </p:txBody>
      </p:sp>
      <p:pic>
        <p:nvPicPr>
          <p:cNvPr id="2" name="Picture 1">
            <a:extLst>
              <a:ext uri="{FF2B5EF4-FFF2-40B4-BE49-F238E27FC236}">
                <a16:creationId xmlns:a16="http://schemas.microsoft.com/office/drawing/2014/main" id="{87D95AD5-E1DD-3BAF-8B43-AA6CEF1A0432}"/>
              </a:ext>
            </a:extLst>
          </p:cNvPr>
          <p:cNvPicPr>
            <a:picLocks noChangeAspect="1"/>
          </p:cNvPicPr>
          <p:nvPr/>
        </p:nvPicPr>
        <p:blipFill>
          <a:blip r:embed="rId5"/>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75016" y="-315211"/>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399908"/>
            <a:ext cx="11341930" cy="202909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endParaRPr lang="en-US" sz="2800" dirty="0">
              <a:solidFill>
                <a:srgbClr val="00B050"/>
              </a:solidFill>
              <a:latin typeface="Arial Rounded MT Bold" panose="020F0704030504030204" pitchFamily="34" charset="0"/>
            </a:endParaRPr>
          </a:p>
          <a:p>
            <a:endParaRPr lang="en-US" sz="2800" dirty="0">
              <a:solidFill>
                <a:srgbClr val="00B050"/>
              </a:solidFill>
              <a:latin typeface="Arial Rounded MT Bold" panose="020F0704030504030204" pitchFamily="34" charset="0"/>
            </a:endParaRPr>
          </a:p>
          <a:p>
            <a:r>
              <a:rPr lang="en-US" sz="2800" dirty="0">
                <a:solidFill>
                  <a:srgbClr val="7030A0"/>
                </a:solidFill>
                <a:latin typeface="Arial Rounded MT Bold" panose="020F0704030504030204" pitchFamily="34" charset="0"/>
              </a:rPr>
              <a:t>Q3. According to the Kinked demand curve hypothesis , why does the demand curve facing an oligopolist have a ‘ Kink ‘ at prevailing price level ? </a:t>
            </a:r>
            <a:r>
              <a:rPr lang="en-US" dirty="0"/>
              <a:t>:</a:t>
            </a:r>
            <a:endParaRPr lang="en-US" sz="2800" dirty="0">
              <a:solidFill>
                <a:srgbClr val="7030A0"/>
              </a:solidFill>
              <a:latin typeface="Arial Rounded MT Bold" panose="020F0704030504030204" pitchFamily="34" charset="0"/>
            </a:endParaRPr>
          </a:p>
          <a:p>
            <a:pPr algn="r"/>
            <a:r>
              <a:rPr lang="en-US" sz="2800" dirty="0">
                <a:solidFill>
                  <a:srgbClr val="7030A0"/>
                </a:solidFill>
                <a:latin typeface="Arial Rounded MT Bold" panose="020F0704030504030204" pitchFamily="34" charset="0"/>
              </a:rPr>
              <a:t>[Sept-24]</a:t>
            </a:r>
          </a:p>
          <a:p>
            <a:r>
              <a:rPr lang="en-US" sz="2800" dirty="0">
                <a:solidFill>
                  <a:srgbClr val="00B050"/>
                </a:solidFill>
              </a:rPr>
              <a:t>       </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86298" y="311864"/>
            <a:ext cx="2955382"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852599" y="4648025"/>
            <a:ext cx="4549975" cy="1572826"/>
          </a:xfrm>
          <a:prstGeom prst="roundRect">
            <a:avLst>
              <a:gd name="adj" fmla="val 394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(c) The segment above price is highly elastic, and below it is inelastic</a:t>
            </a:r>
            <a:r>
              <a:rPr lang="en-US" sz="2800" dirty="0">
                <a:solidFill>
                  <a:srgbClr val="002060"/>
                </a:solidFill>
                <a:latin typeface="Arial Rounded MT Bold" panose="020F0704030504030204" pitchFamily="34" charset="0"/>
              </a:rPr>
              <a:t>	</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898902" y="3646833"/>
            <a:ext cx="4340860" cy="863173"/>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(a)</a:t>
            </a:r>
            <a:r>
              <a:rPr lang="en-US" sz="2800" dirty="0">
                <a:solidFill>
                  <a:srgbClr val="00206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To create confusion among competitors</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5672378" y="4648025"/>
            <a:ext cx="5238428" cy="1349820"/>
          </a:xfrm>
          <a:prstGeom prst="roundRect">
            <a:avLst>
              <a:gd name="adj" fmla="val 4690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(d) It is a graphical error in the representation </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5672378" y="3646835"/>
            <a:ext cx="5238429" cy="863172"/>
          </a:xfrm>
          <a:prstGeom prst="roundRect">
            <a:avLst>
              <a:gd name="adj" fmla="val 16667"/>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(b) To make the demand curve visually interesting</a:t>
            </a:r>
            <a:r>
              <a:rPr lang="en-US" sz="2800" b="1" dirty="0">
                <a:solidFill>
                  <a:srgbClr val="002060"/>
                </a:solidFill>
              </a:rPr>
              <a:t>	</a:t>
            </a:r>
            <a:endParaRPr lang="en-US" sz="2800" dirty="0">
              <a:solidFill>
                <a:srgbClr val="002060"/>
              </a:solidFill>
              <a:latin typeface="Arial Rounded MT Bold" panose="020F0704030504030204" pitchFamily="34" charset="0"/>
            </a:endParaRPr>
          </a:p>
        </p:txBody>
      </p:sp>
      <p:sp>
        <p:nvSpPr>
          <p:cNvPr id="25" name="Rectangle 14">
            <a:extLst>
              <a:ext uri="{FF2B5EF4-FFF2-40B4-BE49-F238E27FC236}">
                <a16:creationId xmlns:a16="http://schemas.microsoft.com/office/drawing/2014/main" id="{7D482409-2544-DD2E-8CBF-D65779E2EB6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a:extLst>
              <a:ext uri="{FF2B5EF4-FFF2-40B4-BE49-F238E27FC236}">
                <a16:creationId xmlns:a16="http://schemas.microsoft.com/office/drawing/2014/main" id="{38E4B4D1-BAB1-0344-236B-E380E0777FDD}"/>
              </a:ext>
            </a:extLst>
          </p:cNvPr>
          <p:cNvGraphicFramePr>
            <a:graphicFrameLocks noChangeAspect="1"/>
          </p:cNvGraphicFramePr>
          <p:nvPr/>
        </p:nvGraphicFramePr>
        <p:xfrm>
          <a:off x="0" y="457200"/>
          <a:ext cx="152400" cy="123825"/>
        </p:xfrm>
        <a:graphic>
          <a:graphicData uri="http://schemas.openxmlformats.org/presentationml/2006/ole">
            <mc:AlternateContent xmlns:mc="http://schemas.openxmlformats.org/markup-compatibility/2006">
              <mc:Choice xmlns:v="urn:schemas-microsoft-com:vml" Requires="v">
                <p:oleObj name="Equation" r:id="rId3" imgW="152202" imgH="126835" progId="Equation.DSMT4">
                  <p:embed/>
                </p:oleObj>
              </mc:Choice>
              <mc:Fallback>
                <p:oleObj name="Equation" r:id="rId3" imgW="152202" imgH="126835" progId="Equation.DSMT4">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152400" cy="123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Picture 1">
            <a:extLst>
              <a:ext uri="{FF2B5EF4-FFF2-40B4-BE49-F238E27FC236}">
                <a16:creationId xmlns:a16="http://schemas.microsoft.com/office/drawing/2014/main" id="{EB5AB614-B6DF-B54A-EA96-9B9A0925B8C5}"/>
              </a:ext>
            </a:extLst>
          </p:cNvPr>
          <p:cNvPicPr>
            <a:picLocks noChangeAspect="1"/>
          </p:cNvPicPr>
          <p:nvPr/>
        </p:nvPicPr>
        <p:blipFill>
          <a:blip r:embed="rId5"/>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73763" y="-179257"/>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178222"/>
            <a:ext cx="11341930" cy="205958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Q4  A market structure in which there is only a single buyer and a single seller is known as :  </a:t>
            </a:r>
          </a:p>
          <a:p>
            <a:r>
              <a:rPr lang="en-US" sz="2800" dirty="0">
                <a:solidFill>
                  <a:srgbClr val="00B050"/>
                </a:solidFill>
                <a:latin typeface="Arial Rounded MT Bold" panose="020F0704030504030204" pitchFamily="34" charset="0"/>
              </a:rPr>
              <a:t> </a:t>
            </a:r>
          </a:p>
          <a:p>
            <a:r>
              <a:rPr lang="en-US" dirty="0"/>
              <a:t>?</a:t>
            </a:r>
            <a:r>
              <a:rPr lang="en-US" sz="2800" dirty="0">
                <a:solidFill>
                  <a:srgbClr val="00206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									  [Sept-24]</a:t>
            </a:r>
          </a:p>
          <a:p>
            <a:pPr algn="just"/>
            <a:endParaRPr lang="en-US" sz="2800" dirty="0">
              <a:solidFill>
                <a:srgbClr val="00B05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CDDB6C8-E094-4607-A305-CF57C40CA5D7}"/>
              </a:ext>
            </a:extLst>
          </p:cNvPr>
          <p:cNvSpPr txBox="1"/>
          <p:nvPr/>
        </p:nvSpPr>
        <p:spPr>
          <a:xfrm>
            <a:off x="496237" y="227005"/>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3" name="Rectangle 2">
            <a:extLst>
              <a:ext uri="{FF2B5EF4-FFF2-40B4-BE49-F238E27FC236}">
                <a16:creationId xmlns:a16="http://schemas.microsoft.com/office/drawing/2014/main" id="{55BF1320-72D6-8AB0-0E8F-A280DB3B65EA}"/>
              </a:ext>
            </a:extLst>
          </p:cNvPr>
          <p:cNvSpPr/>
          <p:nvPr/>
        </p:nvSpPr>
        <p:spPr>
          <a:xfrm>
            <a:off x="798876" y="3887324"/>
            <a:ext cx="3044704" cy="54519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Monopsony</a:t>
            </a:r>
          </a:p>
        </p:txBody>
      </p:sp>
      <p:sp>
        <p:nvSpPr>
          <p:cNvPr id="5" name="Rectangle 4">
            <a:extLst>
              <a:ext uri="{FF2B5EF4-FFF2-40B4-BE49-F238E27FC236}">
                <a16:creationId xmlns:a16="http://schemas.microsoft.com/office/drawing/2014/main" id="{E0AD1EC5-2D64-3411-FFE4-43984C5CFA05}"/>
              </a:ext>
            </a:extLst>
          </p:cNvPr>
          <p:cNvSpPr/>
          <p:nvPr/>
        </p:nvSpPr>
        <p:spPr>
          <a:xfrm>
            <a:off x="4695986" y="3754321"/>
            <a:ext cx="5036950" cy="7988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Bilateral Monopoly</a:t>
            </a:r>
          </a:p>
        </p:txBody>
      </p:sp>
      <p:sp>
        <p:nvSpPr>
          <p:cNvPr id="6" name="Rectangle 5">
            <a:extLst>
              <a:ext uri="{FF2B5EF4-FFF2-40B4-BE49-F238E27FC236}">
                <a16:creationId xmlns:a16="http://schemas.microsoft.com/office/drawing/2014/main" id="{BB48C15D-E7E9-B644-C719-F5A5E989CA97}"/>
              </a:ext>
            </a:extLst>
          </p:cNvPr>
          <p:cNvSpPr/>
          <p:nvPr/>
        </p:nvSpPr>
        <p:spPr>
          <a:xfrm>
            <a:off x="798876" y="4746669"/>
            <a:ext cx="2832812" cy="7988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Oligopoly</a:t>
            </a:r>
          </a:p>
        </p:txBody>
      </p:sp>
      <p:sp>
        <p:nvSpPr>
          <p:cNvPr id="9" name="Rectangle 8">
            <a:extLst>
              <a:ext uri="{FF2B5EF4-FFF2-40B4-BE49-F238E27FC236}">
                <a16:creationId xmlns:a16="http://schemas.microsoft.com/office/drawing/2014/main" id="{1D279CD9-1A65-02BE-957E-BFEB3412CEB3}"/>
              </a:ext>
            </a:extLst>
          </p:cNvPr>
          <p:cNvSpPr/>
          <p:nvPr/>
        </p:nvSpPr>
        <p:spPr>
          <a:xfrm>
            <a:off x="4695985" y="4880939"/>
            <a:ext cx="5222929" cy="7988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Duopoly</a:t>
            </a:r>
          </a:p>
        </p:txBody>
      </p:sp>
      <p:pic>
        <p:nvPicPr>
          <p:cNvPr id="2" name="Picture 1">
            <a:extLst>
              <a:ext uri="{FF2B5EF4-FFF2-40B4-BE49-F238E27FC236}">
                <a16:creationId xmlns:a16="http://schemas.microsoft.com/office/drawing/2014/main" id="{0EBDBC24-07C0-30CF-8285-9F55046878F1}"/>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575F1-6142-C9C9-AA5A-3569C3A2AB1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1B1AD6B-CC32-6CD3-E37B-F84EF0E4D1CE}"/>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1264" y="-401683"/>
            <a:ext cx="11811985" cy="6481819"/>
          </a:xfrm>
          <a:prstGeom prst="rect">
            <a:avLst/>
          </a:prstGeom>
        </p:spPr>
      </p:pic>
      <p:sp>
        <p:nvSpPr>
          <p:cNvPr id="4" name="Rectangle: Rounded Corners 3">
            <a:extLst>
              <a:ext uri="{FF2B5EF4-FFF2-40B4-BE49-F238E27FC236}">
                <a16:creationId xmlns:a16="http://schemas.microsoft.com/office/drawing/2014/main" id="{DF4C1495-5789-1291-C961-37E99319DEC3}"/>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18F1DB5-E171-562F-F02A-E1B76B3D7626}"/>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5ABF7CF-34D6-7987-26D7-2E0B2847CEB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7B1AD6-9187-2A3B-D667-3C65E6646903}"/>
              </a:ext>
            </a:extLst>
          </p:cNvPr>
          <p:cNvSpPr/>
          <p:nvPr/>
        </p:nvSpPr>
        <p:spPr>
          <a:xfrm>
            <a:off x="704850" y="1250280"/>
            <a:ext cx="10887882" cy="201510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Q5</a:t>
            </a:r>
            <a:r>
              <a:rPr lang="en-US" sz="2800" dirty="0">
                <a:solidFill>
                  <a:srgbClr val="00B05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In oligopoly , when industry is dominated by one large firm which is considered as leader of the group , then it is called : of :</a:t>
            </a:r>
          </a:p>
          <a:p>
            <a:pPr algn="just"/>
            <a:endParaRPr lang="en-US" sz="2800" dirty="0">
              <a:solidFill>
                <a:srgbClr val="00B050"/>
              </a:solidFill>
              <a:latin typeface="Arial Rounded MT Bold" panose="020F0704030504030204" pitchFamily="34" charset="0"/>
            </a:endParaRPr>
          </a:p>
          <a:p>
            <a:pPr algn="r"/>
            <a:r>
              <a:rPr lang="en-US" sz="2800" dirty="0">
                <a:solidFill>
                  <a:srgbClr val="7030A0"/>
                </a:solidFill>
                <a:latin typeface="Arial Rounded MT Bold" panose="020F0704030504030204" pitchFamily="34" charset="0"/>
              </a:rPr>
              <a:t>[Jan-25]</a:t>
            </a:r>
          </a:p>
        </p:txBody>
      </p:sp>
      <p:sp>
        <p:nvSpPr>
          <p:cNvPr id="15" name="TextBox 14">
            <a:extLst>
              <a:ext uri="{FF2B5EF4-FFF2-40B4-BE49-F238E27FC236}">
                <a16:creationId xmlns:a16="http://schemas.microsoft.com/office/drawing/2014/main" id="{955D70A6-1B88-0BF4-EBC4-884A510C0DBF}"/>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632C22FB-4D7F-82E2-FBB2-5E6A1D6876A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042B8B23-A209-BB2A-A6B3-8DBF679BFBE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A86B5AE8-7AF1-2EDC-6701-A626B50E84C3}"/>
              </a:ext>
            </a:extLst>
          </p:cNvPr>
          <p:cNvSpPr/>
          <p:nvPr/>
        </p:nvSpPr>
        <p:spPr>
          <a:xfrm>
            <a:off x="1296692" y="3429000"/>
            <a:ext cx="3538779" cy="7400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solidFill>
                  <a:srgbClr val="7030A0"/>
                </a:solidFill>
                <a:latin typeface="Arial Rounded MT Bold" panose="020F0704030504030204" pitchFamily="34" charset="0"/>
              </a:rPr>
              <a:t>(a) Open oligopoly </a:t>
            </a:r>
          </a:p>
        </p:txBody>
      </p:sp>
      <p:sp>
        <p:nvSpPr>
          <p:cNvPr id="14" name="Rectangle 13">
            <a:extLst>
              <a:ext uri="{FF2B5EF4-FFF2-40B4-BE49-F238E27FC236}">
                <a16:creationId xmlns:a16="http://schemas.microsoft.com/office/drawing/2014/main" id="{B83F04AD-DD73-5BD5-DF1B-DAFBE6EE7006}"/>
              </a:ext>
            </a:extLst>
          </p:cNvPr>
          <p:cNvSpPr/>
          <p:nvPr/>
        </p:nvSpPr>
        <p:spPr>
          <a:xfrm>
            <a:off x="5844728" y="3429000"/>
            <a:ext cx="5050580" cy="7400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collusive oligopoly</a:t>
            </a:r>
          </a:p>
        </p:txBody>
      </p:sp>
      <p:sp>
        <p:nvSpPr>
          <p:cNvPr id="16" name="Rectangle 15">
            <a:extLst>
              <a:ext uri="{FF2B5EF4-FFF2-40B4-BE49-F238E27FC236}">
                <a16:creationId xmlns:a16="http://schemas.microsoft.com/office/drawing/2014/main" id="{1A337551-0171-A900-C900-4DD871ED5F47}"/>
              </a:ext>
            </a:extLst>
          </p:cNvPr>
          <p:cNvSpPr/>
          <p:nvPr/>
        </p:nvSpPr>
        <p:spPr>
          <a:xfrm>
            <a:off x="1186076" y="4470011"/>
            <a:ext cx="3673098" cy="8433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partial oligopoly</a:t>
            </a:r>
          </a:p>
        </p:txBody>
      </p:sp>
      <p:sp>
        <p:nvSpPr>
          <p:cNvPr id="17" name="Rectangle 16">
            <a:extLst>
              <a:ext uri="{FF2B5EF4-FFF2-40B4-BE49-F238E27FC236}">
                <a16:creationId xmlns:a16="http://schemas.microsoft.com/office/drawing/2014/main" id="{59F0785B-5CE2-3FB2-F7AB-51F490F875B9}"/>
              </a:ext>
            </a:extLst>
          </p:cNvPr>
          <p:cNvSpPr/>
          <p:nvPr/>
        </p:nvSpPr>
        <p:spPr>
          <a:xfrm>
            <a:off x="5844728" y="4538421"/>
            <a:ext cx="5161196" cy="7749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syndicated oligopoly</a:t>
            </a:r>
            <a:r>
              <a:rPr lang="en-US" dirty="0"/>
              <a:t>.</a:t>
            </a:r>
          </a:p>
        </p:txBody>
      </p:sp>
      <p:pic>
        <p:nvPicPr>
          <p:cNvPr id="3" name="Picture 2">
            <a:extLst>
              <a:ext uri="{FF2B5EF4-FFF2-40B4-BE49-F238E27FC236}">
                <a16:creationId xmlns:a16="http://schemas.microsoft.com/office/drawing/2014/main" id="{F221F7B5-58B5-A692-31AC-F6EEE279396A}"/>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592206522"/>
      </p:ext>
    </p:extLst>
  </p:cSld>
  <p:clrMapOvr>
    <a:masterClrMapping/>
  </p:clrMapOvr>
  <mc:AlternateContent xmlns:mc="http://schemas.openxmlformats.org/markup-compatibility/2006" xmlns:p14="http://schemas.microsoft.com/office/powerpoint/2010/main">
    <mc:Choice Requires="p14">
      <p:transition p14:dur="0" advTm="5000"/>
    </mc:Choice>
    <mc:Fallback xmlns="">
      <p:transition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38570-0E01-8625-478C-FEFFE0B9488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CD7F667-6285-C388-83B4-DD8915489B6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F37B3AAE-5D5D-39CA-1B6F-06443CB0FC24}"/>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645708F-341C-5574-8509-5EB9BA805515}"/>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99BDA74-6354-B8FE-FF13-8EBD44167F8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71F0CA0-6709-9E71-EC24-D5F676C7547C}"/>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Q6 Kinked demand curve model of oligopoly is also called :</a:t>
            </a:r>
            <a:r>
              <a:rPr lang="en-US" sz="2800" dirty="0">
                <a:solidFill>
                  <a:srgbClr val="00B050"/>
                </a:solidFill>
              </a:rPr>
              <a:t>.</a:t>
            </a:r>
            <a:endParaRPr lang="en-US" sz="2800" dirty="0">
              <a:solidFill>
                <a:srgbClr val="00B050"/>
              </a:solidFill>
              <a:latin typeface="Arial Rounded MT Bold" panose="020F0704030504030204" pitchFamily="34" charset="0"/>
            </a:endParaRPr>
          </a:p>
          <a:p>
            <a:pPr algn="r"/>
            <a:r>
              <a:rPr lang="en-US" sz="2800" dirty="0">
                <a:solidFill>
                  <a:srgbClr val="00B050"/>
                </a:solidFill>
                <a:latin typeface="Arial Rounded MT Bold" panose="020F0704030504030204" pitchFamily="34" charset="0"/>
              </a:rPr>
              <a:t>[May-25]</a:t>
            </a:r>
          </a:p>
        </p:txBody>
      </p:sp>
      <p:sp>
        <p:nvSpPr>
          <p:cNvPr id="15" name="TextBox 14">
            <a:extLst>
              <a:ext uri="{FF2B5EF4-FFF2-40B4-BE49-F238E27FC236}">
                <a16:creationId xmlns:a16="http://schemas.microsoft.com/office/drawing/2014/main" id="{7FF17D94-FB20-7987-391E-80E10FF68E0D}"/>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B2EC9600-6D68-7207-2A52-DDE25A475D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AF30998-FA56-8B82-2AD7-2D29A80F1C7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6CE5EDFD-4923-77D5-AADA-4B06B5034615}"/>
              </a:ext>
            </a:extLst>
          </p:cNvPr>
          <p:cNvSpPr/>
          <p:nvPr/>
        </p:nvSpPr>
        <p:spPr>
          <a:xfrm>
            <a:off x="976394" y="3713668"/>
            <a:ext cx="5796365" cy="6540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Mckisney’s Model </a:t>
            </a:r>
          </a:p>
        </p:txBody>
      </p:sp>
      <p:sp>
        <p:nvSpPr>
          <p:cNvPr id="6" name="Rectangle 5">
            <a:extLst>
              <a:ext uri="{FF2B5EF4-FFF2-40B4-BE49-F238E27FC236}">
                <a16:creationId xmlns:a16="http://schemas.microsoft.com/office/drawing/2014/main" id="{2B8C78D0-C08F-BADD-32C3-B7DCA70969A8}"/>
              </a:ext>
            </a:extLst>
          </p:cNvPr>
          <p:cNvSpPr/>
          <p:nvPr/>
        </p:nvSpPr>
        <p:spPr>
          <a:xfrm>
            <a:off x="7253207" y="3583762"/>
            <a:ext cx="3729831" cy="78393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US" sz="2800" dirty="0">
                <a:solidFill>
                  <a:srgbClr val="00B050"/>
                </a:solidFill>
                <a:latin typeface="Arial Rounded MT Bold" panose="020F0704030504030204" pitchFamily="34" charset="0"/>
              </a:rPr>
              <a:t> Sweezy’s Model </a:t>
            </a:r>
          </a:p>
        </p:txBody>
      </p:sp>
      <p:sp>
        <p:nvSpPr>
          <p:cNvPr id="11" name="Rectangle 10">
            <a:extLst>
              <a:ext uri="{FF2B5EF4-FFF2-40B4-BE49-F238E27FC236}">
                <a16:creationId xmlns:a16="http://schemas.microsoft.com/office/drawing/2014/main" id="{4770A6C1-9C30-FB74-63AF-E109C9E705EE}"/>
              </a:ext>
            </a:extLst>
          </p:cNvPr>
          <p:cNvSpPr/>
          <p:nvPr/>
        </p:nvSpPr>
        <p:spPr>
          <a:xfrm>
            <a:off x="976395" y="4695987"/>
            <a:ext cx="5424406" cy="9117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Oskar’s model .</a:t>
            </a:r>
          </a:p>
          <a:p>
            <a:pPr algn="just"/>
            <a:endParaRPr lang="en-US" sz="2800" dirty="0">
              <a:solidFill>
                <a:srgbClr val="FF0000"/>
              </a:solidFill>
              <a:latin typeface="Arial Rounded MT Bold" panose="020F0704030504030204" pitchFamily="34" charset="0"/>
            </a:endParaRPr>
          </a:p>
        </p:txBody>
      </p:sp>
      <p:sp>
        <p:nvSpPr>
          <p:cNvPr id="17" name="Rectangle 16">
            <a:extLst>
              <a:ext uri="{FF2B5EF4-FFF2-40B4-BE49-F238E27FC236}">
                <a16:creationId xmlns:a16="http://schemas.microsoft.com/office/drawing/2014/main" id="{8780E167-FA8B-69E4-696E-DCC94155C677}"/>
              </a:ext>
            </a:extLst>
          </p:cNvPr>
          <p:cNvSpPr/>
          <p:nvPr/>
        </p:nvSpPr>
        <p:spPr>
          <a:xfrm>
            <a:off x="7253206" y="4695987"/>
            <a:ext cx="3729831" cy="1021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Neumann’s Model </a:t>
            </a:r>
          </a:p>
        </p:txBody>
      </p:sp>
      <p:pic>
        <p:nvPicPr>
          <p:cNvPr id="3" name="Picture 2">
            <a:extLst>
              <a:ext uri="{FF2B5EF4-FFF2-40B4-BE49-F238E27FC236}">
                <a16:creationId xmlns:a16="http://schemas.microsoft.com/office/drawing/2014/main" id="{BB36804B-AB80-DC61-8392-224F81DA18E9}"/>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394750659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78ACF-DE69-1F65-7072-924EDE6A8B1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A5EFDEC-1FA0-8730-7FE7-F2B0A4928061}"/>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441279" y="104930"/>
            <a:ext cx="11811985" cy="6481819"/>
          </a:xfrm>
          <a:prstGeom prst="rect">
            <a:avLst/>
          </a:prstGeom>
        </p:spPr>
      </p:pic>
      <p:sp>
        <p:nvSpPr>
          <p:cNvPr id="4" name="Rectangle: Rounded Corners 3">
            <a:extLst>
              <a:ext uri="{FF2B5EF4-FFF2-40B4-BE49-F238E27FC236}">
                <a16:creationId xmlns:a16="http://schemas.microsoft.com/office/drawing/2014/main" id="{1510ED50-0A16-FF65-3304-85EC06AE2FE4}"/>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5ADC1E9-87DB-E69B-C2B9-FCE1C675387A}"/>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3994698-AB16-AB35-4451-C619B4F6F6EB}"/>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15DC0FA-BD6F-5537-E23E-550E7E705FF9}"/>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70C0"/>
                </a:solidFill>
                <a:latin typeface="Arial Rounded MT Bold" panose="020F0704030504030204" pitchFamily="34" charset="0"/>
              </a:rPr>
              <a:t>Q7 The oligopoly market in which few firms come to a common understanding with each other in fixing price or output or both is called </a:t>
            </a:r>
          </a:p>
          <a:p>
            <a:pPr algn="r"/>
            <a:r>
              <a:rPr lang="en-US" sz="2800" dirty="0">
                <a:solidFill>
                  <a:srgbClr val="0070C0"/>
                </a:solidFill>
                <a:latin typeface="Arial Rounded MT Bold" panose="020F0704030504030204" pitchFamily="34" charset="0"/>
              </a:rPr>
              <a:t>[May -25]</a:t>
            </a:r>
          </a:p>
        </p:txBody>
      </p:sp>
      <p:sp>
        <p:nvSpPr>
          <p:cNvPr id="15" name="TextBox 14">
            <a:extLst>
              <a:ext uri="{FF2B5EF4-FFF2-40B4-BE49-F238E27FC236}">
                <a16:creationId xmlns:a16="http://schemas.microsoft.com/office/drawing/2014/main" id="{E905DB20-D906-B641-47D6-7EAF33897A9C}"/>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F0353B94-0F26-D9E5-6983-AF5707E7B4B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81F4438-9235-B33B-D250-8699DEA11E50}"/>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A25153F0-1E7E-B2FA-1937-235C4AF1297D}"/>
              </a:ext>
            </a:extLst>
          </p:cNvPr>
          <p:cNvSpPr/>
          <p:nvPr/>
        </p:nvSpPr>
        <p:spPr>
          <a:xfrm>
            <a:off x="976394" y="3744635"/>
            <a:ext cx="4370521" cy="7653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Collusive oligopoly</a:t>
            </a:r>
          </a:p>
        </p:txBody>
      </p:sp>
      <p:sp>
        <p:nvSpPr>
          <p:cNvPr id="6" name="Rectangle 5">
            <a:extLst>
              <a:ext uri="{FF2B5EF4-FFF2-40B4-BE49-F238E27FC236}">
                <a16:creationId xmlns:a16="http://schemas.microsoft.com/office/drawing/2014/main" id="{CF0563E9-B95F-FAED-3016-1E0498805C56}"/>
              </a:ext>
            </a:extLst>
          </p:cNvPr>
          <p:cNvSpPr/>
          <p:nvPr/>
        </p:nvSpPr>
        <p:spPr>
          <a:xfrm>
            <a:off x="6524786" y="3688692"/>
            <a:ext cx="3812583" cy="11344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 </a:t>
            </a:r>
            <a:r>
              <a:rPr lang="en-US" sz="2800" dirty="0">
                <a:solidFill>
                  <a:srgbClr val="0070C0"/>
                </a:solidFill>
                <a:latin typeface="Arial Rounded MT Bold" panose="020F0704030504030204" pitchFamily="34" charset="0"/>
              </a:rPr>
              <a:t>Pure oligopoly</a:t>
            </a:r>
          </a:p>
        </p:txBody>
      </p:sp>
      <p:sp>
        <p:nvSpPr>
          <p:cNvPr id="11" name="Rectangle 10">
            <a:extLst>
              <a:ext uri="{FF2B5EF4-FFF2-40B4-BE49-F238E27FC236}">
                <a16:creationId xmlns:a16="http://schemas.microsoft.com/office/drawing/2014/main" id="{165753A1-C8E9-BAD6-4DE3-90F5941293B2}"/>
              </a:ext>
            </a:extLst>
          </p:cNvPr>
          <p:cNvSpPr/>
          <p:nvPr/>
        </p:nvSpPr>
        <p:spPr>
          <a:xfrm>
            <a:off x="976394" y="4670879"/>
            <a:ext cx="4479009" cy="10463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Partial Oligopoly </a:t>
            </a:r>
          </a:p>
          <a:p>
            <a:pPr algn="just"/>
            <a:endParaRPr lang="en-US" sz="2800" dirty="0">
              <a:solidFill>
                <a:srgbClr val="FF0000"/>
              </a:solidFill>
              <a:latin typeface="Arial Rounded MT Bold" panose="020F0704030504030204" pitchFamily="34" charset="0"/>
            </a:endParaRPr>
          </a:p>
        </p:txBody>
      </p:sp>
      <p:sp>
        <p:nvSpPr>
          <p:cNvPr id="17" name="Rectangle 16">
            <a:extLst>
              <a:ext uri="{FF2B5EF4-FFF2-40B4-BE49-F238E27FC236}">
                <a16:creationId xmlns:a16="http://schemas.microsoft.com/office/drawing/2014/main" id="{FAC625F9-832C-F2F0-D295-B4D6F872AC61}"/>
              </a:ext>
            </a:extLst>
          </p:cNvPr>
          <p:cNvSpPr/>
          <p:nvPr/>
        </p:nvSpPr>
        <p:spPr>
          <a:xfrm flipH="1">
            <a:off x="6524784" y="4928054"/>
            <a:ext cx="4339528" cy="7892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Syndicated oligopoly</a:t>
            </a:r>
          </a:p>
        </p:txBody>
      </p:sp>
      <p:pic>
        <p:nvPicPr>
          <p:cNvPr id="3" name="Picture 2">
            <a:extLst>
              <a:ext uri="{FF2B5EF4-FFF2-40B4-BE49-F238E27FC236}">
                <a16:creationId xmlns:a16="http://schemas.microsoft.com/office/drawing/2014/main" id="{BF22ECE0-E391-3AFA-92BC-269AA5E45379}"/>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253853605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D50D8-47F3-3FB4-0979-AE6230DF888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D65405A-96D2-A4D2-0890-DF99E93B0ED4}"/>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ABB04BB4-84D5-19F0-6AA9-FAC74C7AD5D1}"/>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273B57D-B527-0582-A92F-62BA60F2C568}"/>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A661870-6371-0C33-CC25-4C03BB5E8AA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CBD00E0-951B-4003-6144-FAD20EC13145}"/>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Q8 Kinked Demand curve is found under : </a:t>
            </a:r>
          </a:p>
          <a:p>
            <a:pPr algn="r"/>
            <a:r>
              <a:rPr lang="en-US" sz="2800" dirty="0">
                <a:solidFill>
                  <a:srgbClr val="FF0000"/>
                </a:solidFill>
                <a:latin typeface="Arial Rounded MT Bold" panose="020F0704030504030204" pitchFamily="34" charset="0"/>
              </a:rPr>
              <a:t>[Sept -25]</a:t>
            </a:r>
          </a:p>
        </p:txBody>
      </p:sp>
      <p:sp>
        <p:nvSpPr>
          <p:cNvPr id="15" name="TextBox 14">
            <a:extLst>
              <a:ext uri="{FF2B5EF4-FFF2-40B4-BE49-F238E27FC236}">
                <a16:creationId xmlns:a16="http://schemas.microsoft.com/office/drawing/2014/main" id="{FCDA7B3F-87BC-2536-FC22-EE658587A69E}"/>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F27718D4-56F7-7AAF-EBD3-803663272CD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A145E99-C8B4-9A32-0706-073F889ECF3A}"/>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A7135A4C-416D-B5EC-AA86-44A3DBEBE813}"/>
              </a:ext>
            </a:extLst>
          </p:cNvPr>
          <p:cNvSpPr/>
          <p:nvPr/>
        </p:nvSpPr>
        <p:spPr>
          <a:xfrm>
            <a:off x="1220807" y="3946131"/>
            <a:ext cx="2873886" cy="759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Monopoly</a:t>
            </a:r>
          </a:p>
        </p:txBody>
      </p:sp>
      <p:sp>
        <p:nvSpPr>
          <p:cNvPr id="13" name="Rectangle 12">
            <a:extLst>
              <a:ext uri="{FF2B5EF4-FFF2-40B4-BE49-F238E27FC236}">
                <a16:creationId xmlns:a16="http://schemas.microsoft.com/office/drawing/2014/main" id="{0E8B161F-D902-B892-AAB9-733871418968}"/>
              </a:ext>
            </a:extLst>
          </p:cNvPr>
          <p:cNvSpPr/>
          <p:nvPr/>
        </p:nvSpPr>
        <p:spPr>
          <a:xfrm>
            <a:off x="5562947" y="3946130"/>
            <a:ext cx="3007354" cy="759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Monopsony</a:t>
            </a:r>
          </a:p>
        </p:txBody>
      </p:sp>
      <p:sp>
        <p:nvSpPr>
          <p:cNvPr id="14" name="Rectangle 13">
            <a:extLst>
              <a:ext uri="{FF2B5EF4-FFF2-40B4-BE49-F238E27FC236}">
                <a16:creationId xmlns:a16="http://schemas.microsoft.com/office/drawing/2014/main" id="{4BA9B3B8-73F4-18A9-6248-B9F72FE29900}"/>
              </a:ext>
            </a:extLst>
          </p:cNvPr>
          <p:cNvSpPr/>
          <p:nvPr/>
        </p:nvSpPr>
        <p:spPr>
          <a:xfrm>
            <a:off x="1220807" y="5154967"/>
            <a:ext cx="2565864" cy="7594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Duopoly</a:t>
            </a:r>
          </a:p>
        </p:txBody>
      </p:sp>
      <p:sp>
        <p:nvSpPr>
          <p:cNvPr id="16" name="Rectangle 15">
            <a:extLst>
              <a:ext uri="{FF2B5EF4-FFF2-40B4-BE49-F238E27FC236}">
                <a16:creationId xmlns:a16="http://schemas.microsoft.com/office/drawing/2014/main" id="{36DD9E8C-ABCC-7A3E-B127-FD162A0AD02D}"/>
              </a:ext>
            </a:extLst>
          </p:cNvPr>
          <p:cNvSpPr/>
          <p:nvPr/>
        </p:nvSpPr>
        <p:spPr>
          <a:xfrm>
            <a:off x="5562947" y="5154967"/>
            <a:ext cx="2834118" cy="7594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dirty="0"/>
              <a:t>(</a:t>
            </a:r>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Oligopoly </a:t>
            </a:r>
          </a:p>
        </p:txBody>
      </p:sp>
      <p:pic>
        <p:nvPicPr>
          <p:cNvPr id="5" name="Picture 4">
            <a:extLst>
              <a:ext uri="{FF2B5EF4-FFF2-40B4-BE49-F238E27FC236}">
                <a16:creationId xmlns:a16="http://schemas.microsoft.com/office/drawing/2014/main" id="{FDBAAC4D-4EEA-4DA5-E1CA-4F8A1C74268F}"/>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304583081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B6F82-EE9B-6894-E815-E9A28D37C7D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16CC6F3-992B-0816-CDF7-4F6E520FBC7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02C7FE72-8066-0DA2-0039-FBE8436A568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B2A06E6-4338-4AB2-E059-AF961E3F88D7}"/>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B049C4B-68C1-E052-6E64-372BDDD6EE5A}"/>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AFC5125-DA64-0CD3-69E8-853B2973CBC2}"/>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Q9</a:t>
            </a:r>
            <a:r>
              <a:rPr lang="en-US" sz="2800" dirty="0">
                <a:solidFill>
                  <a:srgbClr val="7030A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Aluminum industry is an example of :.</a:t>
            </a:r>
          </a:p>
          <a:p>
            <a:pPr algn="r"/>
            <a:r>
              <a:rPr lang="en-US" sz="2800" dirty="0">
                <a:solidFill>
                  <a:srgbClr val="00B050"/>
                </a:solidFill>
                <a:latin typeface="Arial Rounded MT Bold" panose="020F0704030504030204" pitchFamily="34" charset="0"/>
              </a:rPr>
              <a:t>[Sept -25]</a:t>
            </a:r>
          </a:p>
        </p:txBody>
      </p:sp>
      <p:sp>
        <p:nvSpPr>
          <p:cNvPr id="15" name="TextBox 14">
            <a:extLst>
              <a:ext uri="{FF2B5EF4-FFF2-40B4-BE49-F238E27FC236}">
                <a16:creationId xmlns:a16="http://schemas.microsoft.com/office/drawing/2014/main" id="{3ABD9ECB-B47A-F987-8148-49A312FCC4D5}"/>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Oligopoly</a:t>
            </a:r>
          </a:p>
        </p:txBody>
      </p:sp>
      <p:sp>
        <p:nvSpPr>
          <p:cNvPr id="2" name="Rectangle 2">
            <a:extLst>
              <a:ext uri="{FF2B5EF4-FFF2-40B4-BE49-F238E27FC236}">
                <a16:creationId xmlns:a16="http://schemas.microsoft.com/office/drawing/2014/main" id="{F18638BE-B9B1-E35A-E67F-6D102AFFA06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123C3A6-1A1B-8A93-1771-0FE57659A35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63191585-1CF7-A1BE-72E3-E8E4FAE2892C}"/>
              </a:ext>
            </a:extLst>
          </p:cNvPr>
          <p:cNvSpPr/>
          <p:nvPr/>
        </p:nvSpPr>
        <p:spPr>
          <a:xfrm>
            <a:off x="1146873" y="3952069"/>
            <a:ext cx="4686798" cy="79863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Competitive oligopoly</a:t>
            </a:r>
          </a:p>
        </p:txBody>
      </p:sp>
      <p:sp>
        <p:nvSpPr>
          <p:cNvPr id="13" name="Rectangle 12">
            <a:extLst>
              <a:ext uri="{FF2B5EF4-FFF2-40B4-BE49-F238E27FC236}">
                <a16:creationId xmlns:a16="http://schemas.microsoft.com/office/drawing/2014/main" id="{45BCA1E2-EAB5-95E3-C97C-DFEE5C651EB6}"/>
              </a:ext>
            </a:extLst>
          </p:cNvPr>
          <p:cNvSpPr/>
          <p:nvPr/>
        </p:nvSpPr>
        <p:spPr>
          <a:xfrm>
            <a:off x="6096000" y="3952068"/>
            <a:ext cx="4163878" cy="6819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Perfect oligopoly </a:t>
            </a:r>
          </a:p>
        </p:txBody>
      </p:sp>
      <p:sp>
        <p:nvSpPr>
          <p:cNvPr id="14" name="Rectangle 13">
            <a:extLst>
              <a:ext uri="{FF2B5EF4-FFF2-40B4-BE49-F238E27FC236}">
                <a16:creationId xmlns:a16="http://schemas.microsoft.com/office/drawing/2014/main" id="{BCE106EC-4933-02B5-2982-483BD0020C4B}"/>
              </a:ext>
            </a:extLst>
          </p:cNvPr>
          <p:cNvSpPr/>
          <p:nvPr/>
        </p:nvSpPr>
        <p:spPr>
          <a:xfrm>
            <a:off x="1146874" y="5219276"/>
            <a:ext cx="4183104" cy="7449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Collusive oligopoly </a:t>
            </a:r>
          </a:p>
        </p:txBody>
      </p:sp>
      <p:sp>
        <p:nvSpPr>
          <p:cNvPr id="16" name="Rectangle 15">
            <a:extLst>
              <a:ext uri="{FF2B5EF4-FFF2-40B4-BE49-F238E27FC236}">
                <a16:creationId xmlns:a16="http://schemas.microsoft.com/office/drawing/2014/main" id="{DCF5AC21-1B0A-412F-C849-957451DBBEC6}"/>
              </a:ext>
            </a:extLst>
          </p:cNvPr>
          <p:cNvSpPr/>
          <p:nvPr/>
        </p:nvSpPr>
        <p:spPr>
          <a:xfrm>
            <a:off x="6095999" y="5065363"/>
            <a:ext cx="3901549" cy="8989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open oligopoly </a:t>
            </a:r>
          </a:p>
        </p:txBody>
      </p:sp>
      <p:pic>
        <p:nvPicPr>
          <p:cNvPr id="5" name="Picture 4">
            <a:extLst>
              <a:ext uri="{FF2B5EF4-FFF2-40B4-BE49-F238E27FC236}">
                <a16:creationId xmlns:a16="http://schemas.microsoft.com/office/drawing/2014/main" id="{E4DE4E64-32F5-A3AD-8F59-6E708E49AC9A}"/>
              </a:ext>
            </a:extLst>
          </p:cNvPr>
          <p:cNvPicPr>
            <a:picLocks noChangeAspect="1"/>
          </p:cNvPicPr>
          <p:nvPr/>
        </p:nvPicPr>
        <p:blipFill>
          <a:blip r:embed="rId3"/>
          <a:srcRect l="5635" t="12069" r="3584" b="7177"/>
          <a:stretch>
            <a:fillRect/>
          </a:stretch>
        </p:blipFill>
        <p:spPr>
          <a:xfrm>
            <a:off x="9604627" y="382534"/>
            <a:ext cx="2064281" cy="630209"/>
          </a:xfrm>
          <a:prstGeom prst="rect">
            <a:avLst/>
          </a:prstGeom>
        </p:spPr>
      </p:pic>
    </p:spTree>
    <p:extLst>
      <p:ext uri="{BB962C8B-B14F-4D97-AF65-F5344CB8AC3E}">
        <p14:creationId xmlns:p14="http://schemas.microsoft.com/office/powerpoint/2010/main" val="294887206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2538</TotalTime>
  <Words>1037</Words>
  <Application>Microsoft Office PowerPoint</Application>
  <PresentationFormat>Widescreen</PresentationFormat>
  <Paragraphs>171</Paragraphs>
  <Slides>19</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6" baseType="lpstr">
      <vt:lpstr>Arial</vt:lpstr>
      <vt:lpstr>Arial Rounded MT Bold</vt:lpstr>
      <vt:lpstr>Calibri</vt:lpstr>
      <vt:lpstr>Calibri Light</vt:lpstr>
      <vt:lpstr>Cambria Math</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RAVINDER GOTHWALL</dc:creator>
  <cp:lastModifiedBy>Administrator</cp:lastModifiedBy>
  <cp:revision>102</cp:revision>
  <dcterms:created xsi:type="dcterms:W3CDTF">2025-08-02T04:28:01Z</dcterms:created>
  <dcterms:modified xsi:type="dcterms:W3CDTF">2026-06-20T06:58:25Z</dcterms:modified>
</cp:coreProperties>
</file>