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8" r:id="rId3"/>
    <p:sldId id="299" r:id="rId4"/>
    <p:sldId id="300" r:id="rId5"/>
    <p:sldId id="301" r:id="rId6"/>
    <p:sldId id="302" r:id="rId7"/>
    <p:sldId id="303" r:id="rId8"/>
    <p:sldId id="304" r:id="rId9"/>
    <p:sldId id="305" r:id="rId10"/>
    <p:sldId id="29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5FFF287-C091-4C89-9781-3ED45C0AA977}">
          <p14:sldIdLst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93" autoAdjust="0"/>
    <p:restoredTop sz="87071" autoAdjust="0"/>
  </p:normalViewPr>
  <p:slideViewPr>
    <p:cSldViewPr snapToGrid="0">
      <p:cViewPr varScale="1">
        <p:scale>
          <a:sx n="62" d="100"/>
          <a:sy n="62" d="100"/>
        </p:scale>
        <p:origin x="90" y="30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4A7BC-5C65-4582-B963-581100DFA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D1E761-27C6-4D81-A29D-73D8033A0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72DDD-0E39-4564-8B6A-6802B959F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2D932-F6FC-485C-AE19-C71745180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DECAE-C30C-4436-B03F-CDCB98989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2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C8B81-3F62-48DC-8D9A-7B9CAF8B6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F1A385-4D29-4167-A818-8A57E61F5B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9D5C5-08CA-4A33-9202-782E4B2B8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4CB47-267A-45E8-B80B-BEAC51D6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1CB2E-60DB-435F-997A-DA1EE24A8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35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2E9DF9-5DB0-4E17-951C-CB6BF5915C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043B1F-733E-4FEC-9DCB-CC88A811A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3C7DD-A75A-40FA-97B3-7DADAD9FF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FB013-7CA5-41E8-B1C8-B5FB35113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40547-B4A4-454E-A0B6-16366DD72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87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BC619-CD37-49F8-A1D0-635A307AA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D117A-9A8F-4306-B8DC-69242C374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CEC50-9659-43C3-AEBD-99FCC290D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40723-3AB4-48CA-BC80-638ECF93F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1AB70-17C6-45F6-A1A1-4F5C5C96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05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F9371-2883-411D-901C-02C57E303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172BD-2031-4821-A3A0-DE0813C26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0265F-0D0E-4147-9363-1867D3599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D23D3-50AB-4133-81F3-47CFB5E7E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FCA5B-F0A0-4295-9E54-A3C7BC36E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81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8B9B7-CF4F-4FED-B200-6C2FF28EA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84785-C99B-42C1-BE5D-0CDD784BF3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AB612D-B933-4864-8947-B4D2F72A5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8AE706-BBC6-4941-A3A5-42B34BF8D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F28566-299F-4144-A446-E1C122EC3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211B7C-9CE4-4EC5-A9F1-217B170A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34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738EC-DF1A-48B0-A064-E9E28C99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D5BABA-6BF0-48DC-BCAD-B3B625986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69A0F5-CC05-4941-8B3D-1DCA3EDD6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510A46-8AD9-48C7-A1F4-D92D76EF6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EE4074-0B98-4EC4-8AAA-A6E146F6E9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1A1DA6-4C81-44F5-ABBA-86DBF1EF1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C0264-A1D5-4B17-A4FF-7BB911C6C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401B02-CB3D-407C-AC23-B58FC12C9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27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7D1B0-F5D3-4511-B652-D7C1F5EEF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097F0E-12F3-4DF8-9D02-769608BA5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50BF42-111B-41F7-AC4D-ADC4D063E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E9057E-BB11-417A-82B6-33DBAD6A7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06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32E91D-94CA-4BFF-9259-D27A1A39A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8DC18B-B3FF-4A01-B233-A904AD74D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48B483-1472-4772-8420-08A76CA6B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0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9671-7514-4C4E-A1BC-682E7A1C3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A137A-A6D0-418E-A30A-D7B8CC2E8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84E2B8-716C-4969-80D0-45CFD69C6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6BEBB6-C258-4B3C-A5C5-CCBAC9CCD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41D417-493B-4063-A5D4-8D261250C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55F98-8BCA-4172-8C7D-0F6A75DEB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5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22860-FF99-4805-A617-5F9440F46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9C0482-3B5D-4BCD-99F2-E9932FD40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511BB-F490-468D-A306-3C708AD867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3FA097-32E5-4C69-87C4-3FB1F51B1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D7644F-8FE5-450E-9FDD-776B2A9A7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88F6CF-6550-4089-90F2-5453D58F0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7834A7-32D9-405E-ABD0-5DE69D424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BABCC-1EC0-4ED3-8049-7AA5EA15D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720B1-BD01-4044-85A5-F993020671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F97DC-4DD7-4B2D-A5AD-B85D586E0F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A7275-E3B6-499B-9B9D-C7C883861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307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96" y="-176882"/>
            <a:ext cx="11082807" cy="616762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42226"/>
            <a:ext cx="11341930" cy="19711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Monopolistic Competition is characterized by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        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08791" y="188090"/>
            <a:ext cx="3222897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Monopolistic Competition market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7E0521B-D034-68C5-986E-1DF5B67E9AFC}"/>
              </a:ext>
            </a:extLst>
          </p:cNvPr>
          <p:cNvSpPr/>
          <p:nvPr/>
        </p:nvSpPr>
        <p:spPr>
          <a:xfrm>
            <a:off x="909233" y="3429000"/>
            <a:ext cx="5186767" cy="13058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</a:t>
            </a:r>
            <a:r>
              <a:rPr lang="en-US" dirty="0"/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Many sellers selling identical products to many buyers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64F510-22CC-8764-CEBA-A5C53E958F1E}"/>
              </a:ext>
            </a:extLst>
          </p:cNvPr>
          <p:cNvSpPr/>
          <p:nvPr/>
        </p:nvSpPr>
        <p:spPr>
          <a:xfrm>
            <a:off x="6241805" y="3429001"/>
            <a:ext cx="5175280" cy="13421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Many sellers selling differentiated products to many buyer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A3429B-61FC-1C25-D53B-62160906F81A}"/>
              </a:ext>
            </a:extLst>
          </p:cNvPr>
          <p:cNvSpPr/>
          <p:nvPr/>
        </p:nvSpPr>
        <p:spPr>
          <a:xfrm>
            <a:off x="909233" y="4864051"/>
            <a:ext cx="4406686" cy="1356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Few sellers selling identical products to many buyers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55FAEE-D0C7-82A2-B1E7-4B5981E08127}"/>
              </a:ext>
            </a:extLst>
          </p:cNvPr>
          <p:cNvSpPr/>
          <p:nvPr/>
        </p:nvSpPr>
        <p:spPr>
          <a:xfrm>
            <a:off x="6120222" y="5001250"/>
            <a:ext cx="5052448" cy="13669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Few sellers selling competing products to selective buyers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2F3619-D9C5-503C-CA2E-CF12F261D9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83112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E09C47-520B-4651-BFA6-ED33CEDABC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08446" y="-2552320"/>
            <a:ext cx="6610665" cy="11859882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66578" y="82451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76338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561459" y="1481792"/>
            <a:ext cx="6984998" cy="580913"/>
          </a:xfrm>
          <a:prstGeom prst="roundRect">
            <a:avLst>
              <a:gd name="adj" fmla="val 5644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Answer Key </a:t>
            </a:r>
            <a:endParaRPr lang="en-US" sz="24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DC85CB-B419-4B56-81E3-2ADB17F0D38C}"/>
              </a:ext>
            </a:extLst>
          </p:cNvPr>
          <p:cNvSpPr txBox="1"/>
          <p:nvPr/>
        </p:nvSpPr>
        <p:spPr>
          <a:xfrm>
            <a:off x="599569" y="430942"/>
            <a:ext cx="297216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Monopolistic Competition market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5039269"/>
              </p:ext>
            </p:extLst>
          </p:nvPr>
        </p:nvGraphicFramePr>
        <p:xfrm>
          <a:off x="2014780" y="2219172"/>
          <a:ext cx="8103179" cy="1792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57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58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57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8195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2 (d)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3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4 (c)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097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5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6 (c)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7 (c)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 8(c)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097">
                <a:tc>
                  <a:txBody>
                    <a:bodyPr/>
                    <a:lstStyle/>
                    <a:p>
                      <a:r>
                        <a:rPr lang="en-IN" dirty="0"/>
                        <a:t>Ans </a:t>
                      </a:r>
                      <a:r>
                        <a:rPr lang="en-IN"/>
                        <a:t>9 (d)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7236743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B452128B-A297-7E10-FBE1-CAE4436E53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83112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7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27125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57330" y="1113186"/>
            <a:ext cx="11677340" cy="247463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Q2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Identify the correct relationship among MR, AR &amp;e(price elasticity of demand)</a:t>
            </a:r>
          </a:p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:                                                    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336285"/>
            <a:ext cx="3079161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Monopolistic Competition market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79FBC30F-0F3D-45DE-BAE0-F84ECBF73DF1}"/>
                  </a:ext>
                </a:extLst>
              </p:cNvPr>
              <p:cNvSpPr/>
              <p:nvPr/>
            </p:nvSpPr>
            <p:spPr>
              <a:xfrm>
                <a:off x="910493" y="4599164"/>
                <a:ext cx="4894951" cy="981828"/>
              </a:xfrm>
              <a:prstGeom prst="roundRect">
                <a:avLst>
                  <a:gd name="adj" fmla="val 4336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(c)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𝑀𝑅</m:t>
                    </m:r>
                    <m:r>
                      <a:rPr lang="en-US" sz="2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𝐴𝑅</m:t>
                    </m:r>
                    <m:r>
                      <m:rPr>
                        <m:nor/>
                      </m:rPr>
                      <a:rPr lang="en-US" sz="2800" i="1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rPr>
                      <m:t>​ </m:t>
                    </m:r>
                    <m:r>
                      <a:rPr lang="en-US" sz="2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nor/>
                      </m:rPr>
                      <a:rPr lang="en-US" sz="2800" i="1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rPr>
                      <m:t> </m:t>
                    </m:r>
                    <m:f>
                      <m:fPr>
                        <m:type m:val="lin"/>
                        <m:ctrlP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US" sz="2800" dirty="0"/>
              </a:p>
              <a:p>
                <a:endParaRPr lang="en-US" sz="2800" dirty="0">
                  <a:solidFill>
                    <a:srgbClr val="002060"/>
                  </a:solidFill>
                  <a:latin typeface="Arial Rounded MT Bold" panose="020F0704030504030204" pitchFamily="34" charset="0"/>
                </a:endParaRPr>
              </a:p>
            </p:txBody>
          </p:sp>
        </mc:Choice>
        <mc:Fallback xmlns=""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79FBC30F-0F3D-45DE-BAE0-F84ECBF73D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493" y="4599164"/>
                <a:ext cx="4894951" cy="981828"/>
              </a:xfrm>
              <a:prstGeom prst="roundRect">
                <a:avLst>
                  <a:gd name="adj" fmla="val 4336"/>
                </a:avLst>
              </a:prstGeom>
              <a:blipFill>
                <a:blip r:embed="rId4"/>
                <a:stretch>
                  <a:fillRect l="-2112" t="-4878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79FBC30F-0F3D-45DE-BAE0-F84ECBF73DF1}"/>
                  </a:ext>
                </a:extLst>
              </p:cNvPr>
              <p:cNvSpPr/>
              <p:nvPr/>
            </p:nvSpPr>
            <p:spPr>
              <a:xfrm>
                <a:off x="910492" y="3690180"/>
                <a:ext cx="5223483" cy="836449"/>
              </a:xfrm>
              <a:prstGeom prst="roundRect">
                <a:avLst>
                  <a:gd name="adj" fmla="val 14273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b="1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(a)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𝑀𝑅</m:t>
                    </m:r>
                    <m:r>
                      <a:rPr lang="en-US" sz="2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𝐴𝑅</m:t>
                    </m:r>
                    <m:r>
                      <m:rPr>
                        <m:nor/>
                      </m:rPr>
                      <a:rPr lang="en-US" sz="2800" i="1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rPr>
                      <m:t>​ </m:t>
                    </m:r>
                    <m:r>
                      <a:rPr lang="en-US" sz="2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nor/>
                      </m:rPr>
                      <a:rPr lang="en-US" sz="2800" i="1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rPr>
                      <m:t> </m:t>
                    </m:r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d>
                      <m:dPr>
                        <m:ctrlP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sz="2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endParaRPr lang="en-US" sz="2800" dirty="0"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002060"/>
                    </a:solidFill>
                    <a:latin typeface="Arial Rounded MT Bold" panose="020F0704030504030204" pitchFamily="34" charset="0"/>
                  </a:rPr>
                  <a:t>	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79FBC30F-0F3D-45DE-BAE0-F84ECBF73D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492" y="3690180"/>
                <a:ext cx="5223483" cy="836449"/>
              </a:xfrm>
              <a:prstGeom prst="roundRect">
                <a:avLst>
                  <a:gd name="adj" fmla="val 14273"/>
                </a:avLst>
              </a:prstGeom>
              <a:blipFill>
                <a:blip r:embed="rId5"/>
                <a:stretch>
                  <a:fillRect l="-1513" t="-12857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: Rounded Corners 20">
                <a:extLst>
                  <a:ext uri="{FF2B5EF4-FFF2-40B4-BE49-F238E27FC236}">
                    <a16:creationId xmlns:a16="http://schemas.microsoft.com/office/drawing/2014/main" id="{79FBC30F-0F3D-45DE-BAE0-F84ECBF73DF1}"/>
                  </a:ext>
                </a:extLst>
              </p:cNvPr>
              <p:cNvSpPr/>
              <p:nvPr/>
            </p:nvSpPr>
            <p:spPr>
              <a:xfrm>
                <a:off x="6386557" y="4599163"/>
                <a:ext cx="5011911" cy="981829"/>
              </a:xfrm>
              <a:prstGeom prst="roundRect">
                <a:avLst/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(d)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𝑀𝑅</m:t>
                    </m:r>
                    <m:r>
                      <a:rPr lang="en-US" sz="2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𝐴𝑅</m:t>
                    </m:r>
                    <m:r>
                      <m:rPr>
                        <m:nor/>
                      </m:rPr>
                      <a:rPr lang="en-US" sz="2800" i="1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rPr>
                      <m:t>​ </m:t>
                    </m:r>
                    <m:r>
                      <a:rPr lang="en-US" sz="2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nor/>
                      </m:rPr>
                      <a:rPr lang="en-US" sz="2800" i="1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rPr>
                      <m:t> </m:t>
                    </m:r>
                    <m:f>
                      <m:fPr>
                        <m:type m:val="lin"/>
                        <m:ctrlP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  <m:r>
                              <a:rPr lang="en-US" sz="28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num>
                      <m:den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den>
                    </m:f>
                  </m:oMath>
                </a14:m>
                <a:endParaRPr lang="en-US" sz="2800" dirty="0">
                  <a:solidFill>
                    <a:srgbClr val="002060"/>
                  </a:solidFill>
                  <a:latin typeface="Arial Rounded MT Bold" panose="020F0704030504030204" pitchFamily="34" charset="0"/>
                </a:endParaRPr>
              </a:p>
            </p:txBody>
          </p:sp>
        </mc:Choice>
        <mc:Fallback xmlns="">
          <p:sp>
            <p:nvSpPr>
              <p:cNvPr id="14" name="Rectangle: Rounded Corners 20">
                <a:extLst>
                  <a:ext uri="{FF2B5EF4-FFF2-40B4-BE49-F238E27FC236}">
                    <a16:creationId xmlns:a16="http://schemas.microsoft.com/office/drawing/2014/main" id="{79FBC30F-0F3D-45DE-BAE0-F84ECBF73D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6557" y="4599163"/>
                <a:ext cx="5011911" cy="981829"/>
              </a:xfrm>
              <a:prstGeom prst="roundRect">
                <a:avLst/>
              </a:prstGeom>
              <a:blipFill>
                <a:blip r:embed="rId6"/>
                <a:stretch>
                  <a:fillRect l="-1456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: Rounded Corners 20">
                <a:extLst>
                  <a:ext uri="{FF2B5EF4-FFF2-40B4-BE49-F238E27FC236}">
                    <a16:creationId xmlns:a16="http://schemas.microsoft.com/office/drawing/2014/main" id="{79FBC30F-0F3D-45DE-BAE0-F84ECBF73DF1}"/>
                  </a:ext>
                </a:extLst>
              </p:cNvPr>
              <p:cNvSpPr/>
              <p:nvPr/>
            </p:nvSpPr>
            <p:spPr>
              <a:xfrm>
                <a:off x="6379937" y="3587824"/>
                <a:ext cx="5223483" cy="938805"/>
              </a:xfrm>
              <a:prstGeom prst="roundRect">
                <a:avLst>
                  <a:gd name="adj" fmla="val 43394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(b)</a:t>
                </a:r>
                <a:r>
                  <a:rPr lang="en-US" sz="2800" dirty="0">
                    <a:solidFill>
                      <a:srgbClr val="002060"/>
                    </a:solidFill>
                    <a:latin typeface="Arial Rounded MT Bold" panose="020F07040305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𝐴𝑅</m:t>
                    </m:r>
                    <m:r>
                      <a:rPr lang="en-US" sz="2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𝑀𝑅</m:t>
                    </m:r>
                    <m:r>
                      <m:rPr>
                        <m:nor/>
                      </m:rPr>
                      <a:rPr lang="en-US" sz="2800" i="1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rPr>
                      <m:t>​ </m:t>
                    </m:r>
                    <m:r>
                      <a:rPr lang="en-US" sz="2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nor/>
                      </m:rPr>
                      <a:rPr lang="en-US" sz="2800" i="1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rPr>
                      <m:t> </m:t>
                    </m:r>
                    <m:f>
                      <m:fPr>
                        <m:type m:val="lin"/>
                        <m:ctrlP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  <m:r>
                              <a:rPr lang="en-US" sz="28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num>
                      <m:den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den>
                    </m:f>
                  </m:oMath>
                </a14:m>
                <a:endParaRPr lang="en-US" sz="2800" dirty="0">
                  <a:latin typeface="Arial Rounded MT Bold" panose="020F0704030504030204" pitchFamily="34" charset="0"/>
                </a:endParaRPr>
              </a:p>
              <a:p>
                <a:endParaRPr lang="en-US" sz="2800" dirty="0">
                  <a:solidFill>
                    <a:srgbClr val="002060"/>
                  </a:solidFill>
                  <a:latin typeface="Arial Rounded MT Bold" panose="020F0704030504030204" pitchFamily="34" charset="0"/>
                </a:endParaRPr>
              </a:p>
            </p:txBody>
          </p:sp>
        </mc:Choice>
        <mc:Fallback xmlns="">
          <p:sp>
            <p:nvSpPr>
              <p:cNvPr id="16" name="Rectangle: Rounded Corners 20">
                <a:extLst>
                  <a:ext uri="{FF2B5EF4-FFF2-40B4-BE49-F238E27FC236}">
                    <a16:creationId xmlns:a16="http://schemas.microsoft.com/office/drawing/2014/main" id="{79FBC30F-0F3D-45DE-BAE0-F84ECBF73D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9937" y="3587824"/>
                <a:ext cx="5223483" cy="938805"/>
              </a:xfrm>
              <a:prstGeom prst="roundRect">
                <a:avLst>
                  <a:gd name="adj" fmla="val 43394"/>
                </a:avLst>
              </a:prstGeom>
              <a:blipFill>
                <a:blip r:embed="rId7"/>
                <a:stretch>
                  <a:fillRect t="-6410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2A4C27F9-E666-13A3-085F-4B61FDDEB2D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5635" t="12069" r="3584" b="7177"/>
          <a:stretch>
            <a:fillRect/>
          </a:stretch>
        </p:blipFill>
        <p:spPr>
          <a:xfrm>
            <a:off x="9583112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16" y="-31521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399908"/>
            <a:ext cx="11341930" cy="202909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Q3. Total revenue will be maximum , where elasticity is equal to</a:t>
            </a:r>
            <a:r>
              <a:rPr lang="en-US" dirty="0">
                <a:solidFill>
                  <a:srgbClr val="0070C0"/>
                </a:solidFill>
              </a:rPr>
              <a:t>:</a:t>
            </a:r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[Jan-25]</a:t>
            </a:r>
          </a:p>
          <a:p>
            <a:r>
              <a:rPr lang="en-US" sz="2800" dirty="0">
                <a:solidFill>
                  <a:srgbClr val="00B050"/>
                </a:solidFill>
              </a:rPr>
              <a:t>    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86298" y="311864"/>
            <a:ext cx="2955382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Monopolistic Competition market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852599" y="4796726"/>
            <a:ext cx="4340861" cy="943929"/>
          </a:xfrm>
          <a:prstGeom prst="roundRect">
            <a:avLst>
              <a:gd name="adj" fmla="val 394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greater than 1 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	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898902" y="3646833"/>
            <a:ext cx="4076054" cy="863173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1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5407573" y="4648025"/>
            <a:ext cx="4542339" cy="1092630"/>
          </a:xfrm>
          <a:prstGeom prst="roundRect">
            <a:avLst>
              <a:gd name="adj" fmla="val 469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Zero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5672378" y="3646834"/>
            <a:ext cx="4076055" cy="863173"/>
          </a:xfrm>
          <a:prstGeom prst="roundRect">
            <a:avLst>
              <a:gd name="adj" fmla="val 1666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Less than 1</a:t>
            </a:r>
            <a:r>
              <a:rPr lang="en-US" sz="2800" b="1" dirty="0">
                <a:solidFill>
                  <a:srgbClr val="002060"/>
                </a:solidFill>
              </a:rPr>
              <a:t>	</a:t>
            </a:r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5" name="Rectangle 14">
            <a:extLst>
              <a:ext uri="{FF2B5EF4-FFF2-40B4-BE49-F238E27FC236}">
                <a16:creationId xmlns:a16="http://schemas.microsoft.com/office/drawing/2014/main" id="{7D482409-2544-DD2E-8CBF-D65779E2E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38E4B4D1-BAB1-0344-236B-E380E0777F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457200"/>
          <a:ext cx="152400" cy="12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2202" imgH="126835" progId="Equation.DSMT4">
                  <p:embed/>
                </p:oleObj>
              </mc:Choice>
              <mc:Fallback>
                <p:oleObj name="Equation" r:id="rId3" imgW="152202" imgH="126835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152400" cy="123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A03EBD5E-E9B5-5B80-AF04-99C51BA5B22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583112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63" y="-179257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178221"/>
            <a:ext cx="11341930" cy="251106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Q4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Assume that when price is Rs. 20, the quantity demanded is 9 units , and when price is Rs. 19, the quantity demanded is 10 units . Based on this information , what is the marginal revenue resulting from an increase in output from 9 units to 10 units ? </a:t>
            </a:r>
          </a:p>
          <a:p>
            <a:r>
              <a:rPr lang="en-US" dirty="0"/>
              <a:t>?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	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									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 [Jan-25]</a:t>
            </a:r>
          </a:p>
          <a:p>
            <a:pPr algn="just"/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96237" y="227005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Monopolistic Competition market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BF1320-72D6-8AB0-0E8F-A280DB3B65EA}"/>
              </a:ext>
            </a:extLst>
          </p:cNvPr>
          <p:cNvSpPr/>
          <p:nvPr/>
        </p:nvSpPr>
        <p:spPr>
          <a:xfrm>
            <a:off x="798876" y="3887323"/>
            <a:ext cx="2832812" cy="57515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Rs. 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0AD1EC5-2D64-3411-FFE4-43984C5CFA05}"/>
              </a:ext>
            </a:extLst>
          </p:cNvPr>
          <p:cNvSpPr/>
          <p:nvPr/>
        </p:nvSpPr>
        <p:spPr>
          <a:xfrm>
            <a:off x="4695986" y="3754320"/>
            <a:ext cx="5408042" cy="8424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Rs. 19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48C15D-E7E9-B644-C719-F5A5E989CA97}"/>
              </a:ext>
            </a:extLst>
          </p:cNvPr>
          <p:cNvSpPr/>
          <p:nvPr/>
        </p:nvSpPr>
        <p:spPr>
          <a:xfrm>
            <a:off x="798876" y="4746669"/>
            <a:ext cx="2832812" cy="7988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Rs. 10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D279CD9-1A65-02BE-957E-BFEB3412CEB3}"/>
              </a:ext>
            </a:extLst>
          </p:cNvPr>
          <p:cNvSpPr/>
          <p:nvPr/>
        </p:nvSpPr>
        <p:spPr>
          <a:xfrm>
            <a:off x="4695985" y="4880939"/>
            <a:ext cx="5222929" cy="7988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Rs. 1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2BC4641-32CD-4DE7-2A7C-CE3305FF6C6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83112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6579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675559" y="1132412"/>
            <a:ext cx="11075161" cy="1752581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Q5 Average revenue curve is also known as </a:t>
            </a:r>
            <a:r>
              <a:rPr lang="en-US" dirty="0"/>
              <a:t>: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Monopolistic Competition market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27B311C-9830-562C-DA7F-867036C00D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913BD6A-35B9-A960-9D28-5643A9F8F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7053AF2-22AC-7CC7-3602-2DC3900853F0}"/>
              </a:ext>
            </a:extLst>
          </p:cNvPr>
          <p:cNvSpPr/>
          <p:nvPr/>
        </p:nvSpPr>
        <p:spPr>
          <a:xfrm>
            <a:off x="914400" y="3146156"/>
            <a:ext cx="2882685" cy="9916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Profit Curve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F3EBA0-5F8E-C7CA-5594-CEECC320714F}"/>
              </a:ext>
            </a:extLst>
          </p:cNvPr>
          <p:cNvSpPr/>
          <p:nvPr/>
        </p:nvSpPr>
        <p:spPr>
          <a:xfrm>
            <a:off x="5748592" y="3146156"/>
            <a:ext cx="3612383" cy="9916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Demand Curve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6C3E8D-DB3D-2AE6-7775-8CDE67014B76}"/>
              </a:ext>
            </a:extLst>
          </p:cNvPr>
          <p:cNvSpPr/>
          <p:nvPr/>
        </p:nvSpPr>
        <p:spPr>
          <a:xfrm>
            <a:off x="914399" y="4563703"/>
            <a:ext cx="4122550" cy="8268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Average cost Curve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60A543-65AF-480A-1C36-11D0626C91E3}"/>
              </a:ext>
            </a:extLst>
          </p:cNvPr>
          <p:cNvSpPr/>
          <p:nvPr/>
        </p:nvSpPr>
        <p:spPr>
          <a:xfrm>
            <a:off x="5748592" y="4398936"/>
            <a:ext cx="4355436" cy="9916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Indifference Curve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07AAAAB-CDC2-9129-4ED0-B0F042F7AA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83112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575F1-6142-C9C9-AA5A-3569C3A2A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1B1AD6B-CC32-6CD3-E37B-F84EF0E4D1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F4C1495-5789-1291-C961-37E99319DEC3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18F1DB5-E171-562F-F02A-E1B76B3D7626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ABF7CF-34D6-7987-26D7-2E0B2847CEBC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7B1AD6-9187-2A3B-D667-3C65E6646903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Q6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Markets for soaps and detergents are the appropriate example </a:t>
            </a:r>
            <a:r>
              <a:rPr lang="en-US" dirty="0"/>
              <a:t>of :</a:t>
            </a:r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5D70A6-1B88-0BF4-EBC4-884A510C0DBF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Monopolistic Competition market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32C22FB-4D7F-82E2-FBB2-5E6A1D6876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42B8B23-A209-BB2A-A6B3-8DBF679BF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6B5AE8-7AF1-2EDC-6701-A626B50E84C3}"/>
              </a:ext>
            </a:extLst>
          </p:cNvPr>
          <p:cNvSpPr/>
          <p:nvPr/>
        </p:nvSpPr>
        <p:spPr>
          <a:xfrm>
            <a:off x="1100380" y="3285641"/>
            <a:ext cx="2836189" cy="7749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Monopoly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3F04AD-DD73-5BD5-DF1B-DAFBE6EE7006}"/>
              </a:ext>
            </a:extLst>
          </p:cNvPr>
          <p:cNvSpPr/>
          <p:nvPr/>
        </p:nvSpPr>
        <p:spPr>
          <a:xfrm>
            <a:off x="5734112" y="3285641"/>
            <a:ext cx="5161196" cy="8834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Oligopoly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337551-0171-A900-C900-4DD871ED5F47}"/>
              </a:ext>
            </a:extLst>
          </p:cNvPr>
          <p:cNvSpPr/>
          <p:nvPr/>
        </p:nvSpPr>
        <p:spPr>
          <a:xfrm>
            <a:off x="1014294" y="4470011"/>
            <a:ext cx="3945164" cy="8433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monopolistic competition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F0785B-5CE2-3FB2-F7AB-51F490F875B9}"/>
              </a:ext>
            </a:extLst>
          </p:cNvPr>
          <p:cNvSpPr/>
          <p:nvPr/>
        </p:nvSpPr>
        <p:spPr>
          <a:xfrm>
            <a:off x="5844728" y="4538421"/>
            <a:ext cx="5161196" cy="7749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perfect competition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B276D2-669E-1581-B19D-FFF195388A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83112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0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38570-0E01-8625-478C-FEFFE0B94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CD7F667-6285-C388-83B4-DD8915489B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791" y="1049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37B3AAE-5D5D-39CA-1B6F-06443CB0FC24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645708F-341C-5574-8509-5EB9BA805515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9BDA74-6354-B8FE-FF13-8EBD44167F8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71F0CA0-6709-9E71-EC24-D5F676C7547C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Q7 A fast -food chain introduces a new burger sauce to differentiate itself from competitors  .Although many similar burger options exists in the market , customers perceive this product as distinct .Which type of market structure has been represented in given scenario 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[Sept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F17D94-FB20-7987-391E-80E10FF68E0D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Monopolistic Competition market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2EC9600-6D68-7207-2A52-DDE25A475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AF30998-FA56-8B82-2AD7-2D29A80F1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E5EDFD-4923-77D5-AADA-4B06B5034615}"/>
              </a:ext>
            </a:extLst>
          </p:cNvPr>
          <p:cNvSpPr/>
          <p:nvPr/>
        </p:nvSpPr>
        <p:spPr>
          <a:xfrm>
            <a:off x="976394" y="3602988"/>
            <a:ext cx="5796365" cy="4340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</a:t>
            </a:r>
            <a:r>
              <a:rPr lang="en-IN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Perfect competition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8C78D0-C08F-BADD-32C3-B7DCA70969A8}"/>
              </a:ext>
            </a:extLst>
          </p:cNvPr>
          <p:cNvSpPr/>
          <p:nvPr/>
        </p:nvSpPr>
        <p:spPr>
          <a:xfrm>
            <a:off x="976394" y="4141932"/>
            <a:ext cx="5796365" cy="7010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Monopoly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770A6C1-9C30-FB74-63AF-E109C9E705EE}"/>
              </a:ext>
            </a:extLst>
          </p:cNvPr>
          <p:cNvSpPr/>
          <p:nvPr/>
        </p:nvSpPr>
        <p:spPr>
          <a:xfrm>
            <a:off x="976394" y="4842349"/>
            <a:ext cx="5796365" cy="7653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Monopolistic competition .</a:t>
            </a:r>
          </a:p>
          <a:p>
            <a:pPr algn="just"/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80E167-FA8B-69E4-696E-DCC94155C677}"/>
              </a:ext>
            </a:extLst>
          </p:cNvPr>
          <p:cNvSpPr/>
          <p:nvPr/>
        </p:nvSpPr>
        <p:spPr>
          <a:xfrm>
            <a:off x="976394" y="5712650"/>
            <a:ext cx="5796365" cy="8740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Oligopoly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2FD920-FC86-C223-46BE-217781DDE4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83112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50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085D0-32AA-0640-0509-1722E30BE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3DD98CF-61E2-6F75-31C8-DA80F25624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791" y="1049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517D2CD-9553-B418-B2E8-92C0A375904D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769403A-FCF3-E1ED-88EC-AF24355AD7D9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D73AAE-6071-5C2A-5353-7009DBFFC61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180C56B-E538-826A-4879-4F41415747D1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Q8 The industry and the firm are identical in _____ type of market situation ..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5E59BF1-D16D-E62B-2556-B3B906729832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Monopolistic Competition market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79442B1-532E-E64A-76DD-BA8F78C28A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2ACB817-E517-4AE3-34BB-4FE5E91347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6097AC-31BA-34E3-DA93-0E63D397F850}"/>
              </a:ext>
            </a:extLst>
          </p:cNvPr>
          <p:cNvSpPr/>
          <p:nvPr/>
        </p:nvSpPr>
        <p:spPr>
          <a:xfrm>
            <a:off x="976394" y="3602988"/>
            <a:ext cx="5796365" cy="4340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Monopoly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137814-CEAB-9116-F3A6-7DD92B5141DD}"/>
              </a:ext>
            </a:extLst>
          </p:cNvPr>
          <p:cNvSpPr/>
          <p:nvPr/>
        </p:nvSpPr>
        <p:spPr>
          <a:xfrm>
            <a:off x="976394" y="4141932"/>
            <a:ext cx="5796365" cy="7010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Perfect Competition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60363C-627B-5CDA-FE38-3A375850BD77}"/>
              </a:ext>
            </a:extLst>
          </p:cNvPr>
          <p:cNvSpPr/>
          <p:nvPr/>
        </p:nvSpPr>
        <p:spPr>
          <a:xfrm>
            <a:off x="976394" y="4906696"/>
            <a:ext cx="5796365" cy="8059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Monopolistic competition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03108A-AE60-76AB-AC47-5F348BC5AAF6}"/>
              </a:ext>
            </a:extLst>
          </p:cNvPr>
          <p:cNvSpPr/>
          <p:nvPr/>
        </p:nvSpPr>
        <p:spPr>
          <a:xfrm>
            <a:off x="976394" y="5712650"/>
            <a:ext cx="5796365" cy="8740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Oligopsony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B9C6CF-A109-863C-9735-4B6D809B74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83112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511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A5822-5DAD-398A-FB49-52CF27FDC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8999C63-A9B7-8BF7-3B89-88ED7D8DB7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791" y="1049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B87B24C-92D3-78FF-2BE3-423136D05113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18E759D-E4D9-E352-2A86-21819B718EC7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CFDFF8-1015-9699-2BC0-04B0DE0B83E5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874579C-421D-E144-B3ED-2407FCCC816B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Q9 Government needs to take steps to regulate and prevent formation of certain market forms that are exploitative and create undesirable outcomes in the economy . The market form is :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2AE8AB-7979-E2AF-8977-6610A3060F4A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Monopolistic Competition market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140F865-B388-CF5D-76CC-AC1F7BFB2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41A1B33-2817-87F2-4254-BF892B976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920D30-CD9E-F883-A684-1368C412D45A}"/>
              </a:ext>
            </a:extLst>
          </p:cNvPr>
          <p:cNvSpPr/>
          <p:nvPr/>
        </p:nvSpPr>
        <p:spPr>
          <a:xfrm>
            <a:off x="976394" y="3602988"/>
            <a:ext cx="5796365" cy="4340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Perfect competition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5B138A-F114-F1B9-0F73-4EC64557A84E}"/>
              </a:ext>
            </a:extLst>
          </p:cNvPr>
          <p:cNvSpPr/>
          <p:nvPr/>
        </p:nvSpPr>
        <p:spPr>
          <a:xfrm>
            <a:off x="976394" y="4141932"/>
            <a:ext cx="5796365" cy="7010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Monopoly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99F896F-5ADA-6711-929C-BC2F123E8546}"/>
              </a:ext>
            </a:extLst>
          </p:cNvPr>
          <p:cNvSpPr/>
          <p:nvPr/>
        </p:nvSpPr>
        <p:spPr>
          <a:xfrm>
            <a:off x="976394" y="4842349"/>
            <a:ext cx="5796365" cy="7653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Oligopolistic competition.</a:t>
            </a:r>
          </a:p>
          <a:p>
            <a:pPr algn="just"/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3DF8A09-7F3E-309B-2094-D7622BD8658C}"/>
              </a:ext>
            </a:extLst>
          </p:cNvPr>
          <p:cNvSpPr/>
          <p:nvPr/>
        </p:nvSpPr>
        <p:spPr>
          <a:xfrm>
            <a:off x="976394" y="5712650"/>
            <a:ext cx="5796365" cy="8740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Monopostic Competition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208519-3A81-5F43-AFD5-C43160B207D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83112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569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2478</TotalTime>
  <Words>570</Words>
  <Application>Microsoft Office PowerPoint</Application>
  <PresentationFormat>Widescreen</PresentationFormat>
  <Paragraphs>89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Arial Rounded MT Bold</vt:lpstr>
      <vt:lpstr>Calibri</vt:lpstr>
      <vt:lpstr>Calibri Light</vt:lpstr>
      <vt:lpstr>Cambria Math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RAVINDER GOTHWALL</dc:creator>
  <cp:lastModifiedBy>Administrator</cp:lastModifiedBy>
  <cp:revision>99</cp:revision>
  <dcterms:created xsi:type="dcterms:W3CDTF">2025-08-02T04:28:01Z</dcterms:created>
  <dcterms:modified xsi:type="dcterms:W3CDTF">2026-06-20T06:30:30Z</dcterms:modified>
</cp:coreProperties>
</file>