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98" r:id="rId3"/>
    <p:sldId id="299" r:id="rId4"/>
    <p:sldId id="300" r:id="rId5"/>
    <p:sldId id="301" r:id="rId6"/>
    <p:sldId id="302" r:id="rId7"/>
    <p:sldId id="303" r:id="rId8"/>
    <p:sldId id="304" r:id="rId9"/>
    <p:sldId id="305" r:id="rId10"/>
    <p:sldId id="306" r:id="rId11"/>
    <p:sldId id="307" r:id="rId12"/>
    <p:sldId id="308" r:id="rId13"/>
    <p:sldId id="309" r:id="rId14"/>
    <p:sldId id="29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5FFF287-C091-4C89-9781-3ED45C0AA977}">
          <p14:sldIdLst>
            <p14:sldId id="297"/>
            <p14:sldId id="298"/>
            <p14:sldId id="299"/>
            <p14:sldId id="300"/>
            <p14:sldId id="301"/>
            <p14:sldId id="302"/>
            <p14:sldId id="303"/>
            <p14:sldId id="304"/>
            <p14:sldId id="305"/>
            <p14:sldId id="306"/>
            <p14:sldId id="307"/>
            <p14:sldId id="308"/>
            <p14:sldId id="309"/>
            <p14:sldId id="29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93" autoAdjust="0"/>
    <p:restoredTop sz="87071" autoAdjust="0"/>
  </p:normalViewPr>
  <p:slideViewPr>
    <p:cSldViewPr snapToGrid="0">
      <p:cViewPr varScale="1">
        <p:scale>
          <a:sx n="62" d="100"/>
          <a:sy n="62" d="100"/>
        </p:scale>
        <p:origin x="90" y="3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4A7BC-5C65-4582-B963-581100DFA1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D1E761-27C6-4D81-A29D-73D8033A0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E72DDD-0E39-4564-8B6A-6802B959F3AB}"/>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98E2D932-F6FC-485C-AE19-C71745180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DECAE-C30C-4436-B03F-CDCB98989374}"/>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86742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8B81-3F62-48DC-8D9A-7B9CAF8B6A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F1A385-4D29-4167-A818-8A57E61F5B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9D5C5-08CA-4A33-9202-782E4B2B85C8}"/>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A054CB47-267A-45E8-B80B-BEAC51D61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1CB2E-60DB-435F-997A-DA1EE24A853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59563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2E9DF9-5DB0-4E17-951C-CB6BF5915C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043B1F-733E-4FEC-9DCB-CC88A811A5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3C7DD-A75A-40FA-97B3-7DADAD9FF66C}"/>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8A5FB013-7CA5-41E8-B1C8-B5FB35113D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40547-B4A4-454E-A0B6-16366DD726FA}"/>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31368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C619-CD37-49F8-A1D0-635A307AAE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D117A-9A8F-4306-B8DC-69242C374E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CEC50-9659-43C3-AEBD-99FCC290DDE0}"/>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0FD40723-3AB4-48CA-BC80-638ECF93F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1AB70-17C6-45F6-A1A1-4F5C5C96C53C}"/>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99005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9371-2883-411D-901C-02C57E303E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4172BD-2031-4821-A3A0-DE0813C26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D0265F-0D0E-4147-9363-1867D35996BD}"/>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253D23D3-50AB-4133-81F3-47CFB5E7E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FCA5B-F0A0-4295-9E54-A3C7BC36E0E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88858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8B9B7-CF4F-4FED-B200-6C2FF28EA9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84785-C99B-42C1-BE5D-0CDD784BF3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AB612D-B933-4864-8947-B4D2F72A50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8AE706-BBC6-4941-A3A5-42B34BF8D0D1}"/>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6" name="Footer Placeholder 5">
            <a:extLst>
              <a:ext uri="{FF2B5EF4-FFF2-40B4-BE49-F238E27FC236}">
                <a16:creationId xmlns:a16="http://schemas.microsoft.com/office/drawing/2014/main" id="{96F28566-299F-4144-A446-E1C122EC36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211B7C-9CE4-4EC5-A9F1-217B170AC96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2534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738EC-DF1A-48B0-A064-E9E28C99E5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D5BABA-6BF0-48DC-BCAD-B3B6259861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69A0F5-CC05-4941-8B3D-1DCA3EDD68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10A46-8AD9-48C7-A1F4-D92D76EF6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EE4074-0B98-4EC4-8AAA-A6E146F6E9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1A1DA6-4C81-44F5-ABBA-86DBF1EF1DA5}"/>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8" name="Footer Placeholder 7">
            <a:extLst>
              <a:ext uri="{FF2B5EF4-FFF2-40B4-BE49-F238E27FC236}">
                <a16:creationId xmlns:a16="http://schemas.microsoft.com/office/drawing/2014/main" id="{145C0264-A1D5-4B17-A4FF-7BB911C6CA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401B02-CB3D-407C-AC23-B58FC12C973E}"/>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027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D1B0-F5D3-4511-B652-D7C1F5EEF8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097F0E-12F3-4DF8-9D02-769608BA53EC}"/>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4" name="Footer Placeholder 3">
            <a:extLst>
              <a:ext uri="{FF2B5EF4-FFF2-40B4-BE49-F238E27FC236}">
                <a16:creationId xmlns:a16="http://schemas.microsoft.com/office/drawing/2014/main" id="{9850BF42-111B-41F7-AC4D-ADC4D063EF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E9057E-BB11-417A-82B6-33DBAD6A735B}"/>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408606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2E91D-94CA-4BFF-9259-D27A1A39A356}"/>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3" name="Footer Placeholder 2">
            <a:extLst>
              <a:ext uri="{FF2B5EF4-FFF2-40B4-BE49-F238E27FC236}">
                <a16:creationId xmlns:a16="http://schemas.microsoft.com/office/drawing/2014/main" id="{D78DC18B-B3FF-4A01-B233-A904AD74D2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48B483-1472-4772-8420-08A76CA6BA8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04210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9671-7514-4C4E-A1BC-682E7A1C3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5A137A-A6D0-418E-A30A-D7B8CC2E86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84E2B8-716C-4969-80D0-45CFD69C62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6BEBB6-C258-4B3C-A5C5-CCBAC9CCD471}"/>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6" name="Footer Placeholder 5">
            <a:extLst>
              <a:ext uri="{FF2B5EF4-FFF2-40B4-BE49-F238E27FC236}">
                <a16:creationId xmlns:a16="http://schemas.microsoft.com/office/drawing/2014/main" id="{6141D417-493B-4063-A5D4-8D261250C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55F98-8BCA-4172-8C7D-0F6A75DEB30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0235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22860-FF99-4805-A617-5F9440F469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9C0482-3B5D-4BCD-99F2-E9932FD40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C511BB-F490-468D-A306-3C708AD86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FA097-32E5-4C69-87C4-3FB1F51B1A9D}"/>
              </a:ext>
            </a:extLst>
          </p:cNvPr>
          <p:cNvSpPr>
            <a:spLocks noGrp="1"/>
          </p:cNvSpPr>
          <p:nvPr>
            <p:ph type="dt" sz="half" idx="10"/>
          </p:nvPr>
        </p:nvSpPr>
        <p:spPr/>
        <p:txBody>
          <a:bodyPr/>
          <a:lstStyle/>
          <a:p>
            <a:fld id="{7A681230-0C1E-4D40-A94D-85BE062EEC7D}" type="datetimeFigureOut">
              <a:rPr lang="en-US" smtClean="0"/>
              <a:pPr/>
              <a:t>6/20/2026</a:t>
            </a:fld>
            <a:endParaRPr lang="en-US"/>
          </a:p>
        </p:txBody>
      </p:sp>
      <p:sp>
        <p:nvSpPr>
          <p:cNvPr id="6" name="Footer Placeholder 5">
            <a:extLst>
              <a:ext uri="{FF2B5EF4-FFF2-40B4-BE49-F238E27FC236}">
                <a16:creationId xmlns:a16="http://schemas.microsoft.com/office/drawing/2014/main" id="{62D7644F-8FE5-450E-9FDD-776B2A9A7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F6CF-6550-4089-90F2-5453D58F0FE2}"/>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3393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834A7-32D9-405E-ABD0-5DE69D4248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2BABCC-1EC0-4ED3-8049-7AA5EA15D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720B1-BD01-4044-85A5-F993020671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81230-0C1E-4D40-A94D-85BE062EEC7D}" type="datetimeFigureOut">
              <a:rPr lang="en-US" smtClean="0"/>
              <a:pPr/>
              <a:t>6/20/2026</a:t>
            </a:fld>
            <a:endParaRPr lang="en-US"/>
          </a:p>
        </p:txBody>
      </p:sp>
      <p:sp>
        <p:nvSpPr>
          <p:cNvPr id="5" name="Footer Placeholder 4">
            <a:extLst>
              <a:ext uri="{FF2B5EF4-FFF2-40B4-BE49-F238E27FC236}">
                <a16:creationId xmlns:a16="http://schemas.microsoft.com/office/drawing/2014/main" id="{014F97DC-4DD7-4B2D-A5AD-B85D586E0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CA7275-E3B6-499B-9B9D-C7C883861F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AFF48-B273-4E97-B65B-C19DED63199F}" type="slidenum">
              <a:rPr lang="en-US" smtClean="0"/>
              <a:pPr/>
              <a:t>‹#›</a:t>
            </a:fld>
            <a:endParaRPr lang="en-US"/>
          </a:p>
        </p:txBody>
      </p:sp>
    </p:spTree>
    <p:extLst>
      <p:ext uri="{BB962C8B-B14F-4D97-AF65-F5344CB8AC3E}">
        <p14:creationId xmlns:p14="http://schemas.microsoft.com/office/powerpoint/2010/main" val="2215307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554596" y="-176882"/>
            <a:ext cx="11082807" cy="6167628"/>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242225"/>
            <a:ext cx="11341930" cy="212485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Q1</a:t>
            </a:r>
            <a:r>
              <a:rPr lang="en-US" sz="2800" dirty="0">
                <a:solidFill>
                  <a:srgbClr val="7030A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A software company engages in price discrimination for its product. The company identifies different market segments and charges different prices based on perceived differences in willingness to pay. This is possible under which situation ?</a:t>
            </a:r>
          </a:p>
          <a:p>
            <a:pPr algn="r"/>
            <a:r>
              <a:rPr lang="en-US" sz="2800" dirty="0">
                <a:solidFill>
                  <a:srgbClr val="7030A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[SEPT-24]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08791" y="188090"/>
            <a:ext cx="3222897"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1">
            <a:extLst>
              <a:ext uri="{FF2B5EF4-FFF2-40B4-BE49-F238E27FC236}">
                <a16:creationId xmlns:a16="http://schemas.microsoft.com/office/drawing/2014/main" id="{37E0521B-D034-68C5-986E-1DF5B67E9AFC}"/>
              </a:ext>
            </a:extLst>
          </p:cNvPr>
          <p:cNvSpPr/>
          <p:nvPr/>
        </p:nvSpPr>
        <p:spPr>
          <a:xfrm>
            <a:off x="909233" y="3567631"/>
            <a:ext cx="4876418" cy="78699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a:t>
            </a:r>
            <a:r>
              <a:rPr lang="en-US" sz="2800" dirty="0">
                <a:solidFill>
                  <a:srgbClr val="00B050"/>
                </a:solidFill>
                <a:latin typeface="Arial Rounded MT Bold" panose="020F0704030504030204" pitchFamily="34" charset="0"/>
              </a:rPr>
              <a:t>Monopolistic competition</a:t>
            </a:r>
          </a:p>
        </p:txBody>
      </p:sp>
      <p:sp>
        <p:nvSpPr>
          <p:cNvPr id="3" name="Rectangle 2">
            <a:extLst>
              <a:ext uri="{FF2B5EF4-FFF2-40B4-BE49-F238E27FC236}">
                <a16:creationId xmlns:a16="http://schemas.microsoft.com/office/drawing/2014/main" id="{3664F510-22CC-8764-CEBA-A5C53E958F1E}"/>
              </a:ext>
            </a:extLst>
          </p:cNvPr>
          <p:cNvSpPr/>
          <p:nvPr/>
        </p:nvSpPr>
        <p:spPr>
          <a:xfrm>
            <a:off x="6230319" y="3490918"/>
            <a:ext cx="5052448" cy="8821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A Monopoly</a:t>
            </a:r>
          </a:p>
        </p:txBody>
      </p:sp>
      <p:sp>
        <p:nvSpPr>
          <p:cNvPr id="5" name="Rectangle 4">
            <a:extLst>
              <a:ext uri="{FF2B5EF4-FFF2-40B4-BE49-F238E27FC236}">
                <a16:creationId xmlns:a16="http://schemas.microsoft.com/office/drawing/2014/main" id="{D3A3429B-61FC-1C25-D53B-62160906F81A}"/>
              </a:ext>
            </a:extLst>
          </p:cNvPr>
          <p:cNvSpPr/>
          <p:nvPr/>
        </p:nvSpPr>
        <p:spPr>
          <a:xfrm>
            <a:off x="909232" y="4551317"/>
            <a:ext cx="4267201" cy="9975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Perfect competition</a:t>
            </a:r>
          </a:p>
        </p:txBody>
      </p:sp>
      <p:sp>
        <p:nvSpPr>
          <p:cNvPr id="6" name="Rectangle 5">
            <a:extLst>
              <a:ext uri="{FF2B5EF4-FFF2-40B4-BE49-F238E27FC236}">
                <a16:creationId xmlns:a16="http://schemas.microsoft.com/office/drawing/2014/main" id="{5055FAEE-D0C7-82A2-B1E7-4B5981E08127}"/>
              </a:ext>
            </a:extLst>
          </p:cNvPr>
          <p:cNvSpPr/>
          <p:nvPr/>
        </p:nvSpPr>
        <p:spPr>
          <a:xfrm>
            <a:off x="6230317" y="4515136"/>
            <a:ext cx="5052449" cy="9975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Oligopoly competition</a:t>
            </a:r>
          </a:p>
        </p:txBody>
      </p:sp>
      <p:pic>
        <p:nvPicPr>
          <p:cNvPr id="9" name="Picture 8">
            <a:extLst>
              <a:ext uri="{FF2B5EF4-FFF2-40B4-BE49-F238E27FC236}">
                <a16:creationId xmlns:a16="http://schemas.microsoft.com/office/drawing/2014/main" id="{0E2F3619-D9C5-503C-CA2E-CF12F261D99B}"/>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B91FD-5F30-0690-3FFD-8C037564C1D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35E3BDD-D00F-F1F5-22CB-0F2ED02C2C8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0" y="-260968"/>
            <a:ext cx="11811985" cy="6481819"/>
          </a:xfrm>
          <a:prstGeom prst="rect">
            <a:avLst/>
          </a:prstGeom>
        </p:spPr>
      </p:pic>
      <p:sp>
        <p:nvSpPr>
          <p:cNvPr id="4" name="Rectangle: Rounded Corners 3">
            <a:extLst>
              <a:ext uri="{FF2B5EF4-FFF2-40B4-BE49-F238E27FC236}">
                <a16:creationId xmlns:a16="http://schemas.microsoft.com/office/drawing/2014/main" id="{DC0F3222-F128-FC5B-BD77-AD45FEA68DEB}"/>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51209F4-6A44-8DE2-4862-DA30238D6339}"/>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A7A02A9-4BE8-8EEF-A199-2DE8932746B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7F14BD64-53BA-BC03-AE4F-F1912E87E350}"/>
              </a:ext>
            </a:extLst>
          </p:cNvPr>
          <p:cNvSpPr/>
          <p:nvPr/>
        </p:nvSpPr>
        <p:spPr>
          <a:xfrm>
            <a:off x="704850" y="1250280"/>
            <a:ext cx="10877550" cy="189054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Q10 In a monopoly market if ATC &gt; AR :</a:t>
            </a:r>
          </a:p>
          <a:p>
            <a:pPr algn="just"/>
            <a:endParaRPr lang="en-US" sz="2800" dirty="0">
              <a:solidFill>
                <a:srgbClr val="FF0000"/>
              </a:solidFill>
              <a:latin typeface="Arial Rounded MT Bold" panose="020F0704030504030204" pitchFamily="34" charset="0"/>
            </a:endParaRPr>
          </a:p>
          <a:p>
            <a:pPr algn="r"/>
            <a:r>
              <a:rPr lang="en-US" sz="2800" dirty="0">
                <a:solidFill>
                  <a:srgbClr val="FF000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92CFB427-B87D-4675-3A39-B1D00A37F0FC}"/>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9448EAA-F0E0-5DDD-A8D7-8BB89372195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63C9E1B5-76C8-EBE5-7274-22CF2166108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22DBF8BB-607D-A240-03B7-D26271B149B3}"/>
              </a:ext>
            </a:extLst>
          </p:cNvPr>
          <p:cNvSpPr/>
          <p:nvPr/>
        </p:nvSpPr>
        <p:spPr>
          <a:xfrm>
            <a:off x="1103939" y="3429000"/>
            <a:ext cx="3993674"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Firms will earn normal profits</a:t>
            </a:r>
          </a:p>
        </p:txBody>
      </p:sp>
      <p:sp>
        <p:nvSpPr>
          <p:cNvPr id="6" name="Rectangle 5">
            <a:extLst>
              <a:ext uri="{FF2B5EF4-FFF2-40B4-BE49-F238E27FC236}">
                <a16:creationId xmlns:a16="http://schemas.microsoft.com/office/drawing/2014/main" id="{DDBD2A89-542D-3255-A293-D09CBD1DFE79}"/>
              </a:ext>
            </a:extLst>
          </p:cNvPr>
          <p:cNvSpPr/>
          <p:nvPr/>
        </p:nvSpPr>
        <p:spPr>
          <a:xfrm>
            <a:off x="5726549" y="3429000"/>
            <a:ext cx="4967281"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Firms will earn super normal profits</a:t>
            </a:r>
          </a:p>
        </p:txBody>
      </p:sp>
      <p:sp>
        <p:nvSpPr>
          <p:cNvPr id="11" name="Rectangle 10">
            <a:extLst>
              <a:ext uri="{FF2B5EF4-FFF2-40B4-BE49-F238E27FC236}">
                <a16:creationId xmlns:a16="http://schemas.microsoft.com/office/drawing/2014/main" id="{790A7B73-869E-ED6E-9255-84A016F57C41}"/>
              </a:ext>
            </a:extLst>
          </p:cNvPr>
          <p:cNvSpPr/>
          <p:nvPr/>
        </p:nvSpPr>
        <p:spPr>
          <a:xfrm>
            <a:off x="1123275" y="4529784"/>
            <a:ext cx="3993674"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Firms will earn abnormal profit</a:t>
            </a:r>
          </a:p>
        </p:txBody>
      </p:sp>
      <p:sp>
        <p:nvSpPr>
          <p:cNvPr id="17" name="Rectangle 16">
            <a:extLst>
              <a:ext uri="{FF2B5EF4-FFF2-40B4-BE49-F238E27FC236}">
                <a16:creationId xmlns:a16="http://schemas.microsoft.com/office/drawing/2014/main" id="{C4139945-6957-F1A4-89AB-E879C0C38AC0}"/>
              </a:ext>
            </a:extLst>
          </p:cNvPr>
          <p:cNvSpPr/>
          <p:nvPr/>
        </p:nvSpPr>
        <p:spPr>
          <a:xfrm>
            <a:off x="5920353" y="4529783"/>
            <a:ext cx="4773477" cy="9411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Firm will incur losses </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7F727EAB-5684-C22C-89F4-2639A3C75C67}"/>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3628034896"/>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1E9FE-23CE-C17C-6BCC-B2F06209E1E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6FA6F6D-C970-2481-6BB7-CD1F03D497D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29585" y="0"/>
            <a:ext cx="11811985" cy="6481819"/>
          </a:xfrm>
          <a:prstGeom prst="rect">
            <a:avLst/>
          </a:prstGeom>
        </p:spPr>
      </p:pic>
      <p:sp>
        <p:nvSpPr>
          <p:cNvPr id="4" name="Rectangle: Rounded Corners 3">
            <a:extLst>
              <a:ext uri="{FF2B5EF4-FFF2-40B4-BE49-F238E27FC236}">
                <a16:creationId xmlns:a16="http://schemas.microsoft.com/office/drawing/2014/main" id="{03B91B02-1A85-1AD0-4F63-490882B9508B}"/>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066A5CB-F2C7-3CFA-4947-4A4A15919669}"/>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2386963-E733-5D7C-7A15-400D6B84CB9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15DA78F-352D-2E87-FEEC-8949BBA6EE8B}"/>
              </a:ext>
            </a:extLst>
          </p:cNvPr>
          <p:cNvSpPr/>
          <p:nvPr/>
        </p:nvSpPr>
        <p:spPr>
          <a:xfrm>
            <a:off x="704850" y="1250280"/>
            <a:ext cx="10877550" cy="24631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Q11 The cross elasticity of demand for monopolist’s  product and other product is </a:t>
            </a:r>
          </a:p>
          <a:p>
            <a:pPr algn="just"/>
            <a:endParaRPr lang="en-US" sz="2800" dirty="0">
              <a:solidFill>
                <a:srgbClr val="FF0000"/>
              </a:solidFill>
              <a:latin typeface="Arial Rounded MT Bold" panose="020F0704030504030204" pitchFamily="34" charset="0"/>
            </a:endParaRPr>
          </a:p>
          <a:p>
            <a:pPr algn="r"/>
            <a:r>
              <a:rPr lang="en-US" sz="2800" dirty="0">
                <a:solidFill>
                  <a:srgbClr val="FF000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17DD917C-D8B3-C254-13C2-4637025FE3DB}"/>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1D114094-0261-AD2E-DD6B-38CF7C9060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C10A94D-AC64-1D8C-94AA-38E36FA6C3EF}"/>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AA49303A-D4E6-5ED0-D396-91F77C48C41C}"/>
              </a:ext>
            </a:extLst>
          </p:cNvPr>
          <p:cNvSpPr/>
          <p:nvPr/>
        </p:nvSpPr>
        <p:spPr>
          <a:xfrm>
            <a:off x="1103939" y="3952888"/>
            <a:ext cx="3993674"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1</a:t>
            </a:r>
          </a:p>
        </p:txBody>
      </p:sp>
      <p:sp>
        <p:nvSpPr>
          <p:cNvPr id="6" name="Rectangle 5">
            <a:extLst>
              <a:ext uri="{FF2B5EF4-FFF2-40B4-BE49-F238E27FC236}">
                <a16:creationId xmlns:a16="http://schemas.microsoft.com/office/drawing/2014/main" id="{60C0BFA6-8853-ABD0-A2E1-DD77DD36745C}"/>
              </a:ext>
            </a:extLst>
          </p:cNvPr>
          <p:cNvSpPr/>
          <p:nvPr/>
        </p:nvSpPr>
        <p:spPr>
          <a:xfrm>
            <a:off x="5707213" y="3796810"/>
            <a:ext cx="4986618"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Greater than 1 </a:t>
            </a:r>
          </a:p>
        </p:txBody>
      </p:sp>
      <p:sp>
        <p:nvSpPr>
          <p:cNvPr id="11" name="Rectangle 10">
            <a:extLst>
              <a:ext uri="{FF2B5EF4-FFF2-40B4-BE49-F238E27FC236}">
                <a16:creationId xmlns:a16="http://schemas.microsoft.com/office/drawing/2014/main" id="{015E5DCA-6379-1F09-7EDD-836D7805E86D}"/>
              </a:ext>
            </a:extLst>
          </p:cNvPr>
          <p:cNvSpPr/>
          <p:nvPr/>
        </p:nvSpPr>
        <p:spPr>
          <a:xfrm>
            <a:off x="1103938" y="5029247"/>
            <a:ext cx="4013011" cy="9530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Less than 1 </a:t>
            </a:r>
          </a:p>
        </p:txBody>
      </p:sp>
      <p:sp>
        <p:nvSpPr>
          <p:cNvPr id="17" name="Rectangle 16">
            <a:extLst>
              <a:ext uri="{FF2B5EF4-FFF2-40B4-BE49-F238E27FC236}">
                <a16:creationId xmlns:a16="http://schemas.microsoft.com/office/drawing/2014/main" id="{2CA8EA8F-623C-CCD8-F482-A4F3493D63F9}"/>
              </a:ext>
            </a:extLst>
          </p:cNvPr>
          <p:cNvSpPr/>
          <p:nvPr/>
        </p:nvSpPr>
        <p:spPr>
          <a:xfrm>
            <a:off x="5726550" y="4994795"/>
            <a:ext cx="4377478" cy="9875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Zero or very small</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8EB6105C-16F5-4251-C7C0-761DEA3B5C30}"/>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27619866"/>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7CC8B-FC5B-014D-58FC-A1DD24B37B7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12D6457-FE53-AD79-F6CB-2479BCF7C6F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29585" y="0"/>
            <a:ext cx="11811985" cy="6481819"/>
          </a:xfrm>
          <a:prstGeom prst="rect">
            <a:avLst/>
          </a:prstGeom>
        </p:spPr>
      </p:pic>
      <p:sp>
        <p:nvSpPr>
          <p:cNvPr id="4" name="Rectangle: Rounded Corners 3">
            <a:extLst>
              <a:ext uri="{FF2B5EF4-FFF2-40B4-BE49-F238E27FC236}">
                <a16:creationId xmlns:a16="http://schemas.microsoft.com/office/drawing/2014/main" id="{8E72AAA6-B130-A93A-BCCE-69C079988693}"/>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7138A0B9-A315-4D6F-A217-3906B75409D2}"/>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F4C0BE8-A7DE-B061-82B3-F278EAFF342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E1AB197-77D5-142F-6BD7-196800192E2F}"/>
              </a:ext>
            </a:extLst>
          </p:cNvPr>
          <p:cNvSpPr/>
          <p:nvPr/>
        </p:nvSpPr>
        <p:spPr>
          <a:xfrm>
            <a:off x="704850" y="1250280"/>
            <a:ext cx="10877550" cy="24631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Q12 First degree price discrimination in a monopolist market is based on :</a:t>
            </a:r>
          </a:p>
          <a:p>
            <a:pPr algn="just"/>
            <a:endParaRPr lang="en-US" sz="2800" dirty="0">
              <a:solidFill>
                <a:srgbClr val="7030A0"/>
              </a:solidFill>
              <a:latin typeface="Arial Rounded MT Bold" panose="020F0704030504030204" pitchFamily="34" charset="0"/>
            </a:endParaRPr>
          </a:p>
          <a:p>
            <a:pPr algn="r"/>
            <a:r>
              <a:rPr lang="en-US" sz="2800" dirty="0">
                <a:solidFill>
                  <a:srgbClr val="7030A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708A1E48-53C1-D87F-58FF-259D2FCCE87E}"/>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9BE41B7-541A-AF7D-FA37-4D28932E0FB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77FC05E7-4DB0-A31F-FA2A-8D2204F9D22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BA4CE1C6-6BB8-E42F-9B21-C6F6598CC66F}"/>
              </a:ext>
            </a:extLst>
          </p:cNvPr>
          <p:cNvSpPr/>
          <p:nvPr/>
        </p:nvSpPr>
        <p:spPr>
          <a:xfrm>
            <a:off x="1103939" y="3952888"/>
            <a:ext cx="3993674"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Attributes such as location</a:t>
            </a:r>
          </a:p>
        </p:txBody>
      </p:sp>
      <p:sp>
        <p:nvSpPr>
          <p:cNvPr id="6" name="Rectangle 5">
            <a:extLst>
              <a:ext uri="{FF2B5EF4-FFF2-40B4-BE49-F238E27FC236}">
                <a16:creationId xmlns:a16="http://schemas.microsoft.com/office/drawing/2014/main" id="{DB13B886-F2E3-F088-0C3D-E98E2F69E239}"/>
              </a:ext>
            </a:extLst>
          </p:cNvPr>
          <p:cNvSpPr/>
          <p:nvPr/>
        </p:nvSpPr>
        <p:spPr>
          <a:xfrm>
            <a:off x="5707213" y="3796810"/>
            <a:ext cx="4986618"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Different quantities sold </a:t>
            </a:r>
          </a:p>
        </p:txBody>
      </p:sp>
      <p:sp>
        <p:nvSpPr>
          <p:cNvPr id="11" name="Rectangle 10">
            <a:extLst>
              <a:ext uri="{FF2B5EF4-FFF2-40B4-BE49-F238E27FC236}">
                <a16:creationId xmlns:a16="http://schemas.microsoft.com/office/drawing/2014/main" id="{2F417FE8-FBE3-AA3A-A5F7-0D50488F2A59}"/>
              </a:ext>
            </a:extLst>
          </p:cNvPr>
          <p:cNvSpPr/>
          <p:nvPr/>
        </p:nvSpPr>
        <p:spPr>
          <a:xfrm>
            <a:off x="1103938" y="5029247"/>
            <a:ext cx="4013011" cy="9530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Each individual customer</a:t>
            </a:r>
            <a:r>
              <a:rPr lang="en-US" sz="2800" dirty="0">
                <a:solidFill>
                  <a:srgbClr val="7030A0"/>
                </a:solidFill>
                <a:latin typeface="Arial Rounded MT Bold" panose="020F0704030504030204" pitchFamily="34" charset="0"/>
              </a:rPr>
              <a:t> </a:t>
            </a:r>
          </a:p>
        </p:txBody>
      </p:sp>
      <p:sp>
        <p:nvSpPr>
          <p:cNvPr id="17" name="Rectangle 16">
            <a:extLst>
              <a:ext uri="{FF2B5EF4-FFF2-40B4-BE49-F238E27FC236}">
                <a16:creationId xmlns:a16="http://schemas.microsoft.com/office/drawing/2014/main" id="{31F115C0-5800-986C-CC81-B773BE67761D}"/>
              </a:ext>
            </a:extLst>
          </p:cNvPr>
          <p:cNvSpPr/>
          <p:nvPr/>
        </p:nvSpPr>
        <p:spPr>
          <a:xfrm>
            <a:off x="5726550" y="4994795"/>
            <a:ext cx="4377478" cy="9875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Different markets </a:t>
            </a:r>
          </a:p>
        </p:txBody>
      </p:sp>
      <p:pic>
        <p:nvPicPr>
          <p:cNvPr id="3" name="Picture 2">
            <a:extLst>
              <a:ext uri="{FF2B5EF4-FFF2-40B4-BE49-F238E27FC236}">
                <a16:creationId xmlns:a16="http://schemas.microsoft.com/office/drawing/2014/main" id="{C4CBDF7D-E381-4564-1883-9A0FBF3CF2BE}"/>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594559029"/>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CE2C9-817A-1CE7-DFFF-43BB23BBAAE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52DA919-45B6-04B2-A9A3-C2198107DBD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29585" y="0"/>
            <a:ext cx="11811985" cy="6481819"/>
          </a:xfrm>
          <a:prstGeom prst="rect">
            <a:avLst/>
          </a:prstGeom>
        </p:spPr>
      </p:pic>
      <p:sp>
        <p:nvSpPr>
          <p:cNvPr id="4" name="Rectangle: Rounded Corners 3">
            <a:extLst>
              <a:ext uri="{FF2B5EF4-FFF2-40B4-BE49-F238E27FC236}">
                <a16:creationId xmlns:a16="http://schemas.microsoft.com/office/drawing/2014/main" id="{C6C1DC09-DD14-85A8-5906-8B76D6919B92}"/>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CA56932-309B-051F-134B-8C0CBD3F0660}"/>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C0E7317-3FEE-E47C-D3A5-77D7EB0E81F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5FE51F7-C357-0BB9-E021-BB8A65CD27AB}"/>
              </a:ext>
            </a:extLst>
          </p:cNvPr>
          <p:cNvSpPr/>
          <p:nvPr/>
        </p:nvSpPr>
        <p:spPr>
          <a:xfrm>
            <a:off x="704850" y="1250280"/>
            <a:ext cx="10877550" cy="24631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Q13 The slope of MR curve for a monopoly firm is _______ that of the AR curve .Choose the correct answer ?</a:t>
            </a:r>
          </a:p>
          <a:p>
            <a:pPr algn="just"/>
            <a:endParaRPr lang="en-US" sz="2800" dirty="0">
              <a:solidFill>
                <a:srgbClr val="00B050"/>
              </a:solidFill>
              <a:latin typeface="Arial Rounded MT Bold" panose="020F0704030504030204" pitchFamily="34" charset="0"/>
            </a:endParaRPr>
          </a:p>
          <a:p>
            <a:pPr algn="r"/>
            <a:r>
              <a:rPr lang="en-US" sz="2800" dirty="0">
                <a:solidFill>
                  <a:srgbClr val="00B05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3F738783-2C3B-9CF5-FFF4-FADEFC15B452}"/>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89B3513-1D1E-0294-1FD5-7F5477732A9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D1FF37DD-980C-F828-580B-51364DF14D8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32F40092-B346-A800-9ACB-D20B36173322}"/>
              </a:ext>
            </a:extLst>
          </p:cNvPr>
          <p:cNvSpPr/>
          <p:nvPr/>
        </p:nvSpPr>
        <p:spPr>
          <a:xfrm>
            <a:off x="1103939" y="3952888"/>
            <a:ext cx="3993674"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Equal to </a:t>
            </a:r>
          </a:p>
        </p:txBody>
      </p:sp>
      <p:sp>
        <p:nvSpPr>
          <p:cNvPr id="6" name="Rectangle 5">
            <a:extLst>
              <a:ext uri="{FF2B5EF4-FFF2-40B4-BE49-F238E27FC236}">
                <a16:creationId xmlns:a16="http://schemas.microsoft.com/office/drawing/2014/main" id="{2201B7C1-0024-6AD5-6353-104E981FFC5A}"/>
              </a:ext>
            </a:extLst>
          </p:cNvPr>
          <p:cNvSpPr/>
          <p:nvPr/>
        </p:nvSpPr>
        <p:spPr>
          <a:xfrm>
            <a:off x="5707213" y="3796810"/>
            <a:ext cx="4986618"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Twice</a:t>
            </a:r>
            <a:endParaRPr lang="en-US" sz="2800" dirty="0">
              <a:solidFill>
                <a:srgbClr val="00B050"/>
              </a:solidFill>
              <a:latin typeface="Arial Rounded MT Bold" panose="020F0704030504030204" pitchFamily="34" charset="0"/>
            </a:endParaRPr>
          </a:p>
        </p:txBody>
      </p:sp>
      <p:sp>
        <p:nvSpPr>
          <p:cNvPr id="11" name="Rectangle 10">
            <a:extLst>
              <a:ext uri="{FF2B5EF4-FFF2-40B4-BE49-F238E27FC236}">
                <a16:creationId xmlns:a16="http://schemas.microsoft.com/office/drawing/2014/main" id="{97507003-7DEC-07D3-9976-AE63F8296529}"/>
              </a:ext>
            </a:extLst>
          </p:cNvPr>
          <p:cNvSpPr/>
          <p:nvPr/>
        </p:nvSpPr>
        <p:spPr>
          <a:xfrm>
            <a:off x="1103938" y="5029247"/>
            <a:ext cx="4013011" cy="9530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Three times</a:t>
            </a:r>
          </a:p>
        </p:txBody>
      </p:sp>
      <p:sp>
        <p:nvSpPr>
          <p:cNvPr id="17" name="Rectangle 16">
            <a:extLst>
              <a:ext uri="{FF2B5EF4-FFF2-40B4-BE49-F238E27FC236}">
                <a16:creationId xmlns:a16="http://schemas.microsoft.com/office/drawing/2014/main" id="{A5376CDB-2CB3-0163-41CC-423428BE21AE}"/>
              </a:ext>
            </a:extLst>
          </p:cNvPr>
          <p:cNvSpPr/>
          <p:nvPr/>
        </p:nvSpPr>
        <p:spPr>
          <a:xfrm>
            <a:off x="5726550" y="4994795"/>
            <a:ext cx="4377478" cy="9875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half </a:t>
            </a:r>
          </a:p>
        </p:txBody>
      </p:sp>
      <p:pic>
        <p:nvPicPr>
          <p:cNvPr id="3" name="Picture 2">
            <a:extLst>
              <a:ext uri="{FF2B5EF4-FFF2-40B4-BE49-F238E27FC236}">
                <a16:creationId xmlns:a16="http://schemas.microsoft.com/office/drawing/2014/main" id="{BB5DA7AC-8E83-9477-07DA-989C472BD180}"/>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897766322"/>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E09C47-520B-4651-BFA6-ED33CEDABC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08446" y="-2552320"/>
            <a:ext cx="6610665" cy="11859882"/>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66578" y="82451"/>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76338"/>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561459" y="1481792"/>
            <a:ext cx="6984998" cy="580913"/>
          </a:xfrm>
          <a:prstGeom prst="roundRect">
            <a:avLst>
              <a:gd name="adj" fmla="val 5644"/>
            </a:avLst>
          </a:prstGeom>
          <a:solidFill>
            <a:schemeClr val="bg1"/>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scene3d>
              <a:camera prst="orthographicFront"/>
              <a:lightRig rig="threePt" dir="t"/>
            </a:scene3d>
            <a:sp3d extrusionH="57150">
              <a:bevelT w="38100" h="38100"/>
            </a:sp3d>
          </a:bodyPr>
          <a:lstStyle/>
          <a:p>
            <a:pPr algn="ctr"/>
            <a:r>
              <a:rPr lang="en-US" sz="2800" dirty="0">
                <a:solidFill>
                  <a:srgbClr val="0000FF"/>
                </a:solidFill>
                <a:latin typeface="Arial Rounded MT Bold" panose="020F0704030504030204" pitchFamily="34" charset="0"/>
              </a:rPr>
              <a:t>Answer Key </a:t>
            </a:r>
            <a:endParaRPr lang="en-US" sz="2400" dirty="0">
              <a:solidFill>
                <a:srgbClr val="0000FF"/>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13DC85CB-B419-4B56-81E3-2ADB17F0D38C}"/>
              </a:ext>
            </a:extLst>
          </p:cNvPr>
          <p:cNvSpPr txBox="1"/>
          <p:nvPr/>
        </p:nvSpPr>
        <p:spPr>
          <a:xfrm>
            <a:off x="599569" y="430942"/>
            <a:ext cx="2972160" cy="388889"/>
          </a:xfrm>
          <a:prstGeom prst="rect">
            <a:avLst/>
          </a:prstGeom>
          <a:noFill/>
        </p:spPr>
        <p:txBody>
          <a:bodyPr wrap="square" rtlCol="0">
            <a:spAutoFit/>
          </a:bodyPr>
          <a:lstStyle/>
          <a:p>
            <a:pPr algn="ctr">
              <a:lnSpc>
                <a:spcPts val="2500"/>
              </a:lnSpc>
            </a:pPr>
            <a:r>
              <a:rPr lang="en-IN" sz="2000" b="1">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1409134725"/>
              </p:ext>
            </p:extLst>
          </p:nvPr>
        </p:nvGraphicFramePr>
        <p:xfrm>
          <a:off x="2014780" y="2219172"/>
          <a:ext cx="8103179" cy="2434486"/>
        </p:xfrm>
        <a:graphic>
          <a:graphicData uri="http://schemas.openxmlformats.org/drawingml/2006/table">
            <a:tbl>
              <a:tblPr firstRow="1" bandRow="1">
                <a:tableStyleId>{5C22544A-7EE6-4342-B048-85BDC9FD1C3A}</a:tableStyleId>
              </a:tblPr>
              <a:tblGrid>
                <a:gridCol w="2025795">
                  <a:extLst>
                    <a:ext uri="{9D8B030D-6E8A-4147-A177-3AD203B41FA5}">
                      <a16:colId xmlns:a16="http://schemas.microsoft.com/office/drawing/2014/main" val="20000"/>
                    </a:ext>
                  </a:extLst>
                </a:gridCol>
                <a:gridCol w="1915774">
                  <a:extLst>
                    <a:ext uri="{9D8B030D-6E8A-4147-A177-3AD203B41FA5}">
                      <a16:colId xmlns:a16="http://schemas.microsoft.com/office/drawing/2014/main" val="20001"/>
                    </a:ext>
                  </a:extLst>
                </a:gridCol>
                <a:gridCol w="2135815">
                  <a:extLst>
                    <a:ext uri="{9D8B030D-6E8A-4147-A177-3AD203B41FA5}">
                      <a16:colId xmlns:a16="http://schemas.microsoft.com/office/drawing/2014/main" val="20002"/>
                    </a:ext>
                  </a:extLst>
                </a:gridCol>
                <a:gridCol w="2025795">
                  <a:extLst>
                    <a:ext uri="{9D8B030D-6E8A-4147-A177-3AD203B41FA5}">
                      <a16:colId xmlns:a16="http://schemas.microsoft.com/office/drawing/2014/main" val="20003"/>
                    </a:ext>
                  </a:extLst>
                </a:gridCol>
              </a:tblGrid>
              <a:tr h="508195">
                <a:tc>
                  <a:txBody>
                    <a:bodyPr/>
                    <a:lstStyle/>
                    <a:p>
                      <a:r>
                        <a:rPr lang="en-US" dirty="0"/>
                        <a:t>Ans.</a:t>
                      </a:r>
                      <a:r>
                        <a:rPr lang="en-US" baseline="0" dirty="0"/>
                        <a:t> 1 (b)</a:t>
                      </a:r>
                      <a:endParaRPr lang="en-US" dirty="0"/>
                    </a:p>
                  </a:txBody>
                  <a:tcPr/>
                </a:tc>
                <a:tc>
                  <a:txBody>
                    <a:bodyPr/>
                    <a:lstStyle/>
                    <a:p>
                      <a:r>
                        <a:rPr lang="en-US" dirty="0"/>
                        <a:t>Ans.</a:t>
                      </a:r>
                      <a:r>
                        <a:rPr lang="en-US" baseline="0" dirty="0"/>
                        <a:t> 2 (a)</a:t>
                      </a:r>
                      <a:endParaRPr lang="en-US" dirty="0"/>
                    </a:p>
                  </a:txBody>
                  <a:tcPr/>
                </a:tc>
                <a:tc>
                  <a:txBody>
                    <a:bodyPr/>
                    <a:lstStyle/>
                    <a:p>
                      <a:r>
                        <a:rPr lang="en-US" dirty="0"/>
                        <a:t>Ans.</a:t>
                      </a:r>
                      <a:r>
                        <a:rPr lang="en-US" baseline="0" dirty="0"/>
                        <a:t> 3 (d)</a:t>
                      </a:r>
                      <a:endParaRPr lang="en-US" dirty="0"/>
                    </a:p>
                  </a:txBody>
                  <a:tcPr/>
                </a:tc>
                <a:tc>
                  <a:txBody>
                    <a:bodyPr/>
                    <a:lstStyle/>
                    <a:p>
                      <a:r>
                        <a:rPr lang="en-US" dirty="0"/>
                        <a:t>Ans.</a:t>
                      </a:r>
                      <a:r>
                        <a:rPr lang="en-US" baseline="0" dirty="0"/>
                        <a:t> 4 (b)</a:t>
                      </a:r>
                      <a:endParaRPr lang="en-US" dirty="0"/>
                    </a:p>
                  </a:txBody>
                  <a:tcPr/>
                </a:tc>
                <a:extLst>
                  <a:ext uri="{0D108BD9-81ED-4DB2-BD59-A6C34878D82A}">
                    <a16:rowId xmlns:a16="http://schemas.microsoft.com/office/drawing/2014/main" val="10000"/>
                  </a:ext>
                </a:extLst>
              </a:tr>
              <a:tr h="642097">
                <a:tc>
                  <a:txBody>
                    <a:bodyPr/>
                    <a:lstStyle/>
                    <a:p>
                      <a:r>
                        <a:rPr lang="en-US" dirty="0"/>
                        <a:t>Ans.</a:t>
                      </a:r>
                      <a:r>
                        <a:rPr lang="en-US" baseline="0" dirty="0"/>
                        <a:t> 5 (d)</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a:t>
                      </a:r>
                      <a:r>
                        <a:rPr lang="en-US" baseline="0" dirty="0"/>
                        <a:t> 6 (d)</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a:t>
                      </a:r>
                      <a:r>
                        <a:rPr lang="en-US" baseline="0" dirty="0"/>
                        <a:t> 7 (c)</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a:t>
                      </a:r>
                      <a:r>
                        <a:rPr lang="en-US" baseline="0" dirty="0"/>
                        <a:t> 8 (a)</a:t>
                      </a:r>
                      <a:endParaRPr lang="en-US" dirty="0"/>
                    </a:p>
                    <a:p>
                      <a:endParaRPr lang="en-US" dirty="0"/>
                    </a:p>
                  </a:txBody>
                  <a:tcPr/>
                </a:tc>
                <a:extLst>
                  <a:ext uri="{0D108BD9-81ED-4DB2-BD59-A6C34878D82A}">
                    <a16:rowId xmlns:a16="http://schemas.microsoft.com/office/drawing/2014/main" val="10001"/>
                  </a:ext>
                </a:extLst>
              </a:tr>
              <a:tr h="642097">
                <a:tc>
                  <a:txBody>
                    <a:bodyPr/>
                    <a:lstStyle/>
                    <a:p>
                      <a:r>
                        <a:rPr lang="en-IN" dirty="0"/>
                        <a:t>Ans.</a:t>
                      </a:r>
                      <a:r>
                        <a:rPr lang="en-IN"/>
                        <a:t>9 (c)</a:t>
                      </a:r>
                      <a:endParaRPr lang="en-US" dirty="0"/>
                    </a:p>
                  </a:txBody>
                  <a:tcPr/>
                </a:tc>
                <a:tc>
                  <a:txBody>
                    <a:bodyPr/>
                    <a:lstStyle/>
                    <a:p>
                      <a:r>
                        <a:rPr lang="en-IN" dirty="0"/>
                        <a:t>Ans.10(d)</a:t>
                      </a:r>
                      <a:endParaRPr lang="en-US" dirty="0"/>
                    </a:p>
                  </a:txBody>
                  <a:tcPr/>
                </a:tc>
                <a:tc>
                  <a:txBody>
                    <a:bodyPr/>
                    <a:lstStyle/>
                    <a:p>
                      <a:r>
                        <a:rPr lang="en-IN" dirty="0"/>
                        <a:t>Ans.11(d) </a:t>
                      </a:r>
                      <a:endParaRPr lang="en-US" dirty="0"/>
                    </a:p>
                  </a:txBody>
                  <a:tcPr/>
                </a:tc>
                <a:tc>
                  <a:txBody>
                    <a:bodyPr/>
                    <a:lstStyle/>
                    <a:p>
                      <a:r>
                        <a:rPr lang="en-IN" dirty="0"/>
                        <a:t>Ans.12(c)</a:t>
                      </a:r>
                      <a:endParaRPr lang="en-US" dirty="0"/>
                    </a:p>
                  </a:txBody>
                  <a:tcPr/>
                </a:tc>
                <a:extLst>
                  <a:ext uri="{0D108BD9-81ED-4DB2-BD59-A6C34878D82A}">
                    <a16:rowId xmlns:a16="http://schemas.microsoft.com/office/drawing/2014/main" val="3469215569"/>
                  </a:ext>
                </a:extLst>
              </a:tr>
              <a:tr h="642097">
                <a:tc>
                  <a:txBody>
                    <a:bodyPr/>
                    <a:lstStyle/>
                    <a:p>
                      <a:r>
                        <a:rPr lang="en-IN" dirty="0"/>
                        <a:t>Ans.</a:t>
                      </a:r>
                      <a:r>
                        <a:rPr lang="en-IN"/>
                        <a:t>13(b)</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592769792"/>
                  </a:ext>
                </a:extLst>
              </a:tr>
            </a:tbl>
          </a:graphicData>
        </a:graphic>
      </p:graphicFrame>
      <p:pic>
        <p:nvPicPr>
          <p:cNvPr id="2" name="Picture 1">
            <a:extLst>
              <a:ext uri="{FF2B5EF4-FFF2-40B4-BE49-F238E27FC236}">
                <a16:creationId xmlns:a16="http://schemas.microsoft.com/office/drawing/2014/main" id="{DB38F046-C3F1-DF2F-5BDB-27FB869FFD63}"/>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237677622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1264" y="271251"/>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57330" y="1113186"/>
            <a:ext cx="11677340" cy="247463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70C0"/>
                </a:solidFill>
                <a:latin typeface="Arial Rounded MT Bold" panose="020F0704030504030204" pitchFamily="34" charset="0"/>
              </a:rPr>
              <a:t>Q2  </a:t>
            </a:r>
            <a:r>
              <a:rPr lang="en-US" sz="2400" dirty="0">
                <a:solidFill>
                  <a:srgbClr val="0070C0"/>
                </a:solidFill>
                <a:latin typeface="Arial Rounded MT Bold" panose="020F0704030504030204" pitchFamily="34" charset="0"/>
              </a:rPr>
              <a:t>Downward sloping and highly inelastic demand curve is the feature of </a:t>
            </a:r>
            <a:r>
              <a:rPr lang="en-US" dirty="0">
                <a:solidFill>
                  <a:srgbClr val="0070C0"/>
                </a:solidFill>
              </a:rPr>
              <a:t>:</a:t>
            </a:r>
            <a:r>
              <a:rPr lang="en-US" sz="2800" dirty="0">
                <a:solidFill>
                  <a:srgbClr val="0070C0"/>
                </a:solidFill>
                <a:latin typeface="Arial Rounded MT Bold" panose="020F0704030504030204" pitchFamily="34" charset="0"/>
              </a:rPr>
              <a:t>                                                    </a:t>
            </a:r>
          </a:p>
          <a:p>
            <a:pPr algn="r"/>
            <a:r>
              <a:rPr lang="en-US" sz="2800" dirty="0">
                <a:solidFill>
                  <a:srgbClr val="0070C0"/>
                </a:solidFill>
                <a:latin typeface="Arial Rounded MT Bold" panose="020F0704030504030204" pitchFamily="34" charset="0"/>
              </a:rPr>
              <a:t> [Jan-25]</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336285"/>
            <a:ext cx="3079161"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910493" y="4599164"/>
            <a:ext cx="4894951" cy="981828"/>
          </a:xfrm>
          <a:prstGeom prst="roundRect">
            <a:avLst>
              <a:gd name="adj" fmla="val 4336"/>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(c) monopolistic competition </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910493" y="3690180"/>
            <a:ext cx="4901571" cy="734093"/>
          </a:xfrm>
          <a:prstGeom prst="roundRect">
            <a:avLst>
              <a:gd name="adj" fmla="val 14273"/>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b="1"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monopoly</a:t>
            </a:r>
            <a:r>
              <a:rPr lang="en-US" sz="2800" dirty="0">
                <a:solidFill>
                  <a:srgbClr val="002060"/>
                </a:solidFill>
                <a:latin typeface="Arial Rounded MT Bold" panose="020F0704030504030204" pitchFamily="34" charset="0"/>
              </a:rPr>
              <a:t>	</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6386557" y="4599163"/>
            <a:ext cx="5011911" cy="981829"/>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(d) perfect competition </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6379937" y="3587824"/>
            <a:ext cx="5223484" cy="836449"/>
          </a:xfrm>
          <a:prstGeom prst="roundRect">
            <a:avLst>
              <a:gd name="adj" fmla="val 4339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(b) oligopoly</a:t>
            </a:r>
          </a:p>
        </p:txBody>
      </p:sp>
      <p:pic>
        <p:nvPicPr>
          <p:cNvPr id="2" name="Picture 1">
            <a:extLst>
              <a:ext uri="{FF2B5EF4-FFF2-40B4-BE49-F238E27FC236}">
                <a16:creationId xmlns:a16="http://schemas.microsoft.com/office/drawing/2014/main" id="{AE2BFC7D-822F-3822-DB0F-76841B3B0D58}"/>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75016" y="-315211"/>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399908"/>
            <a:ext cx="11341930" cy="202909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endParaRPr lang="en-US" sz="2800" dirty="0">
              <a:solidFill>
                <a:srgbClr val="00B050"/>
              </a:solidFill>
              <a:latin typeface="Arial Rounded MT Bold" panose="020F0704030504030204" pitchFamily="34" charset="0"/>
            </a:endParaRPr>
          </a:p>
          <a:p>
            <a:endParaRPr lang="en-US" sz="2800" dirty="0">
              <a:solidFill>
                <a:srgbClr val="00B050"/>
              </a:solidFill>
              <a:latin typeface="Arial Rounded MT Bold" panose="020F0704030504030204" pitchFamily="34" charset="0"/>
            </a:endParaRPr>
          </a:p>
          <a:p>
            <a:r>
              <a:rPr lang="en-US" sz="2800" dirty="0">
                <a:solidFill>
                  <a:srgbClr val="FF0000"/>
                </a:solidFill>
                <a:latin typeface="Arial Rounded MT Bold" panose="020F0704030504030204" pitchFamily="34" charset="0"/>
              </a:rPr>
              <a:t>Q3. Market charterized by a single buyer of a product or services and is mostly applicable to factor markets in which a single firm is the only buyer of a factor is known as </a:t>
            </a:r>
            <a:r>
              <a:rPr lang="en-US" dirty="0"/>
              <a:t>:</a:t>
            </a:r>
            <a:endParaRPr lang="en-US" sz="2800" dirty="0">
              <a:solidFill>
                <a:srgbClr val="7030A0"/>
              </a:solidFill>
              <a:latin typeface="Arial Rounded MT Bold" panose="020F0704030504030204" pitchFamily="34" charset="0"/>
            </a:endParaRPr>
          </a:p>
          <a:p>
            <a:pPr algn="r"/>
            <a:r>
              <a:rPr lang="en-US" sz="2800" dirty="0">
                <a:solidFill>
                  <a:srgbClr val="FF0000"/>
                </a:solidFill>
                <a:latin typeface="Arial Rounded MT Bold" panose="020F0704030504030204" pitchFamily="34" charset="0"/>
              </a:rPr>
              <a:t>[Jan-25]</a:t>
            </a:r>
          </a:p>
          <a:p>
            <a:r>
              <a:rPr lang="en-US" sz="2800" dirty="0">
                <a:solidFill>
                  <a:srgbClr val="00B050"/>
                </a:solidFill>
              </a:rPr>
              <a:t>       </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86298" y="311864"/>
            <a:ext cx="2955382"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852599" y="4796726"/>
            <a:ext cx="4340861" cy="943929"/>
          </a:xfrm>
          <a:prstGeom prst="roundRect">
            <a:avLst>
              <a:gd name="adj" fmla="val 394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(c) Bilateral monopoly 	</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898902" y="3646833"/>
            <a:ext cx="4076054" cy="863173"/>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(a) Oligopsony</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5407573" y="4648025"/>
            <a:ext cx="4542339" cy="1092630"/>
          </a:xfrm>
          <a:prstGeom prst="roundRect">
            <a:avLst>
              <a:gd name="adj" fmla="val 4690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(d) Monopsony </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5672378" y="3646834"/>
            <a:ext cx="4076055" cy="863173"/>
          </a:xfrm>
          <a:prstGeom prst="roundRect">
            <a:avLst>
              <a:gd name="adj" fmla="val 16667"/>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(b) Duopoly </a:t>
            </a:r>
            <a:r>
              <a:rPr lang="en-US" sz="2800" b="1" dirty="0">
                <a:solidFill>
                  <a:srgbClr val="FF0000"/>
                </a:solidFill>
              </a:rPr>
              <a:t>	</a:t>
            </a:r>
            <a:endParaRPr lang="en-US" sz="2800" dirty="0">
              <a:solidFill>
                <a:srgbClr val="FF0000"/>
              </a:solidFill>
              <a:latin typeface="Arial Rounded MT Bold" panose="020F0704030504030204" pitchFamily="34" charset="0"/>
            </a:endParaRPr>
          </a:p>
        </p:txBody>
      </p:sp>
      <p:sp>
        <p:nvSpPr>
          <p:cNvPr id="25" name="Rectangle 14">
            <a:extLst>
              <a:ext uri="{FF2B5EF4-FFF2-40B4-BE49-F238E27FC236}">
                <a16:creationId xmlns:a16="http://schemas.microsoft.com/office/drawing/2014/main" id="{7D482409-2544-DD2E-8CBF-D65779E2EB6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a:extLst>
              <a:ext uri="{FF2B5EF4-FFF2-40B4-BE49-F238E27FC236}">
                <a16:creationId xmlns:a16="http://schemas.microsoft.com/office/drawing/2014/main" id="{38E4B4D1-BAB1-0344-236B-E380E0777FDD}"/>
              </a:ext>
            </a:extLst>
          </p:cNvPr>
          <p:cNvGraphicFramePr>
            <a:graphicFrameLocks noChangeAspect="1"/>
          </p:cNvGraphicFramePr>
          <p:nvPr/>
        </p:nvGraphicFramePr>
        <p:xfrm>
          <a:off x="0" y="457200"/>
          <a:ext cx="152400" cy="123825"/>
        </p:xfrm>
        <a:graphic>
          <a:graphicData uri="http://schemas.openxmlformats.org/presentationml/2006/ole">
            <mc:AlternateContent xmlns:mc="http://schemas.openxmlformats.org/markup-compatibility/2006">
              <mc:Choice xmlns:v="urn:schemas-microsoft-com:vml" Requires="v">
                <p:oleObj name="Equation" r:id="rId3" imgW="152202" imgH="126835" progId="Equation.DSMT4">
                  <p:embed/>
                </p:oleObj>
              </mc:Choice>
              <mc:Fallback>
                <p:oleObj name="Equation" r:id="rId3" imgW="152202" imgH="126835" progId="Equation.DSMT4">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152400" cy="123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Picture 1">
            <a:extLst>
              <a:ext uri="{FF2B5EF4-FFF2-40B4-BE49-F238E27FC236}">
                <a16:creationId xmlns:a16="http://schemas.microsoft.com/office/drawing/2014/main" id="{6011008F-966D-D7AA-E5B7-2D146348BCC7}"/>
              </a:ext>
            </a:extLst>
          </p:cNvPr>
          <p:cNvPicPr>
            <a:picLocks noChangeAspect="1"/>
          </p:cNvPicPr>
          <p:nvPr/>
        </p:nvPicPr>
        <p:blipFill>
          <a:blip r:embed="rId5"/>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73763" y="-179257"/>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178222"/>
            <a:ext cx="11341930" cy="139449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Q4  </a:t>
            </a:r>
            <a:r>
              <a:rPr lang="en-US" sz="2800" dirty="0">
                <a:solidFill>
                  <a:srgbClr val="00B050"/>
                </a:solidFill>
              </a:rPr>
              <a:t>Which of the following is not feature of the monopoly market </a:t>
            </a:r>
            <a:endParaRPr lang="en-US" sz="2800" dirty="0">
              <a:solidFill>
                <a:srgbClr val="00B050"/>
              </a:solidFill>
              <a:latin typeface="Arial Rounded MT Bold" panose="020F0704030504030204" pitchFamily="34" charset="0"/>
            </a:endParaRPr>
          </a:p>
          <a:p>
            <a:r>
              <a:rPr lang="en-US" dirty="0"/>
              <a:t>?</a:t>
            </a:r>
            <a:r>
              <a:rPr lang="en-US" sz="2800" dirty="0">
                <a:solidFill>
                  <a:srgbClr val="00206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									  [May-25]</a:t>
            </a:r>
          </a:p>
          <a:p>
            <a:pPr algn="just"/>
            <a:endParaRPr lang="en-US" sz="2800" dirty="0">
              <a:solidFill>
                <a:srgbClr val="00B05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CDDB6C8-E094-4607-A305-CF57C40CA5D7}"/>
              </a:ext>
            </a:extLst>
          </p:cNvPr>
          <p:cNvSpPr txBox="1"/>
          <p:nvPr/>
        </p:nvSpPr>
        <p:spPr>
          <a:xfrm>
            <a:off x="496237" y="227005"/>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3" name="Rectangle 2">
            <a:extLst>
              <a:ext uri="{FF2B5EF4-FFF2-40B4-BE49-F238E27FC236}">
                <a16:creationId xmlns:a16="http://schemas.microsoft.com/office/drawing/2014/main" id="{55BF1320-72D6-8AB0-0E8F-A280DB3B65EA}"/>
              </a:ext>
            </a:extLst>
          </p:cNvPr>
          <p:cNvSpPr/>
          <p:nvPr/>
        </p:nvSpPr>
        <p:spPr>
          <a:xfrm>
            <a:off x="798878" y="2759043"/>
            <a:ext cx="9305150" cy="8562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Barriers to entry </a:t>
            </a:r>
          </a:p>
        </p:txBody>
      </p:sp>
      <p:sp>
        <p:nvSpPr>
          <p:cNvPr id="5" name="Rectangle 4">
            <a:extLst>
              <a:ext uri="{FF2B5EF4-FFF2-40B4-BE49-F238E27FC236}">
                <a16:creationId xmlns:a16="http://schemas.microsoft.com/office/drawing/2014/main" id="{E0AD1EC5-2D64-3411-FFE4-43984C5CFA05}"/>
              </a:ext>
            </a:extLst>
          </p:cNvPr>
          <p:cNvSpPr/>
          <p:nvPr/>
        </p:nvSpPr>
        <p:spPr>
          <a:xfrm>
            <a:off x="798877" y="3767683"/>
            <a:ext cx="9941447" cy="8562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Single buyer of the products</a:t>
            </a:r>
          </a:p>
        </p:txBody>
      </p:sp>
      <p:sp>
        <p:nvSpPr>
          <p:cNvPr id="6" name="Rectangle 5">
            <a:extLst>
              <a:ext uri="{FF2B5EF4-FFF2-40B4-BE49-F238E27FC236}">
                <a16:creationId xmlns:a16="http://schemas.microsoft.com/office/drawing/2014/main" id="{BB48C15D-E7E9-B644-C719-F5A5E989CA97}"/>
              </a:ext>
            </a:extLst>
          </p:cNvPr>
          <p:cNvSpPr/>
          <p:nvPr/>
        </p:nvSpPr>
        <p:spPr>
          <a:xfrm>
            <a:off x="798878" y="4657928"/>
            <a:ext cx="9941445" cy="8112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No close substitutes </a:t>
            </a:r>
          </a:p>
        </p:txBody>
      </p:sp>
      <p:sp>
        <p:nvSpPr>
          <p:cNvPr id="9" name="Rectangle 8">
            <a:extLst>
              <a:ext uri="{FF2B5EF4-FFF2-40B4-BE49-F238E27FC236}">
                <a16:creationId xmlns:a16="http://schemas.microsoft.com/office/drawing/2014/main" id="{1D279CD9-1A65-02BE-957E-BFEB3412CEB3}"/>
              </a:ext>
            </a:extLst>
          </p:cNvPr>
          <p:cNvSpPr/>
          <p:nvPr/>
        </p:nvSpPr>
        <p:spPr>
          <a:xfrm>
            <a:off x="798879" y="5550894"/>
            <a:ext cx="9941444" cy="84952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Market power .</a:t>
            </a:r>
          </a:p>
        </p:txBody>
      </p:sp>
      <p:pic>
        <p:nvPicPr>
          <p:cNvPr id="2" name="Picture 1">
            <a:extLst>
              <a:ext uri="{FF2B5EF4-FFF2-40B4-BE49-F238E27FC236}">
                <a16:creationId xmlns:a16="http://schemas.microsoft.com/office/drawing/2014/main" id="{87EB098F-6009-6EC4-8EDC-9848415F2DB4}"/>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57399" y="-401683"/>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675559" y="1132413"/>
            <a:ext cx="11075161" cy="131579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200" dirty="0">
                <a:solidFill>
                  <a:srgbClr val="FF0000"/>
                </a:solidFill>
                <a:latin typeface="Arial Rounded MT Bold" panose="020F0704030504030204" pitchFamily="34" charset="0"/>
              </a:rPr>
              <a:t>Q5 Which of  the following  is not a condition for price discrimination ?[May-25]</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127B311C-9830-562C-DA7F-867036C00D8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913BD6A-35B9-A960-9D28-5643A9F8F1B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D9197B80-DF2F-B974-E0FD-E8B037264B6A}"/>
              </a:ext>
            </a:extLst>
          </p:cNvPr>
          <p:cNvSpPr/>
          <p:nvPr/>
        </p:nvSpPr>
        <p:spPr>
          <a:xfrm>
            <a:off x="815043" y="2531638"/>
            <a:ext cx="10281743" cy="92588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200" dirty="0">
                <a:solidFill>
                  <a:srgbClr val="FF0000"/>
                </a:solidFill>
                <a:latin typeface="Arial Rounded MT Bold" panose="020F0704030504030204" pitchFamily="34" charset="0"/>
              </a:rPr>
              <a:t>(a) </a:t>
            </a:r>
            <a:r>
              <a:rPr lang="en-US" sz="2200" dirty="0">
                <a:solidFill>
                  <a:srgbClr val="FF0000"/>
                </a:solidFill>
                <a:latin typeface="Arial Rounded MT Bold" panose="020F0704030504030204" pitchFamily="34" charset="0"/>
              </a:rPr>
              <a:t>The seller should be able to divide his market into two or more sub markets </a:t>
            </a:r>
            <a:r>
              <a:rPr lang="en-US" sz="2200" dirty="0"/>
              <a:t>.</a:t>
            </a:r>
            <a:endParaRPr lang="en-US" sz="2200"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1D2DBDA0-174A-3EB8-E37C-526D599E716B}"/>
              </a:ext>
            </a:extLst>
          </p:cNvPr>
          <p:cNvSpPr/>
          <p:nvPr/>
        </p:nvSpPr>
        <p:spPr>
          <a:xfrm>
            <a:off x="883402" y="3609924"/>
            <a:ext cx="9422971" cy="82276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200" dirty="0">
                <a:solidFill>
                  <a:srgbClr val="FF0000"/>
                </a:solidFill>
                <a:latin typeface="Arial Rounded MT Bold" panose="020F0704030504030204" pitchFamily="34" charset="0"/>
              </a:rPr>
              <a:t>(b) </a:t>
            </a:r>
            <a:r>
              <a:rPr lang="en-US" sz="2200" dirty="0">
                <a:solidFill>
                  <a:srgbClr val="FF0000"/>
                </a:solidFill>
                <a:latin typeface="Arial Rounded MT Bold" panose="020F0704030504030204" pitchFamily="34" charset="0"/>
              </a:rPr>
              <a:t>The seller should have price setting power </a:t>
            </a:r>
            <a:r>
              <a:rPr lang="en-US" sz="2200" dirty="0"/>
              <a:t>.</a:t>
            </a:r>
            <a:endParaRPr lang="en-US" sz="2200" dirty="0">
              <a:solidFill>
                <a:srgbClr val="FF0000"/>
              </a:solidFill>
              <a:latin typeface="Arial Rounded MT Bold" panose="020F0704030504030204" pitchFamily="34" charset="0"/>
            </a:endParaRPr>
          </a:p>
        </p:txBody>
      </p:sp>
      <p:sp>
        <p:nvSpPr>
          <p:cNvPr id="16" name="Rectangle 15">
            <a:extLst>
              <a:ext uri="{FF2B5EF4-FFF2-40B4-BE49-F238E27FC236}">
                <a16:creationId xmlns:a16="http://schemas.microsoft.com/office/drawing/2014/main" id="{01CEFF30-AD74-592F-14CF-FB4253C3F288}"/>
              </a:ext>
            </a:extLst>
          </p:cNvPr>
          <p:cNvSpPr/>
          <p:nvPr/>
        </p:nvSpPr>
        <p:spPr>
          <a:xfrm>
            <a:off x="815043" y="4585086"/>
            <a:ext cx="9785798" cy="101115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200" dirty="0">
                <a:solidFill>
                  <a:srgbClr val="FF0000"/>
                </a:solidFill>
                <a:latin typeface="Arial Rounded MT Bold" panose="020F0704030504030204" pitchFamily="34" charset="0"/>
              </a:rPr>
              <a:t>(c) </a:t>
            </a:r>
            <a:r>
              <a:rPr lang="en-US" sz="2200" dirty="0">
                <a:solidFill>
                  <a:srgbClr val="FF0000"/>
                </a:solidFill>
                <a:latin typeface="Arial Rounded MT Bold" panose="020F0704030504030204" pitchFamily="34" charset="0"/>
              </a:rPr>
              <a:t>The price elasticity of the product should be different in different sub markets</a:t>
            </a:r>
          </a:p>
        </p:txBody>
      </p:sp>
      <p:sp>
        <p:nvSpPr>
          <p:cNvPr id="19" name="Rectangle 18">
            <a:extLst>
              <a:ext uri="{FF2B5EF4-FFF2-40B4-BE49-F238E27FC236}">
                <a16:creationId xmlns:a16="http://schemas.microsoft.com/office/drawing/2014/main" id="{32E17E4C-5D04-48CB-B3FB-57538F8465DC}"/>
              </a:ext>
            </a:extLst>
          </p:cNvPr>
          <p:cNvSpPr/>
          <p:nvPr/>
        </p:nvSpPr>
        <p:spPr>
          <a:xfrm>
            <a:off x="815043" y="5748642"/>
            <a:ext cx="10049269" cy="7331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200" dirty="0">
                <a:solidFill>
                  <a:srgbClr val="FF0000"/>
                </a:solidFill>
                <a:latin typeface="Arial Rounded MT Bold" panose="020F0704030504030204" pitchFamily="34" charset="0"/>
              </a:rPr>
              <a:t>(d) </a:t>
            </a:r>
            <a:r>
              <a:rPr lang="en-US" sz="2200" dirty="0">
                <a:solidFill>
                  <a:srgbClr val="FF0000"/>
                </a:solidFill>
                <a:latin typeface="Arial Rounded MT Bold" panose="020F0704030504030204" pitchFamily="34" charset="0"/>
              </a:rPr>
              <a:t>It should be possible for buyers of low – priced markets to resell the product of high – priced markets </a:t>
            </a:r>
            <a:r>
              <a:rPr lang="en-US" sz="2200" b="1" dirty="0"/>
              <a:t>.</a:t>
            </a:r>
            <a:endParaRPr lang="en-US" sz="22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4F7AC7C0-801A-37A7-8E2D-45A999C68AFF}"/>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575F1-6142-C9C9-AA5A-3569C3A2AB1B}"/>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F4C1495-5789-1291-C961-37E99319DEC3}"/>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18F1DB5-E171-562F-F02A-E1B76B3D7626}"/>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5ABF7CF-34D6-7987-26D7-2E0B2847CEB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7B1AD6-9187-2A3B-D667-3C65E6646903}"/>
              </a:ext>
            </a:extLst>
          </p:cNvPr>
          <p:cNvSpPr/>
          <p:nvPr/>
        </p:nvSpPr>
        <p:spPr>
          <a:xfrm>
            <a:off x="704850" y="1250281"/>
            <a:ext cx="10877550" cy="184666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Q6</a:t>
            </a:r>
            <a:r>
              <a:rPr lang="en-US" sz="2800" dirty="0">
                <a:solidFill>
                  <a:srgbClr val="00B050"/>
                </a:solidFill>
                <a:latin typeface="Arial Rounded MT Bold" panose="020F0704030504030204" pitchFamily="34" charset="0"/>
              </a:rPr>
              <a:t> </a:t>
            </a:r>
            <a:r>
              <a:rPr lang="en-US" dirty="0">
                <a:solidFill>
                  <a:srgbClr val="FF0000"/>
                </a:solidFill>
                <a:latin typeface="Arial Rounded MT Bold" panose="020F0704030504030204" pitchFamily="34" charset="0"/>
              </a:rPr>
              <a:t>Under second degree price discrimination , different prices are charged for _________.</a:t>
            </a:r>
          </a:p>
          <a:p>
            <a:pPr algn="just"/>
            <a:endParaRPr lang="en-US" sz="2800" dirty="0">
              <a:solidFill>
                <a:srgbClr val="00B050"/>
              </a:solidFill>
              <a:latin typeface="Arial Rounded MT Bold" panose="020F0704030504030204" pitchFamily="34" charset="0"/>
            </a:endParaRPr>
          </a:p>
          <a:p>
            <a:pPr algn="r"/>
            <a:r>
              <a:rPr lang="en-US" sz="2800" dirty="0">
                <a:solidFill>
                  <a:srgbClr val="FF0000"/>
                </a:solidFill>
                <a:latin typeface="Arial Rounded MT Bold" panose="020F0704030504030204" pitchFamily="34" charset="0"/>
              </a:rPr>
              <a:t>[May-25]</a:t>
            </a:r>
          </a:p>
        </p:txBody>
      </p:sp>
      <p:sp>
        <p:nvSpPr>
          <p:cNvPr id="15" name="TextBox 14">
            <a:extLst>
              <a:ext uri="{FF2B5EF4-FFF2-40B4-BE49-F238E27FC236}">
                <a16:creationId xmlns:a16="http://schemas.microsoft.com/office/drawing/2014/main" id="{955D70A6-1B88-0BF4-EBC4-884A510C0DBF}"/>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632C22FB-4D7F-82E2-FBB2-5E6A1D6876A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042B8B23-A209-BB2A-A6B3-8DBF679BFBE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A86B5AE8-7AF1-2EDC-6701-A626B50E84C3}"/>
              </a:ext>
            </a:extLst>
          </p:cNvPr>
          <p:cNvSpPr/>
          <p:nvPr/>
        </p:nvSpPr>
        <p:spPr>
          <a:xfrm>
            <a:off x="1100380" y="3285641"/>
            <a:ext cx="2836189" cy="7749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solidFill>
                  <a:srgbClr val="FF0000"/>
                </a:solidFill>
                <a:latin typeface="Arial Rounded MT Bold" panose="020F0704030504030204" pitchFamily="34" charset="0"/>
              </a:rPr>
              <a:t>(a) Location </a:t>
            </a:r>
          </a:p>
        </p:txBody>
      </p:sp>
      <p:sp>
        <p:nvSpPr>
          <p:cNvPr id="14" name="Rectangle 13">
            <a:extLst>
              <a:ext uri="{FF2B5EF4-FFF2-40B4-BE49-F238E27FC236}">
                <a16:creationId xmlns:a16="http://schemas.microsoft.com/office/drawing/2014/main" id="{B83F04AD-DD73-5BD5-DF1B-DAFBE6EE7006}"/>
              </a:ext>
            </a:extLst>
          </p:cNvPr>
          <p:cNvSpPr/>
          <p:nvPr/>
        </p:nvSpPr>
        <p:spPr>
          <a:xfrm>
            <a:off x="5734112" y="3285641"/>
            <a:ext cx="5161196" cy="8834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rPr>
              <a:t>(b) </a:t>
            </a:r>
            <a:r>
              <a:rPr lang="en-US" sz="2800" dirty="0">
                <a:solidFill>
                  <a:srgbClr val="FF0000"/>
                </a:solidFill>
                <a:latin typeface="Arial Rounded MT Bold" panose="020F0704030504030204" pitchFamily="34" charset="0"/>
              </a:rPr>
              <a:t>Each individual consumer</a:t>
            </a:r>
          </a:p>
        </p:txBody>
      </p:sp>
      <p:sp>
        <p:nvSpPr>
          <p:cNvPr id="16" name="Rectangle 15">
            <a:extLst>
              <a:ext uri="{FF2B5EF4-FFF2-40B4-BE49-F238E27FC236}">
                <a16:creationId xmlns:a16="http://schemas.microsoft.com/office/drawing/2014/main" id="{1A337551-0171-A900-C900-4DD871ED5F47}"/>
              </a:ext>
            </a:extLst>
          </p:cNvPr>
          <p:cNvSpPr/>
          <p:nvPr/>
        </p:nvSpPr>
        <p:spPr>
          <a:xfrm>
            <a:off x="1100378" y="4651891"/>
            <a:ext cx="4091553" cy="66144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dirty="0"/>
              <a:t>(</a:t>
            </a:r>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Customer segment </a:t>
            </a:r>
          </a:p>
        </p:txBody>
      </p:sp>
      <p:sp>
        <p:nvSpPr>
          <p:cNvPr id="17" name="Rectangle 16">
            <a:extLst>
              <a:ext uri="{FF2B5EF4-FFF2-40B4-BE49-F238E27FC236}">
                <a16:creationId xmlns:a16="http://schemas.microsoft.com/office/drawing/2014/main" id="{59F0785B-5CE2-3FB2-F7AB-51F490F875B9}"/>
              </a:ext>
            </a:extLst>
          </p:cNvPr>
          <p:cNvSpPr/>
          <p:nvPr/>
        </p:nvSpPr>
        <p:spPr>
          <a:xfrm>
            <a:off x="5844728" y="4538421"/>
            <a:ext cx="5161196" cy="7749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Different quantities sold </a:t>
            </a:r>
            <a:r>
              <a:rPr lang="en-US" dirty="0"/>
              <a:t>.</a:t>
            </a:r>
          </a:p>
        </p:txBody>
      </p:sp>
      <p:pic>
        <p:nvPicPr>
          <p:cNvPr id="3" name="Picture 2">
            <a:extLst>
              <a:ext uri="{FF2B5EF4-FFF2-40B4-BE49-F238E27FC236}">
                <a16:creationId xmlns:a16="http://schemas.microsoft.com/office/drawing/2014/main" id="{5E409115-294B-41CE-E4B8-A819489AADD4}"/>
              </a:ext>
            </a:extLst>
          </p:cNvPr>
          <p:cNvPicPr>
            <a:picLocks noChangeAspect="1"/>
          </p:cNvPicPr>
          <p:nvPr/>
        </p:nvPicPr>
        <p:blipFill>
          <a:blip r:embed="rId2"/>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592206522"/>
      </p:ext>
    </p:extLst>
  </p:cSld>
  <p:clrMapOvr>
    <a:masterClrMapping/>
  </p:clrMapOvr>
  <mc:AlternateContent xmlns:mc="http://schemas.openxmlformats.org/markup-compatibility/2006" xmlns:p14="http://schemas.microsoft.com/office/powerpoint/2010/main">
    <mc:Choice Requires="p14">
      <p:transition p14:dur="0" advTm="5000"/>
    </mc:Choice>
    <mc:Fallback xmlns="">
      <p:transition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38570-0E01-8625-478C-FEFFE0B9488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CD7F667-6285-C388-83B4-DD8915489B6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F37B3AAE-5D5D-39CA-1B6F-06443CB0FC24}"/>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645708F-341C-5574-8509-5EB9BA805515}"/>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99BDA74-6354-B8FE-FF13-8EBD44167F8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71F0CA0-6709-9E71-EC24-D5F676C7547C}"/>
              </a:ext>
            </a:extLst>
          </p:cNvPr>
          <p:cNvSpPr/>
          <p:nvPr/>
        </p:nvSpPr>
        <p:spPr>
          <a:xfrm>
            <a:off x="704850" y="1250280"/>
            <a:ext cx="10877550" cy="192687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Q7 Which one of the following is not the object  of price discrimination ? :</a:t>
            </a:r>
          </a:p>
          <a:p>
            <a:pPr algn="r"/>
            <a:r>
              <a:rPr lang="en-US" sz="2800" dirty="0">
                <a:solidFill>
                  <a:srgbClr val="7030A0"/>
                </a:solidFill>
                <a:latin typeface="Arial Rounded MT Bold" panose="020F0704030504030204" pitchFamily="34" charset="0"/>
              </a:rPr>
              <a:t>[Sept -25]</a:t>
            </a:r>
          </a:p>
        </p:txBody>
      </p:sp>
      <p:sp>
        <p:nvSpPr>
          <p:cNvPr id="15" name="TextBox 14">
            <a:extLst>
              <a:ext uri="{FF2B5EF4-FFF2-40B4-BE49-F238E27FC236}">
                <a16:creationId xmlns:a16="http://schemas.microsoft.com/office/drawing/2014/main" id="{7FF17D94-FB20-7987-391E-80E10FF68E0D}"/>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B2EC9600-6D68-7207-2A52-DDE25A475D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AF30998-FA56-8B82-2AD7-2D29A80F1C7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6CE5EDFD-4923-77D5-AADA-4B06B5034615}"/>
              </a:ext>
            </a:extLst>
          </p:cNvPr>
          <p:cNvSpPr/>
          <p:nvPr/>
        </p:nvSpPr>
        <p:spPr>
          <a:xfrm>
            <a:off x="976394" y="3282083"/>
            <a:ext cx="5796365" cy="7549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a:t>
            </a:r>
            <a:r>
              <a:rPr lang="en-IN" sz="2800" dirty="0">
                <a:solidFill>
                  <a:srgbClr val="00206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To earn maximum profit</a:t>
            </a:r>
          </a:p>
        </p:txBody>
      </p:sp>
      <p:sp>
        <p:nvSpPr>
          <p:cNvPr id="6" name="Rectangle 5">
            <a:extLst>
              <a:ext uri="{FF2B5EF4-FFF2-40B4-BE49-F238E27FC236}">
                <a16:creationId xmlns:a16="http://schemas.microsoft.com/office/drawing/2014/main" id="{2B8C78D0-C08F-BADD-32C3-B7DCA70969A8}"/>
              </a:ext>
            </a:extLst>
          </p:cNvPr>
          <p:cNvSpPr/>
          <p:nvPr/>
        </p:nvSpPr>
        <p:spPr>
          <a:xfrm>
            <a:off x="976394" y="4141325"/>
            <a:ext cx="5796365" cy="7010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To enjoy economies of scale</a:t>
            </a:r>
          </a:p>
        </p:txBody>
      </p:sp>
      <p:sp>
        <p:nvSpPr>
          <p:cNvPr id="11" name="Rectangle 10">
            <a:extLst>
              <a:ext uri="{FF2B5EF4-FFF2-40B4-BE49-F238E27FC236}">
                <a16:creationId xmlns:a16="http://schemas.microsoft.com/office/drawing/2014/main" id="{4770A6C1-9C30-FB74-63AF-E109C9E705EE}"/>
              </a:ext>
            </a:extLst>
          </p:cNvPr>
          <p:cNvSpPr/>
          <p:nvPr/>
        </p:nvSpPr>
        <p:spPr>
          <a:xfrm>
            <a:off x="976394" y="4842349"/>
            <a:ext cx="5796365" cy="7653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To hold excess stock.</a:t>
            </a:r>
          </a:p>
          <a:p>
            <a:pPr algn="just"/>
            <a:endParaRPr lang="en-US" sz="2800" dirty="0">
              <a:solidFill>
                <a:srgbClr val="FF0000"/>
              </a:solidFill>
              <a:latin typeface="Arial Rounded MT Bold" panose="020F0704030504030204" pitchFamily="34" charset="0"/>
            </a:endParaRPr>
          </a:p>
        </p:txBody>
      </p:sp>
      <p:sp>
        <p:nvSpPr>
          <p:cNvPr id="17" name="Rectangle 16">
            <a:extLst>
              <a:ext uri="{FF2B5EF4-FFF2-40B4-BE49-F238E27FC236}">
                <a16:creationId xmlns:a16="http://schemas.microsoft.com/office/drawing/2014/main" id="{8780E167-FA8B-69E4-696E-DCC94155C677}"/>
              </a:ext>
            </a:extLst>
          </p:cNvPr>
          <p:cNvSpPr/>
          <p:nvPr/>
        </p:nvSpPr>
        <p:spPr>
          <a:xfrm>
            <a:off x="976394" y="5712650"/>
            <a:ext cx="5796365" cy="8740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To secure equity through pricing </a:t>
            </a:r>
            <a:r>
              <a:rPr lang="en-US" dirty="0"/>
              <a:t>.</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FA8AB476-54FE-9FF1-E0BA-6AE2238CB24F}"/>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394750659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F79C3-823C-C59B-D343-8C09C0B38D5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11B92ED-09AE-02EA-2A21-B8C9DADA9B01}"/>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29585" y="0"/>
            <a:ext cx="11811985" cy="6481819"/>
          </a:xfrm>
          <a:prstGeom prst="rect">
            <a:avLst/>
          </a:prstGeom>
        </p:spPr>
      </p:pic>
      <p:sp>
        <p:nvSpPr>
          <p:cNvPr id="4" name="Rectangle: Rounded Corners 3">
            <a:extLst>
              <a:ext uri="{FF2B5EF4-FFF2-40B4-BE49-F238E27FC236}">
                <a16:creationId xmlns:a16="http://schemas.microsoft.com/office/drawing/2014/main" id="{A7A6814B-F640-715B-4A64-F36A13FA63F1}"/>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D769FDA-B411-0487-E606-5E634288ECFF}"/>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DE9B945-5731-9C5C-B06B-6A12C584F7A5}"/>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B7F0F647-35C3-B484-4C6D-B67917169951}"/>
              </a:ext>
            </a:extLst>
          </p:cNvPr>
          <p:cNvSpPr/>
          <p:nvPr/>
        </p:nvSpPr>
        <p:spPr>
          <a:xfrm>
            <a:off x="704850" y="1250280"/>
            <a:ext cx="10877550" cy="239412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70C0"/>
                </a:solidFill>
                <a:latin typeface="Arial Rounded MT Bold" panose="020F0704030504030204" pitchFamily="34" charset="0"/>
              </a:rPr>
              <a:t>Q8 Which of the following is fundamental cause for creation of monopoly ?</a:t>
            </a:r>
          </a:p>
          <a:p>
            <a:pPr algn="just"/>
            <a:endParaRPr lang="en-US" sz="2800" dirty="0">
              <a:solidFill>
                <a:srgbClr val="002060"/>
              </a:solidFill>
              <a:latin typeface="Arial Rounded MT Bold" panose="020F0704030504030204" pitchFamily="34" charset="0"/>
            </a:endParaRPr>
          </a:p>
          <a:p>
            <a:pPr algn="just"/>
            <a:endParaRPr lang="en-US" sz="2800" dirty="0">
              <a:solidFill>
                <a:srgbClr val="FF0000"/>
              </a:solidFill>
              <a:latin typeface="Arial Rounded MT Bold" panose="020F0704030504030204" pitchFamily="34" charset="0"/>
            </a:endParaRPr>
          </a:p>
          <a:p>
            <a:pPr algn="r"/>
            <a:r>
              <a:rPr lang="en-US" sz="2800" dirty="0">
                <a:solidFill>
                  <a:srgbClr val="0070C0"/>
                </a:solidFill>
                <a:latin typeface="Arial Rounded MT Bold" panose="020F0704030504030204" pitchFamily="34" charset="0"/>
              </a:rPr>
              <a:t>[Sept-25]</a:t>
            </a:r>
          </a:p>
        </p:txBody>
      </p:sp>
      <p:sp>
        <p:nvSpPr>
          <p:cNvPr id="15" name="TextBox 14">
            <a:extLst>
              <a:ext uri="{FF2B5EF4-FFF2-40B4-BE49-F238E27FC236}">
                <a16:creationId xmlns:a16="http://schemas.microsoft.com/office/drawing/2014/main" id="{F3BA6A59-7184-248B-C24E-8E7A06CE65A0}"/>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D20F29CC-AC42-FD30-BC78-B8AA9494ADC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DDC3683B-0715-1BAA-945F-C11F4860DFE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06F3B802-69BE-FEB3-9A16-04DA59728A12}"/>
              </a:ext>
            </a:extLst>
          </p:cNvPr>
          <p:cNvSpPr/>
          <p:nvPr/>
        </p:nvSpPr>
        <p:spPr>
          <a:xfrm>
            <a:off x="1103939" y="3952887"/>
            <a:ext cx="3747030" cy="8369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a:t>
            </a:r>
            <a:r>
              <a:rPr lang="en-US" sz="2800" dirty="0">
                <a:solidFill>
                  <a:srgbClr val="0070C0"/>
                </a:solidFill>
                <a:latin typeface="Arial Rounded MT Bold" panose="020F0704030504030204" pitchFamily="34" charset="0"/>
              </a:rPr>
              <a:t> Barriers to entry </a:t>
            </a:r>
          </a:p>
        </p:txBody>
      </p:sp>
      <p:sp>
        <p:nvSpPr>
          <p:cNvPr id="6" name="Rectangle 5">
            <a:extLst>
              <a:ext uri="{FF2B5EF4-FFF2-40B4-BE49-F238E27FC236}">
                <a16:creationId xmlns:a16="http://schemas.microsoft.com/office/drawing/2014/main" id="{62999772-DAE4-E9E4-6008-589D2DCC8371}"/>
              </a:ext>
            </a:extLst>
          </p:cNvPr>
          <p:cNvSpPr/>
          <p:nvPr/>
        </p:nvSpPr>
        <p:spPr>
          <a:xfrm>
            <a:off x="5707213" y="3796809"/>
            <a:ext cx="4396815" cy="8369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 </a:t>
            </a:r>
            <a:r>
              <a:rPr lang="en-US" sz="2800" dirty="0">
                <a:solidFill>
                  <a:srgbClr val="0070C0"/>
                </a:solidFill>
                <a:latin typeface="Arial Rounded MT Bold" panose="020F0704030504030204" pitchFamily="34" charset="0"/>
              </a:rPr>
              <a:t>Low startup costs </a:t>
            </a:r>
          </a:p>
        </p:txBody>
      </p:sp>
      <p:sp>
        <p:nvSpPr>
          <p:cNvPr id="11" name="Rectangle 10">
            <a:extLst>
              <a:ext uri="{FF2B5EF4-FFF2-40B4-BE49-F238E27FC236}">
                <a16:creationId xmlns:a16="http://schemas.microsoft.com/office/drawing/2014/main" id="{BB69FF96-1CF2-F680-45EC-CCFD964C8035}"/>
              </a:ext>
            </a:extLst>
          </p:cNvPr>
          <p:cNvSpPr/>
          <p:nvPr/>
        </p:nvSpPr>
        <p:spPr>
          <a:xfrm>
            <a:off x="1103938" y="5029247"/>
            <a:ext cx="4013011" cy="9530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High competition </a:t>
            </a:r>
          </a:p>
        </p:txBody>
      </p:sp>
      <p:sp>
        <p:nvSpPr>
          <p:cNvPr id="17" name="Rectangle 16">
            <a:extLst>
              <a:ext uri="{FF2B5EF4-FFF2-40B4-BE49-F238E27FC236}">
                <a16:creationId xmlns:a16="http://schemas.microsoft.com/office/drawing/2014/main" id="{77FC18F8-17BA-5C91-DBAF-BF3D085D94EE}"/>
              </a:ext>
            </a:extLst>
          </p:cNvPr>
          <p:cNvSpPr/>
          <p:nvPr/>
        </p:nvSpPr>
        <p:spPr>
          <a:xfrm>
            <a:off x="5726549" y="4994795"/>
            <a:ext cx="4672813" cy="9530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Equal distribution  of resources </a:t>
            </a:r>
          </a:p>
        </p:txBody>
      </p:sp>
      <p:pic>
        <p:nvPicPr>
          <p:cNvPr id="3" name="Picture 2">
            <a:extLst>
              <a:ext uri="{FF2B5EF4-FFF2-40B4-BE49-F238E27FC236}">
                <a16:creationId xmlns:a16="http://schemas.microsoft.com/office/drawing/2014/main" id="{BEACF217-E83B-98F3-DFA2-89CFB73386C7}"/>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42173515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6AD44-501E-6C97-E022-01309E1F329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A0D4820-6443-685B-A70B-1E2BB0D8F72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29585" y="0"/>
            <a:ext cx="11811985" cy="6481819"/>
          </a:xfrm>
          <a:prstGeom prst="rect">
            <a:avLst/>
          </a:prstGeom>
        </p:spPr>
      </p:pic>
      <p:sp>
        <p:nvSpPr>
          <p:cNvPr id="4" name="Rectangle: Rounded Corners 3">
            <a:extLst>
              <a:ext uri="{FF2B5EF4-FFF2-40B4-BE49-F238E27FC236}">
                <a16:creationId xmlns:a16="http://schemas.microsoft.com/office/drawing/2014/main" id="{A45317A0-051E-CF33-A246-7D1C11FA5C1A}"/>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9FB0789-7F54-2F48-10A3-DBA752CD5E0A}"/>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95B5013-77F7-5722-4C5C-C039BDA0366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61E55B1-D8C5-D0C2-6A04-ED7052AE9F10}"/>
              </a:ext>
            </a:extLst>
          </p:cNvPr>
          <p:cNvSpPr/>
          <p:nvPr/>
        </p:nvSpPr>
        <p:spPr>
          <a:xfrm>
            <a:off x="704850" y="1250280"/>
            <a:ext cx="10877550" cy="24631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Q9 Which type of firm has the market power to charge a price above marginal cost and earn a positive profit ?</a:t>
            </a:r>
          </a:p>
          <a:p>
            <a:pPr algn="just"/>
            <a:endParaRPr lang="en-US" sz="2800" dirty="0">
              <a:solidFill>
                <a:srgbClr val="002060"/>
              </a:solidFill>
              <a:latin typeface="Arial Rounded MT Bold" panose="020F0704030504030204" pitchFamily="34" charset="0"/>
            </a:endParaRPr>
          </a:p>
          <a:p>
            <a:pPr algn="just"/>
            <a:endParaRPr lang="en-US" sz="2800" dirty="0">
              <a:solidFill>
                <a:srgbClr val="FF0000"/>
              </a:solidFill>
              <a:latin typeface="Arial Rounded MT Bold" panose="020F0704030504030204" pitchFamily="34" charset="0"/>
            </a:endParaRPr>
          </a:p>
          <a:p>
            <a:pPr algn="r"/>
            <a:r>
              <a:rPr lang="en-US" sz="2800" dirty="0">
                <a:solidFill>
                  <a:srgbClr val="7030A0"/>
                </a:solidFill>
                <a:latin typeface="Arial Rounded MT Bold" panose="020F0704030504030204" pitchFamily="34" charset="0"/>
              </a:rPr>
              <a:t>[Sept-25]</a:t>
            </a:r>
          </a:p>
        </p:txBody>
      </p:sp>
      <p:sp>
        <p:nvSpPr>
          <p:cNvPr id="15" name="TextBox 14">
            <a:extLst>
              <a:ext uri="{FF2B5EF4-FFF2-40B4-BE49-F238E27FC236}">
                <a16:creationId xmlns:a16="http://schemas.microsoft.com/office/drawing/2014/main" id="{E8AD0188-AC35-A45C-FACE-3B7C834BB8B2}"/>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Monopoly market </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0ABC122B-C557-C7C3-E84A-336CF1014A3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BEEDE874-2A71-6743-E0C2-AA2D5E1B2C6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330ED55D-5CD4-6E74-2F1F-BEC5931C4EE8}"/>
              </a:ext>
            </a:extLst>
          </p:cNvPr>
          <p:cNvSpPr/>
          <p:nvPr/>
        </p:nvSpPr>
        <p:spPr>
          <a:xfrm>
            <a:off x="1103939" y="3952888"/>
            <a:ext cx="3993674"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A perfectly competitive firm</a:t>
            </a:r>
          </a:p>
        </p:txBody>
      </p:sp>
      <p:sp>
        <p:nvSpPr>
          <p:cNvPr id="6" name="Rectangle 5">
            <a:extLst>
              <a:ext uri="{FF2B5EF4-FFF2-40B4-BE49-F238E27FC236}">
                <a16:creationId xmlns:a16="http://schemas.microsoft.com/office/drawing/2014/main" id="{57D6B218-619A-FCB9-9875-D96E6533CAB8}"/>
              </a:ext>
            </a:extLst>
          </p:cNvPr>
          <p:cNvSpPr/>
          <p:nvPr/>
        </p:nvSpPr>
        <p:spPr>
          <a:xfrm>
            <a:off x="5707213" y="3796810"/>
            <a:ext cx="4986618" cy="8126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A monopolistic Competitive firm</a:t>
            </a:r>
          </a:p>
        </p:txBody>
      </p:sp>
      <p:sp>
        <p:nvSpPr>
          <p:cNvPr id="11" name="Rectangle 10">
            <a:extLst>
              <a:ext uri="{FF2B5EF4-FFF2-40B4-BE49-F238E27FC236}">
                <a16:creationId xmlns:a16="http://schemas.microsoft.com/office/drawing/2014/main" id="{4D77E835-825D-0C46-4C22-D897FD109102}"/>
              </a:ext>
            </a:extLst>
          </p:cNvPr>
          <p:cNvSpPr/>
          <p:nvPr/>
        </p:nvSpPr>
        <p:spPr>
          <a:xfrm>
            <a:off x="1103938" y="5029247"/>
            <a:ext cx="4013011" cy="9530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A monopoly firm </a:t>
            </a:r>
          </a:p>
        </p:txBody>
      </p:sp>
      <p:sp>
        <p:nvSpPr>
          <p:cNvPr id="17" name="Rectangle 16">
            <a:extLst>
              <a:ext uri="{FF2B5EF4-FFF2-40B4-BE49-F238E27FC236}">
                <a16:creationId xmlns:a16="http://schemas.microsoft.com/office/drawing/2014/main" id="{8A13650E-F117-DA84-085D-178A1047D916}"/>
              </a:ext>
            </a:extLst>
          </p:cNvPr>
          <p:cNvSpPr/>
          <p:nvPr/>
        </p:nvSpPr>
        <p:spPr>
          <a:xfrm>
            <a:off x="5726550" y="4994795"/>
            <a:ext cx="4377478" cy="9875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A firm in oligopolistic market </a:t>
            </a:r>
          </a:p>
        </p:txBody>
      </p:sp>
      <p:pic>
        <p:nvPicPr>
          <p:cNvPr id="3" name="Picture 2">
            <a:extLst>
              <a:ext uri="{FF2B5EF4-FFF2-40B4-BE49-F238E27FC236}">
                <a16:creationId xmlns:a16="http://schemas.microsoft.com/office/drawing/2014/main" id="{F6C3BD12-CCCE-4F55-A8ED-670482A7B614}"/>
              </a:ext>
            </a:extLst>
          </p:cNvPr>
          <p:cNvPicPr>
            <a:picLocks noChangeAspect="1"/>
          </p:cNvPicPr>
          <p:nvPr/>
        </p:nvPicPr>
        <p:blipFill>
          <a:blip r:embed="rId3"/>
          <a:srcRect l="5635" t="12069" r="3584" b="7177"/>
          <a:stretch>
            <a:fillRect/>
          </a:stretch>
        </p:blipFill>
        <p:spPr>
          <a:xfrm>
            <a:off x="9718927" y="353095"/>
            <a:ext cx="2064281" cy="630209"/>
          </a:xfrm>
          <a:prstGeom prst="rect">
            <a:avLst/>
          </a:prstGeom>
        </p:spPr>
      </p:pic>
    </p:spTree>
    <p:extLst>
      <p:ext uri="{BB962C8B-B14F-4D97-AF65-F5344CB8AC3E}">
        <p14:creationId xmlns:p14="http://schemas.microsoft.com/office/powerpoint/2010/main" val="366393618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2392</TotalTime>
  <Words>768</Words>
  <Application>Microsoft Office PowerPoint</Application>
  <PresentationFormat>Widescreen</PresentationFormat>
  <Paragraphs>131</Paragraphs>
  <Slides>14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0" baseType="lpstr">
      <vt:lpstr>Arial</vt:lpstr>
      <vt:lpstr>Arial Rounded MT Bold</vt:lpstr>
      <vt:lpstr>Calibri</vt:lpstr>
      <vt:lpstr>Calibri Light</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RAVINDER GOTHWALL</dc:creator>
  <cp:lastModifiedBy>Administrator</cp:lastModifiedBy>
  <cp:revision>97</cp:revision>
  <dcterms:created xsi:type="dcterms:W3CDTF">2025-08-02T04:28:01Z</dcterms:created>
  <dcterms:modified xsi:type="dcterms:W3CDTF">2026-06-20T06:16:05Z</dcterms:modified>
</cp:coreProperties>
</file>