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29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176882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160946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 What happens to the equilibrium price when there is a decrease in supply with no change in demand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728419" y="3042582"/>
            <a:ext cx="9887919" cy="765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Equilibrium price goes down.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728420" y="3962384"/>
            <a:ext cx="9887918" cy="8207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Equilibrium price remains constant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728419" y="4897647"/>
            <a:ext cx="9887917" cy="765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Equilibrium price goes up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728420" y="5865720"/>
            <a:ext cx="9887916" cy="804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Equilibrium quantity increases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FDDDB-B014-82CC-CA98-FAFE30012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1DE4F17-84AF-E0D5-AD45-F22304D49E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103A13-2263-027B-20B3-557FFF389E1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AC865A4-D825-CBD9-1D61-5DF5D9D0261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A3106-F679-8992-38B1-AE2378C2637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01343FD-88F4-155F-4926-F575923CE202}"/>
              </a:ext>
            </a:extLst>
          </p:cNvPr>
          <p:cNvSpPr/>
          <p:nvPr/>
        </p:nvSpPr>
        <p:spPr>
          <a:xfrm>
            <a:off x="704850" y="1250280"/>
            <a:ext cx="10877550" cy="202371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Q10 What will be the impact on equilibrium price and equilibrium quantity when demand decreases and supply increases ?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B503AC-08E1-8708-9997-B9FC00A1A51B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C73A66-57EE-94BC-322B-7BC1F4228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3EF0EB0-CE01-3809-E209-8BEA2EF28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CF5229-E054-EA81-56D1-0B7A5EE3F0D0}"/>
              </a:ext>
            </a:extLst>
          </p:cNvPr>
          <p:cNvSpPr/>
          <p:nvPr/>
        </p:nvSpPr>
        <p:spPr>
          <a:xfrm>
            <a:off x="1103937" y="3273997"/>
            <a:ext cx="7900578" cy="875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Both equilibrium price and equilibrium quantity falls </a:t>
            </a:r>
            <a:r>
              <a:rPr lang="en-US" dirty="0"/>
              <a:t>.</a:t>
            </a:r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FA0ABC-90CD-9441-C8DA-9FA948361EC8}"/>
              </a:ext>
            </a:extLst>
          </p:cNvPr>
          <p:cNvSpPr/>
          <p:nvPr/>
        </p:nvSpPr>
        <p:spPr>
          <a:xfrm>
            <a:off x="1103937" y="4254634"/>
            <a:ext cx="8086558" cy="6157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Both equilibrium price and equilibrium quantity will rise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176A96-4F19-A689-D8CC-59313E7697BC}"/>
              </a:ext>
            </a:extLst>
          </p:cNvPr>
          <p:cNvSpPr/>
          <p:nvPr/>
        </p:nvSpPr>
        <p:spPr>
          <a:xfrm>
            <a:off x="1103937" y="4975354"/>
            <a:ext cx="7466363" cy="836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Equilibrium price falls but impact on equilibrium quantity is not certain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DAE747-4D2B-6D16-9608-445DAEC6E646}"/>
              </a:ext>
            </a:extLst>
          </p:cNvPr>
          <p:cNvSpPr/>
          <p:nvPr/>
        </p:nvSpPr>
        <p:spPr>
          <a:xfrm>
            <a:off x="1103936" y="5970803"/>
            <a:ext cx="7466363" cy="6481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Equilibrium quantity decreases but impact on equilibrium price is not certain .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F13E2C-E65D-B52A-BFD6-A09544CD53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83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176613"/>
              </p:ext>
            </p:extLst>
          </p:nvPr>
        </p:nvGraphicFramePr>
        <p:xfrm>
          <a:off x="2014780" y="2219172"/>
          <a:ext cx="8103179" cy="2064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8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9(b)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10(c)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89045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ED8B190-16CA-3562-7C28-996E1CD31D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27125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7330" y="1113186"/>
            <a:ext cx="11677340" cy="24746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 the case of demand decreasing and supply increasing , what is the expected impact on equilibrium price ?</a:t>
            </a:r>
          </a:p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599164"/>
            <a:ext cx="4730889" cy="981828"/>
          </a:xfrm>
          <a:prstGeom prst="roundRect">
            <a:avLst>
              <a:gd name="adj" fmla="val 433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Equilibrium price remains constant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3690180"/>
            <a:ext cx="4901571" cy="734093"/>
          </a:xfrm>
          <a:prstGeom prst="roundRect">
            <a:avLst>
              <a:gd name="adj" fmla="val 1427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Equilibrium price rises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557" y="4599163"/>
            <a:ext cx="5011911" cy="98182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Equilibrium price remains uncertain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79937" y="3587824"/>
            <a:ext cx="5223484" cy="836449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Equilibrium price falls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C4620A-5DD5-4290-3CFC-4081559E12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" y="-31521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46901"/>
            <a:ext cx="11341930" cy="17638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Q3. When both demand and supply increase , the equilibrium quantity ______ but the change in equilibrium price is ______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[Jan-25]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52599" y="4796726"/>
            <a:ext cx="4340861" cy="943929"/>
          </a:xfrm>
          <a:prstGeom prst="roundRect">
            <a:avLst>
              <a:gd name="adj" fmla="val 394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increases , uncertain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902" y="3646833"/>
            <a:ext cx="4076054" cy="86317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Decreases, uncertain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3" y="4648025"/>
            <a:ext cx="4542339" cy="1092630"/>
          </a:xfrm>
          <a:prstGeom prst="roundRect">
            <a:avLst>
              <a:gd name="adj" fmla="val 469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decreases , constant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2" y="3646834"/>
            <a:ext cx="4340862" cy="863173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increases , constant</a:t>
            </a:r>
            <a:r>
              <a:rPr lang="en-US" sz="2800" b="1" dirty="0">
                <a:solidFill>
                  <a:srgbClr val="00B050"/>
                </a:solidFill>
              </a:rPr>
              <a:t>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782A274-35D9-DE56-4796-5A42EC51F3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-17925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2"/>
            <a:ext cx="11341930" cy="139449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Q4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With decrease in demand there is _______</a:t>
            </a:r>
          </a:p>
          <a:p>
            <a:r>
              <a:rPr lang="en-US" dirty="0"/>
              <a:t>?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								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[Jan-25]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BF1320-72D6-8AB0-0E8F-A280DB3B65EA}"/>
              </a:ext>
            </a:extLst>
          </p:cNvPr>
          <p:cNvSpPr/>
          <p:nvPr/>
        </p:nvSpPr>
        <p:spPr>
          <a:xfrm>
            <a:off x="798878" y="2759043"/>
            <a:ext cx="9305150" cy="8562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An overall decrease in price but an increase in equilibrium quantity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AD1EC5-2D64-3411-FFE4-43984C5CFA05}"/>
              </a:ext>
            </a:extLst>
          </p:cNvPr>
          <p:cNvSpPr/>
          <p:nvPr/>
        </p:nvSpPr>
        <p:spPr>
          <a:xfrm>
            <a:off x="798877" y="3767683"/>
            <a:ext cx="9941447" cy="8562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An overall increase in price but decrease in equilibrium quantity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48C15D-E7E9-B644-C719-F5A5E989CA97}"/>
              </a:ext>
            </a:extLst>
          </p:cNvPr>
          <p:cNvSpPr/>
          <p:nvPr/>
        </p:nvSpPr>
        <p:spPr>
          <a:xfrm>
            <a:off x="798878" y="4657928"/>
            <a:ext cx="9941445" cy="8112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 decrease in the equilibrium price and quantity demanded and supplied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279CD9-1A65-02BE-957E-BFEB3412CEB3}"/>
              </a:ext>
            </a:extLst>
          </p:cNvPr>
          <p:cNvSpPr/>
          <p:nvPr/>
        </p:nvSpPr>
        <p:spPr>
          <a:xfrm>
            <a:off x="798879" y="5550894"/>
            <a:ext cx="9941444" cy="8495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No change in overall price but a reduction in equilibrium quantity </a:t>
            </a:r>
            <a:r>
              <a:rPr lang="en-US" dirty="0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FF7230-8A82-C615-E1AC-59A8DBCE5B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75559" y="1237345"/>
            <a:ext cx="11075162" cy="115134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Q5 If supply increases in a greater proportion than demand then ____ 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197B80-DF2F-B974-E0FD-E8B037264B6A}"/>
              </a:ext>
            </a:extLst>
          </p:cNvPr>
          <p:cNvSpPr/>
          <p:nvPr/>
        </p:nvSpPr>
        <p:spPr>
          <a:xfrm>
            <a:off x="743918" y="2579692"/>
            <a:ext cx="10213384" cy="11055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new equilibrium price and quantity will be greater than the original equilibrium price and quantity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2DBDA0-174A-3EB8-E37C-526D599E716B}"/>
              </a:ext>
            </a:extLst>
          </p:cNvPr>
          <p:cNvSpPr/>
          <p:nvPr/>
        </p:nvSpPr>
        <p:spPr>
          <a:xfrm>
            <a:off x="760484" y="3754659"/>
            <a:ext cx="10196816" cy="10067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new equilibrium price will be greater than the original equilibrium price but equilibrium quantity will be higher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CEFF30-AD74-592F-14CF-FB4253C3F288}"/>
              </a:ext>
            </a:extLst>
          </p:cNvPr>
          <p:cNvSpPr/>
          <p:nvPr/>
        </p:nvSpPr>
        <p:spPr>
          <a:xfrm>
            <a:off x="777052" y="4830848"/>
            <a:ext cx="10196816" cy="7898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new equilibrium price and quantity will be less than the original equilibrium price and quantity.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2E17E4C-5D04-48CB-B3FB-57538F8465DC}"/>
              </a:ext>
            </a:extLst>
          </p:cNvPr>
          <p:cNvSpPr/>
          <p:nvPr/>
        </p:nvSpPr>
        <p:spPr>
          <a:xfrm>
            <a:off x="777052" y="5725587"/>
            <a:ext cx="10196816" cy="7898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new equilibrium price will be less than the original equilibrium price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25624D-F867-DDAD-A0A4-786917C7DA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75F1-6142-C9C9-AA5A-3569C3A2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B1AD6B-CC32-6CD3-E37B-F84EF0E4D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4C1495-5789-1291-C961-37E99319DEC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F1DB5-E171-562F-F02A-E1B76B3D762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BF7CF-34D6-7987-26D7-2E0B2847CE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7B1AD6-9187-2A3B-D667-3C65E6646903}"/>
              </a:ext>
            </a:extLst>
          </p:cNvPr>
          <p:cNvSpPr/>
          <p:nvPr/>
        </p:nvSpPr>
        <p:spPr>
          <a:xfrm>
            <a:off x="704850" y="1250282"/>
            <a:ext cx="10877550" cy="144874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 What will happen to the equilibrium price and equilibrium quantity when demand increases and supply decreases?  </a:t>
            </a:r>
          </a:p>
          <a:p>
            <a:pPr algn="r"/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5D70A6-1B88-0BF4-EBC4-884A510C0DB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2C22FB-4D7F-82E2-FBB2-5E6A1D687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2B8B23-A209-BB2A-A6B3-8DBF679BF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CF7011-78A9-0F3E-BB83-2E00A61AA3E8}"/>
              </a:ext>
            </a:extLst>
          </p:cNvPr>
          <p:cNvSpPr/>
          <p:nvPr/>
        </p:nvSpPr>
        <p:spPr>
          <a:xfrm>
            <a:off x="990447" y="2890024"/>
            <a:ext cx="9113581" cy="62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</a:rPr>
              <a:t>(a)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Both equilibrium price and equilibrium quantity falls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B4AEB1-6181-32D6-164A-078B6027A5D5}"/>
              </a:ext>
            </a:extLst>
          </p:cNvPr>
          <p:cNvSpPr/>
          <p:nvPr/>
        </p:nvSpPr>
        <p:spPr>
          <a:xfrm>
            <a:off x="990447" y="3623226"/>
            <a:ext cx="9113581" cy="8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equilibrium price rises but change in equilibrium quantity is uncertain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E05922-DC91-B001-9901-B9D616B786D0}"/>
              </a:ext>
            </a:extLst>
          </p:cNvPr>
          <p:cNvSpPr/>
          <p:nvPr/>
        </p:nvSpPr>
        <p:spPr>
          <a:xfrm>
            <a:off x="990447" y="4609250"/>
            <a:ext cx="9377919" cy="8192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Both equilibrium price and eleiquibruim quantity go up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AD6627-8061-E828-4D0B-5266EC9F2A16}"/>
              </a:ext>
            </a:extLst>
          </p:cNvPr>
          <p:cNvSpPr/>
          <p:nvPr/>
        </p:nvSpPr>
        <p:spPr>
          <a:xfrm>
            <a:off x="990447" y="5521009"/>
            <a:ext cx="9563898" cy="7501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equilibrium quantity increases but the change in equilibrium price is uncertain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ACA19F-EC4E-EB47-6496-210C2660E2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250281"/>
            <a:ext cx="10810391" cy="129759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Q7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 an increase in supply with unchanged demand </a:t>
            </a:r>
            <a:r>
              <a:rPr lang="en-US" sz="2400" dirty="0">
                <a:solidFill>
                  <a:srgbClr val="0070C0"/>
                </a:solidFill>
              </a:rPr>
              <a:t>:</a:t>
            </a:r>
            <a:endParaRPr lang="en-US" sz="24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5EDFD-4923-77D5-AADA-4B06B5034615}"/>
              </a:ext>
            </a:extLst>
          </p:cNvPr>
          <p:cNvSpPr/>
          <p:nvPr/>
        </p:nvSpPr>
        <p:spPr>
          <a:xfrm>
            <a:off x="976395" y="2591675"/>
            <a:ext cx="9639944" cy="8887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2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2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The equilibrium price will go down and the quantity demanded will go up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8C78D0-C08F-BADD-32C3-B7DCA70969A8}"/>
              </a:ext>
            </a:extLst>
          </p:cNvPr>
          <p:cNvSpPr/>
          <p:nvPr/>
        </p:nvSpPr>
        <p:spPr>
          <a:xfrm>
            <a:off x="976394" y="3524180"/>
            <a:ext cx="9639945" cy="7998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2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2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The equilibrium price will go up and the quantity demanded will go down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70A6C1-9C30-FB74-63AF-E109C9E705EE}"/>
              </a:ext>
            </a:extLst>
          </p:cNvPr>
          <p:cNvSpPr/>
          <p:nvPr/>
        </p:nvSpPr>
        <p:spPr>
          <a:xfrm>
            <a:off x="976394" y="4367830"/>
            <a:ext cx="9639945" cy="10984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2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2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The equilibrium price will go up and the quantity demanded will remain constant 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0E167-FA8B-69E4-696E-DCC94155C677}"/>
              </a:ext>
            </a:extLst>
          </p:cNvPr>
          <p:cNvSpPr/>
          <p:nvPr/>
        </p:nvSpPr>
        <p:spPr>
          <a:xfrm>
            <a:off x="1131377" y="5466255"/>
            <a:ext cx="9329980" cy="11480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2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2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The equilibrium price will go down and the quantity demanded will remain constant </a:t>
            </a:r>
            <a:r>
              <a:rPr lang="en-US" dirty="0"/>
              <a:t>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0ED5A8-386E-94D2-A1AF-55D676D24D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F79C3-823C-C59B-D343-8C09C0B38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1B92ED-09AE-02EA-2A21-B8C9DADA9B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A6814B-F640-715B-4A64-F36A13FA63F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D769FDA-B411-0487-E606-5E634288ECF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E9B945-5731-9C5C-B06B-6A12C584F7A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7F0F647-35C3-B484-4C6D-B67917169951}"/>
              </a:ext>
            </a:extLst>
          </p:cNvPr>
          <p:cNvSpPr/>
          <p:nvPr/>
        </p:nvSpPr>
        <p:spPr>
          <a:xfrm>
            <a:off x="704850" y="1250280"/>
            <a:ext cx="10877550" cy="246315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Q8 When both demand and supply decreases , the equilibrium quantity ________but thew change in equilibrium price is _______.</a:t>
            </a:r>
          </a:p>
          <a:p>
            <a:pPr algn="just"/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BA6A59-7184-248B-C24E-8E7A06CE65A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20F29CC-AC42-FD30-BC78-B8AA9494A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DC3683B-0715-1BAA-945F-C11F4860D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F3B802-69BE-FEB3-9A16-04DA59728A12}"/>
              </a:ext>
            </a:extLst>
          </p:cNvPr>
          <p:cNvSpPr/>
          <p:nvPr/>
        </p:nvSpPr>
        <p:spPr>
          <a:xfrm>
            <a:off x="1103939" y="3952887"/>
            <a:ext cx="3747030" cy="836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Decrease ,uncertain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99772-DAE4-E9E4-6008-589D2DCC8371}"/>
              </a:ext>
            </a:extLst>
          </p:cNvPr>
          <p:cNvSpPr/>
          <p:nvPr/>
        </p:nvSpPr>
        <p:spPr>
          <a:xfrm>
            <a:off x="5707213" y="3796809"/>
            <a:ext cx="4396815" cy="836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increase , constant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69FF96-1CF2-F680-45EC-CCFD964C8035}"/>
              </a:ext>
            </a:extLst>
          </p:cNvPr>
          <p:cNvSpPr/>
          <p:nvPr/>
        </p:nvSpPr>
        <p:spPr>
          <a:xfrm>
            <a:off x="1103938" y="5029247"/>
            <a:ext cx="4013011" cy="9530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increase , uncertain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FC18F8-17BA-5C91-DBAF-BF3D085D94EE}"/>
              </a:ext>
            </a:extLst>
          </p:cNvPr>
          <p:cNvSpPr/>
          <p:nvPr/>
        </p:nvSpPr>
        <p:spPr>
          <a:xfrm>
            <a:off x="5726550" y="4994795"/>
            <a:ext cx="4377478" cy="9875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(d) decrease , constant 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115B79-42F3-532A-CE00-A7D87CE10A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37BCA-EC56-F826-D869-06012866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425F323-8DF3-C0BE-5A15-A4A56E6626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A119AA-30B8-237E-2FB9-C8776BF8574F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956E8B-FE77-5423-DC47-82CDF7A517E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DE4512-ABAD-90AA-C697-A5F88B22015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F3A32E-0508-4161-6EFB-6A8690AD1C39}"/>
              </a:ext>
            </a:extLst>
          </p:cNvPr>
          <p:cNvSpPr/>
          <p:nvPr/>
        </p:nvSpPr>
        <p:spPr>
          <a:xfrm>
            <a:off x="704850" y="1250280"/>
            <a:ext cx="10877550" cy="133464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Q9 Which of the following is not true for the long run equilibrium of a perfectly competitive industry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042ADD-1655-E9E4-6283-867F191D0C95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industry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15E86C8-F554-A90B-259C-427859CBE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E72E9A5-7F39-F7DB-1E1B-A7748E129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8566E9-03D8-9C7F-76E4-3B037158F2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01935" y="284255"/>
            <a:ext cx="2064281" cy="63020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F36CF3-FC66-EDD5-7D6A-E02B2AC8FF86}"/>
              </a:ext>
            </a:extLst>
          </p:cNvPr>
          <p:cNvSpPr/>
          <p:nvPr/>
        </p:nvSpPr>
        <p:spPr>
          <a:xfrm>
            <a:off x="974947" y="2658467"/>
            <a:ext cx="7153863" cy="8045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All firms in the industry are in equilibrium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09066E-F641-8971-E5DC-334C39B6EB15}"/>
              </a:ext>
            </a:extLst>
          </p:cNvPr>
          <p:cNvSpPr/>
          <p:nvPr/>
        </p:nvSpPr>
        <p:spPr>
          <a:xfrm>
            <a:off x="974947" y="3536565"/>
            <a:ext cx="8339534" cy="1034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All firms are earning super normal profits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93ABF9-1E88-B7B2-24C4-A6542623A327}"/>
              </a:ext>
            </a:extLst>
          </p:cNvPr>
          <p:cNvSpPr/>
          <p:nvPr/>
        </p:nvSpPr>
        <p:spPr>
          <a:xfrm>
            <a:off x="974947" y="4573208"/>
            <a:ext cx="7595354" cy="949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</a:rPr>
              <a:t>(c)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price of the  product is such that quantity supplied by the industry is equal to the quantity demanded by  consumers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5B86B1-A7BF-FD8F-D942-29CBFB39BDEB}"/>
              </a:ext>
            </a:extLst>
          </p:cNvPr>
          <p:cNvSpPr/>
          <p:nvPr/>
        </p:nvSpPr>
        <p:spPr>
          <a:xfrm>
            <a:off x="975539" y="5565174"/>
            <a:ext cx="7300556" cy="9166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Plants are used to full capacity in the long run .</a:t>
            </a:r>
          </a:p>
        </p:txBody>
      </p:sp>
    </p:spTree>
    <p:extLst>
      <p:ext uri="{BB962C8B-B14F-4D97-AF65-F5344CB8AC3E}">
        <p14:creationId xmlns:p14="http://schemas.microsoft.com/office/powerpoint/2010/main" val="4134884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2383</TotalTime>
  <Words>799</Words>
  <Application>Microsoft Office PowerPoint</Application>
  <PresentationFormat>Widescreen</PresentationFormat>
  <Paragraphs>98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94</cp:revision>
  <dcterms:created xsi:type="dcterms:W3CDTF">2025-08-02T04:28:01Z</dcterms:created>
  <dcterms:modified xsi:type="dcterms:W3CDTF">2026-06-20T06:01:35Z</dcterms:modified>
</cp:coreProperties>
</file>