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298" r:id="rId3"/>
    <p:sldId id="299" r:id="rId4"/>
    <p:sldId id="300" r:id="rId5"/>
    <p:sldId id="301" r:id="rId6"/>
    <p:sldId id="302" r:id="rId7"/>
    <p:sldId id="303" r:id="rId8"/>
    <p:sldId id="304" r:id="rId9"/>
    <p:sldId id="323" r:id="rId10"/>
    <p:sldId id="324" r:id="rId11"/>
    <p:sldId id="307" r:id="rId12"/>
    <p:sldId id="308" r:id="rId13"/>
    <p:sldId id="309" r:id="rId14"/>
    <p:sldId id="310" r:id="rId15"/>
    <p:sldId id="311" r:id="rId16"/>
    <p:sldId id="312" r:id="rId17"/>
    <p:sldId id="325" r:id="rId18"/>
    <p:sldId id="326" r:id="rId19"/>
    <p:sldId id="327" r:id="rId20"/>
    <p:sldId id="328" r:id="rId21"/>
    <p:sldId id="329" r:id="rId22"/>
    <p:sldId id="330" r:id="rId23"/>
    <p:sldId id="331" r:id="rId24"/>
    <p:sldId id="332" r:id="rId25"/>
    <p:sldId id="333" r:id="rId26"/>
    <p:sldId id="334" r:id="rId27"/>
    <p:sldId id="335" r:id="rId28"/>
    <p:sldId id="336" r:id="rId29"/>
    <p:sldId id="337" r:id="rId30"/>
    <p:sldId id="338" r:id="rId31"/>
    <p:sldId id="339" r:id="rId32"/>
    <p:sldId id="340" r:id="rId33"/>
    <p:sldId id="341" r:id="rId34"/>
    <p:sldId id="342" r:id="rId35"/>
    <p:sldId id="296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93" autoAdjust="0"/>
    <p:restoredTop sz="87071" autoAdjust="0"/>
  </p:normalViewPr>
  <p:slideViewPr>
    <p:cSldViewPr snapToGrid="0">
      <p:cViewPr varScale="1">
        <p:scale>
          <a:sx n="62" d="100"/>
          <a:sy n="62" d="100"/>
        </p:scale>
        <p:origin x="90" y="30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4A7BC-5C65-4582-B963-581100DFA1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D1E761-27C6-4D81-A29D-73D8033A0B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E72DDD-0E39-4564-8B6A-6802B959F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E2D932-F6FC-485C-AE19-C71745180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8DECAE-C30C-4436-B03F-CDCB98989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422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C8B81-3F62-48DC-8D9A-7B9CAF8B6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F1A385-4D29-4167-A818-8A57E61F5B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29D5C5-08CA-4A33-9202-782E4B2B8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54CB47-267A-45E8-B80B-BEAC51D61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21CB2E-60DB-435F-997A-DA1EE24A8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635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2E9DF9-5DB0-4E17-951C-CB6BF5915C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043B1F-733E-4FEC-9DCB-CC88A811A5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83C7DD-A75A-40FA-97B3-7DADAD9FF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5FB013-7CA5-41E8-B1C8-B5FB35113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E40547-B4A4-454E-A0B6-16366DD72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687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BC619-CD37-49F8-A1D0-635A307AA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D117A-9A8F-4306-B8DC-69242C374E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9CEC50-9659-43C3-AEBD-99FCC290D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40723-3AB4-48CA-BC80-638ECF93F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1AB70-17C6-45F6-A1A1-4F5C5C96C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05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F9371-2883-411D-901C-02C57E303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4172BD-2031-4821-A3A0-DE0813C26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D0265F-0D0E-4147-9363-1867D3599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3D23D3-50AB-4133-81F3-47CFB5E7E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0FCA5B-F0A0-4295-9E54-A3C7BC36E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581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8B9B7-CF4F-4FED-B200-6C2FF28EA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484785-C99B-42C1-BE5D-0CDD784BF3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AB612D-B933-4864-8947-B4D2F72A5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8AE706-BBC6-4941-A3A5-42B34BF8D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F28566-299F-4144-A446-E1C122EC3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211B7C-9CE4-4EC5-A9F1-217B170AC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534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738EC-DF1A-48B0-A064-E9E28C99E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D5BABA-6BF0-48DC-BCAD-B3B6259861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69A0F5-CC05-4941-8B3D-1DCA3EDD68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510A46-8AD9-48C7-A1F4-D92D76EF6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EE4074-0B98-4EC4-8AAA-A6E146F6E9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1A1DA6-4C81-44F5-ABBA-86DBF1EF1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5C0264-A1D5-4B17-A4FF-7BB911C6C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401B02-CB3D-407C-AC23-B58FC12C9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272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7D1B0-F5D3-4511-B652-D7C1F5EEF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097F0E-12F3-4DF8-9D02-769608BA5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50BF42-111B-41F7-AC4D-ADC4D063E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E9057E-BB11-417A-82B6-33DBAD6A7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606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32E91D-94CA-4BFF-9259-D27A1A39A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8DC18B-B3FF-4A01-B233-A904AD74D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48B483-1472-4772-8420-08A76CA6B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108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9671-7514-4C4E-A1BC-682E7A1C3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5A137A-A6D0-418E-A30A-D7B8CC2E8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84E2B8-716C-4969-80D0-45CFD69C62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6BEBB6-C258-4B3C-A5C5-CCBAC9CCD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41D417-493B-4063-A5D4-8D261250C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955F98-8BCA-4172-8C7D-0F6A75DEB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357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22860-FF99-4805-A617-5F9440F46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9C0482-3B5D-4BCD-99F2-E9932FD402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C511BB-F490-468D-A306-3C708AD867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3FA097-32E5-4C69-87C4-3FB1F51B1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D7644F-8FE5-450E-9FDD-776B2A9A7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88F6CF-6550-4089-90F2-5453D58F0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39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7834A7-32D9-405E-ABD0-5DE69D424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2BABCC-1EC0-4ED3-8049-7AA5EA15D8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1720B1-BD01-4044-85A5-F993020671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681230-0C1E-4D40-A94D-85BE062EEC7D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4F97DC-4DD7-4B2D-A5AD-B85D586E0F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CA7275-E3B6-499B-9B9D-C7C883861F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307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.w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596" y="-176882"/>
            <a:ext cx="11082807" cy="6167628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242226"/>
            <a:ext cx="11341930" cy="1609462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Q1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The supply curve is perfectly competitive firm in the short run is  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        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[SEPT-24]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08791" y="188090"/>
            <a:ext cx="3222897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Perfect competition market firm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7E0521B-D034-68C5-986E-1DF5B67E9AFC}"/>
              </a:ext>
            </a:extLst>
          </p:cNvPr>
          <p:cNvSpPr/>
          <p:nvPr/>
        </p:nvSpPr>
        <p:spPr>
          <a:xfrm>
            <a:off x="728419" y="3042582"/>
            <a:ext cx="9887919" cy="76533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the portion of the Marginal cost curve which lies below the minimum point of Average variable cost curve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664F510-22CC-8764-CEBA-A5C53E958F1E}"/>
              </a:ext>
            </a:extLst>
          </p:cNvPr>
          <p:cNvSpPr/>
          <p:nvPr/>
        </p:nvSpPr>
        <p:spPr>
          <a:xfrm>
            <a:off x="728420" y="3962384"/>
            <a:ext cx="9887918" cy="82074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the portion of the Marginal cost curve lies above the minimum point of Average variable cost curve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A3429B-61FC-1C25-D53B-62160906F81A}"/>
              </a:ext>
            </a:extLst>
          </p:cNvPr>
          <p:cNvSpPr/>
          <p:nvPr/>
        </p:nvSpPr>
        <p:spPr>
          <a:xfrm>
            <a:off x="728419" y="4897647"/>
            <a:ext cx="9887917" cy="76533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the portion of the Average cost curve which lies below the minimum point of Average variable cost curve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055FAEE-D0C7-82A2-B1E7-4B5981E08127}"/>
              </a:ext>
            </a:extLst>
          </p:cNvPr>
          <p:cNvSpPr/>
          <p:nvPr/>
        </p:nvSpPr>
        <p:spPr>
          <a:xfrm>
            <a:off x="728420" y="5865720"/>
            <a:ext cx="9887916" cy="8041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the part of the average Cost Curve which lies above the Marginal cost curve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E2F3619-D9C5-503C-CA2E-CF12F261D9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04627" y="35847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214CC-45A2-C396-EE59-F0221EDC53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19DD065-DAFE-8D5F-4920-D5ACA6C64C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260968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3BE7E78-832F-C6E5-25B2-03A8734280A4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3CCBF1F-F826-B4B7-A7DF-4B74B83D3B2B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15FCE9-E926-2006-7964-B9971C688B53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BEBFE2E-1415-4B14-9ABC-1B08A134E40C}"/>
              </a:ext>
            </a:extLst>
          </p:cNvPr>
          <p:cNvSpPr/>
          <p:nvPr/>
        </p:nvSpPr>
        <p:spPr>
          <a:xfrm>
            <a:off x="704850" y="1250282"/>
            <a:ext cx="10877550" cy="1376505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Q10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Which of the following is not true about relationship between average product and marginal product [May-25]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31A473D-ABF9-9342-0CB9-281A18FAE540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Perfect competition market firm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A57D825-904F-5365-EBDA-6670968C47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5D42CC9-4257-C2C0-3A32-4435A80C96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77D415D-F198-C240-671F-5F85CB79CB18}"/>
              </a:ext>
            </a:extLst>
          </p:cNvPr>
          <p:cNvSpPr/>
          <p:nvPr/>
        </p:nvSpPr>
        <p:spPr>
          <a:xfrm>
            <a:off x="1228291" y="3764075"/>
            <a:ext cx="9883994" cy="98630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/>
              <a:t>(</a:t>
            </a:r>
            <a:r>
              <a:rPr lang="en-IN" sz="24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b) </a:t>
            </a:r>
            <a:r>
              <a:rPr lang="en-US" sz="24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When average product rises as a result of an increase in the quantity of variable input marginal product is more than average product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DA8907-4ADF-7630-CBE3-5C4A33F8B16E}"/>
              </a:ext>
            </a:extLst>
          </p:cNvPr>
          <p:cNvSpPr/>
          <p:nvPr/>
        </p:nvSpPr>
        <p:spPr>
          <a:xfrm>
            <a:off x="1228291" y="2744657"/>
            <a:ext cx="9760008" cy="9144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4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When average product is maximum , marginal product is equal to average product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2787116-4F81-3F9F-002D-12CF73B6C1FF}"/>
              </a:ext>
            </a:extLst>
          </p:cNvPr>
          <p:cNvSpPr/>
          <p:nvPr/>
        </p:nvSpPr>
        <p:spPr>
          <a:xfrm>
            <a:off x="1226155" y="4847828"/>
            <a:ext cx="9883994" cy="88654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4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When average product falls , marginal product is less than average product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B091430-901D-512E-70D9-1ECCEAECFBEE}"/>
              </a:ext>
            </a:extLst>
          </p:cNvPr>
          <p:cNvSpPr/>
          <p:nvPr/>
        </p:nvSpPr>
        <p:spPr>
          <a:xfrm>
            <a:off x="1226156" y="5880187"/>
            <a:ext cx="9762144" cy="64953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4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When average product is negative , marginal product becomes zero </a:t>
            </a:r>
            <a:r>
              <a:rPr lang="en-US" sz="2400" dirty="0"/>
              <a:t>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97C4D2-BB0E-9412-1594-7D3686F5397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04627" y="35847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8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24ADA-9E2A-EFEB-D079-1DEF7BA41E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701FEA0-42ED-D894-E72E-AB4DC29226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88976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CDB6B10-A085-D938-F785-E8065667417D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5A58732-4585-138F-5D0B-F08D954F4693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CFC09A-E1C7-0F22-5033-33D73E6D658A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C91FDBE-5AA3-4D31-1ED5-69B09A8B910F}"/>
              </a:ext>
            </a:extLst>
          </p:cNvPr>
          <p:cNvSpPr/>
          <p:nvPr/>
        </p:nvSpPr>
        <p:spPr>
          <a:xfrm>
            <a:off x="597813" y="895845"/>
            <a:ext cx="10877550" cy="2851292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Q11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Calculate marginal revenue (MR) when Average revenue (AR) = Rs. 45 and price elasticity of demand (e)= 3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[May-25]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65B5F51-A288-095B-3F41-72D8401C4924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Perfect competition market firm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32DCAA7C-CE43-FF80-8B77-B93E126968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5D443D5-5A4D-926A-8AC0-46EFC15197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433330C-10F8-61A0-CD3E-807FFE4EF751}"/>
              </a:ext>
            </a:extLst>
          </p:cNvPr>
          <p:cNvSpPr/>
          <p:nvPr/>
        </p:nvSpPr>
        <p:spPr>
          <a:xfrm>
            <a:off x="1084879" y="3930899"/>
            <a:ext cx="4572002" cy="57299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Rs. 25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0DF517-7179-E5C3-3807-720C8113C5C0}"/>
              </a:ext>
            </a:extLst>
          </p:cNvPr>
          <p:cNvSpPr/>
          <p:nvPr/>
        </p:nvSpPr>
        <p:spPr>
          <a:xfrm>
            <a:off x="6096000" y="3809115"/>
            <a:ext cx="4892297" cy="9412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Rs. 15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A52E351-AB92-25B4-231F-F134DF2C953E}"/>
              </a:ext>
            </a:extLst>
          </p:cNvPr>
          <p:cNvSpPr/>
          <p:nvPr/>
        </p:nvSpPr>
        <p:spPr>
          <a:xfrm>
            <a:off x="1084879" y="5036949"/>
            <a:ext cx="4200043" cy="9856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Rs. 30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9B5CB54-857F-A327-4B83-3735060E6863}"/>
              </a:ext>
            </a:extLst>
          </p:cNvPr>
          <p:cNvSpPr/>
          <p:nvPr/>
        </p:nvSpPr>
        <p:spPr>
          <a:xfrm>
            <a:off x="6075163" y="5037287"/>
            <a:ext cx="4711488" cy="12087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Rs. 135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43DB870-5D15-A4E6-6A63-582BC12C1AD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61410" y="238087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032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254FC0-98FC-57AD-5B08-BB9A40980A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2D4EE22-DBF6-9C31-205D-1AD67F44111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30" y="-841576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EFD7C9C-3DBC-DE28-0E27-AD5D2FC9B887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81F6E8C-AB6D-59A5-5B94-AEB1BDB62ECB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423151-F359-4DF4-B178-11F4CA597F1A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D9E0C64-165C-7000-0AA0-994421FCA292}"/>
              </a:ext>
            </a:extLst>
          </p:cNvPr>
          <p:cNvSpPr/>
          <p:nvPr/>
        </p:nvSpPr>
        <p:spPr>
          <a:xfrm>
            <a:off x="704850" y="1250280"/>
            <a:ext cx="10877550" cy="2178719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Q12</a:t>
            </a:r>
            <a:r>
              <a:rPr lang="en-US" dirty="0">
                <a:solidFill>
                  <a:srgbClr val="00206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Which of the following is not a feature of perfect competition market ?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[May-25]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23053BE-217B-15E5-810A-730811985B31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Perfect competition market firm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18A7659-2737-827E-DEC6-7504BF6D61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FEAF02A-D05D-4C54-3B2A-A807C2C431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5562EEC-C514-D219-A444-FE566B1F65CD}"/>
              </a:ext>
            </a:extLst>
          </p:cNvPr>
          <p:cNvSpPr/>
          <p:nvPr/>
        </p:nvSpPr>
        <p:spPr>
          <a:xfrm>
            <a:off x="1053885" y="3707195"/>
            <a:ext cx="3806757" cy="8524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Homogenous products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47EA59E-C317-71A4-E7C7-614B45904EB9}"/>
              </a:ext>
            </a:extLst>
          </p:cNvPr>
          <p:cNvSpPr/>
          <p:nvPr/>
        </p:nvSpPr>
        <p:spPr>
          <a:xfrm>
            <a:off x="5301920" y="3668450"/>
            <a:ext cx="5531395" cy="8524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Very large number of sellers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B96DA0A-811C-8212-45EB-85AFF36CA818}"/>
              </a:ext>
            </a:extLst>
          </p:cNvPr>
          <p:cNvSpPr/>
          <p:nvPr/>
        </p:nvSpPr>
        <p:spPr>
          <a:xfrm>
            <a:off x="1053886" y="4877726"/>
            <a:ext cx="3972950" cy="76251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Inelastic demand </a:t>
            </a:r>
            <a:r>
              <a:rPr lang="en-US" dirty="0"/>
              <a:t>	</a:t>
            </a:r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F7A7FA6-A3E5-5E80-69B1-BADFF3719BEA}"/>
              </a:ext>
            </a:extLst>
          </p:cNvPr>
          <p:cNvSpPr/>
          <p:nvPr/>
        </p:nvSpPr>
        <p:spPr>
          <a:xfrm>
            <a:off x="5532895" y="4857675"/>
            <a:ext cx="4571133" cy="7500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Firms are price takers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76ED16-FB2D-6830-005D-4AD54D4ACE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04627" y="35847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954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F2BAAE-E560-A4B7-2162-DCAF495C35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4B2693B-4669-BEF8-B0E5-490F03BDD7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EEF4565-7D4B-D437-8CC7-11508072A2F0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50DD4D4-A4A5-51F9-3E5D-F75F67B6787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0DC3F4-8892-6649-3A67-EC400196864F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3ED9CF7-0632-7813-97D5-697E524299A5}"/>
              </a:ext>
            </a:extLst>
          </p:cNvPr>
          <p:cNvSpPr/>
          <p:nvPr/>
        </p:nvSpPr>
        <p:spPr>
          <a:xfrm>
            <a:off x="704850" y="1250281"/>
            <a:ext cx="10877550" cy="2004363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Q13 : A firm should not produce at all if :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[May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976D7D7-EC68-38CD-7A75-4194FEFF0C8B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Perfect competition market firm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488CBAD9-D43A-C663-21FB-E1E0EE3E51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F89560E-04E2-0CAC-EB5F-761A9D0335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E488E13-3D62-D7E2-C275-77868557EFB2}"/>
              </a:ext>
            </a:extLst>
          </p:cNvPr>
          <p:cNvSpPr/>
          <p:nvPr/>
        </p:nvSpPr>
        <p:spPr>
          <a:xfrm>
            <a:off x="999069" y="3437182"/>
            <a:ext cx="6254138" cy="6243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AR is equal to ATC </a:t>
            </a:r>
            <a:r>
              <a:rPr lang="en-US" dirty="0"/>
              <a:t>.</a:t>
            </a:r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DEBB9E-660E-B949-6D7B-C3B20F22F1BE}"/>
              </a:ext>
            </a:extLst>
          </p:cNvPr>
          <p:cNvSpPr/>
          <p:nvPr/>
        </p:nvSpPr>
        <p:spPr>
          <a:xfrm>
            <a:off x="999069" y="4332642"/>
            <a:ext cx="6936063" cy="54579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AR is greater than minimum AVC </a:t>
            </a:r>
            <a:r>
              <a:rPr lang="en-US" dirty="0"/>
              <a:t>.</a:t>
            </a:r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4F657F0-9CBE-9DD3-57A3-ED34635AC054}"/>
              </a:ext>
            </a:extLst>
          </p:cNvPr>
          <p:cNvSpPr/>
          <p:nvPr/>
        </p:nvSpPr>
        <p:spPr>
          <a:xfrm>
            <a:off x="999068" y="5144579"/>
            <a:ext cx="7129743" cy="4581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If its total variable costs are not met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0CFE819-A5E5-8474-2875-2EA286F8C8CA}"/>
              </a:ext>
            </a:extLst>
          </p:cNvPr>
          <p:cNvSpPr/>
          <p:nvPr/>
        </p:nvSpPr>
        <p:spPr>
          <a:xfrm>
            <a:off x="999069" y="5873859"/>
            <a:ext cx="6592444" cy="7129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AR is greater than ATC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6B062D1-7155-7E59-97AD-146D1B52F93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04627" y="35847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11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00EB83-F28D-CA3D-BC15-851A49DDFC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82F5EF0-041D-9412-033A-27E242DEF2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56" y="-1354547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6D66B3C-B7BE-6D33-CE29-89E32E6B8CE1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CF0A9C8-417F-ADAE-2738-8556D29BD7DF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BF900A-076D-C8AB-2A6C-17DA5C0447C7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997A452-6A24-428E-6227-57D30A2E8246}"/>
              </a:ext>
            </a:extLst>
          </p:cNvPr>
          <p:cNvSpPr/>
          <p:nvPr/>
        </p:nvSpPr>
        <p:spPr>
          <a:xfrm>
            <a:off x="704850" y="1250281"/>
            <a:ext cx="10877550" cy="184666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Q14 Which type of markets allocates productive resources to producers and help ensure that those resources are used efficiently </a:t>
            </a:r>
          </a:p>
          <a:p>
            <a:pPr algn="r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[May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B5FE2FF-D0D5-8345-E744-F4FE2B68C6A0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Perfect competition market firm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12D878B2-3DC7-1A5A-CABB-2021A4B82AE1}"/>
              </a:ext>
            </a:extLst>
          </p:cNvPr>
          <p:cNvSpPr/>
          <p:nvPr/>
        </p:nvSpPr>
        <p:spPr>
          <a:xfrm>
            <a:off x="1051558" y="4695985"/>
            <a:ext cx="4434434" cy="1230636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Local markets 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54286225-6DE7-0131-1ECF-7DA345213FFE}"/>
                  </a:ext>
                </a:extLst>
              </p:cNvPr>
              <p:cNvSpPr/>
              <p:nvPr/>
            </p:nvSpPr>
            <p:spPr>
              <a:xfrm>
                <a:off x="1051559" y="3201879"/>
                <a:ext cx="4782112" cy="1230636"/>
              </a:xfrm>
              <a:prstGeom prst="roundRect">
                <a:avLst>
                  <a:gd name="adj" fmla="val 8133"/>
                </a:avLst>
              </a:prstGeom>
              <a:noFill/>
              <a:ln>
                <a:solidFill>
                  <a:srgbClr val="00206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solidFill>
                      <a:srgbClr val="0070C0"/>
                    </a:solidFill>
                    <a:latin typeface="Arial Rounded MT Bold" panose="020F0704030504030204" pitchFamily="34" charset="0"/>
                  </a:rPr>
                  <a:t>(a)</a:t>
                </a:r>
                <a14:m>
                  <m:oMath xmlns:m="http://schemas.openxmlformats.org/officeDocument/2006/math">
                    <m:r>
                      <a:rPr lang="en-IN" sz="2800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70C0"/>
                        </a:solidFill>
                        <a:latin typeface="Arial Rounded MT Bold" panose="020F0704030504030204" pitchFamily="34" charset="0"/>
                      </a:rPr>
                      <m:t>factor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70C0"/>
                        </a:solidFill>
                        <a:latin typeface="Arial Rounded MT Bold" panose="020F070403050403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smtClean="0">
                        <a:solidFill>
                          <a:srgbClr val="0070C0"/>
                        </a:solidFill>
                        <a:latin typeface="Arial Rounded MT Bold" panose="020F0704030504030204" pitchFamily="34" charset="0"/>
                      </a:rPr>
                      <m:t>markets</m:t>
                    </m:r>
                  </m:oMath>
                </a14:m>
                <a:endParaRPr lang="en-US" sz="2800" dirty="0">
                  <a:solidFill>
                    <a:srgbClr val="0070C0"/>
                  </a:solidFill>
                  <a:latin typeface="Arial Rounded MT Bold" panose="020F0704030504030204" pitchFamily="34" charset="0"/>
                </a:endParaRPr>
              </a:p>
              <a:p>
                <a:r>
                  <a:rPr lang="en-US" sz="2800" dirty="0">
                    <a:solidFill>
                      <a:srgbClr val="FF0000"/>
                    </a:solidFill>
                    <a:latin typeface="Arial Rounded MT Bold" panose="020F070403050403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54286225-6DE7-0131-1ECF-7DA345213F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559" y="3201879"/>
                <a:ext cx="4782112" cy="1230636"/>
              </a:xfrm>
              <a:prstGeom prst="roundRect">
                <a:avLst>
                  <a:gd name="adj" fmla="val 8133"/>
                </a:avLst>
              </a:prstGeom>
              <a:blipFill>
                <a:blip r:embed="rId4"/>
                <a:stretch>
                  <a:fillRect l="-1779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EFEB30B-7611-CE5D-E729-7A4AC32A3701}"/>
              </a:ext>
            </a:extLst>
          </p:cNvPr>
          <p:cNvSpPr/>
          <p:nvPr/>
        </p:nvSpPr>
        <p:spPr>
          <a:xfrm>
            <a:off x="5979566" y="4804474"/>
            <a:ext cx="4782112" cy="1122147"/>
          </a:xfrm>
          <a:prstGeom prst="roundRect">
            <a:avLst>
              <a:gd name="adj" fmla="val 1467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Retail markets 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8D29A770-D716-20CC-59B8-2764B4A58684}"/>
              </a:ext>
            </a:extLst>
          </p:cNvPr>
          <p:cNvSpPr/>
          <p:nvPr/>
        </p:nvSpPr>
        <p:spPr>
          <a:xfrm>
            <a:off x="6096000" y="3310482"/>
            <a:ext cx="4782112" cy="967049"/>
          </a:xfrm>
          <a:prstGeom prst="roundRect">
            <a:avLst>
              <a:gd name="adj" fmla="val 1613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Product markets 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BDEC16AD-1D56-8260-B3D2-7736B7AD44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36830DC-8922-AA54-B7FE-8DA92D206A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4426C2E-ED1D-C819-8EEA-05909A2B8B1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35" t="12069" r="3584" b="7177"/>
          <a:stretch>
            <a:fillRect/>
          </a:stretch>
        </p:blipFill>
        <p:spPr>
          <a:xfrm>
            <a:off x="9604627" y="35847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991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FC3117-BE1D-0F36-D30F-A3DB199E7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4CD30B8-B510-110E-9220-D2B5A5C0C4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5CA6C13-DFD1-EB75-4D0E-E32D6036A331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6E92D96-40DF-5029-D94B-B64066E364D1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63EC42-60B0-FD34-F2A3-EB73AA0AFBC0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CA3846B-946A-5E76-A3FC-815AEBCCDA02}"/>
              </a:ext>
            </a:extLst>
          </p:cNvPr>
          <p:cNvSpPr/>
          <p:nvPr/>
        </p:nvSpPr>
        <p:spPr>
          <a:xfrm>
            <a:off x="704850" y="1250281"/>
            <a:ext cx="10877550" cy="2159493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Q15 The firm will be making profits by expanding output to the level where : </a:t>
            </a:r>
          </a:p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                                                                                                   [May-25</a:t>
            </a:r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C439DA7-1DD1-CEEB-17AA-FD2ABFBABCD3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Perfect competition market firm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29229F5-9755-B5F9-0299-F35EFF42E2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3F0844C-CF22-5C5C-C9E1-BFADECB58C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79D6BCF-6C45-84CB-624F-22A782D42B65}"/>
              </a:ext>
            </a:extLst>
          </p:cNvPr>
          <p:cNvSpPr/>
          <p:nvPr/>
        </p:nvSpPr>
        <p:spPr>
          <a:xfrm>
            <a:off x="1022886" y="3546868"/>
            <a:ext cx="8338089" cy="5332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Marginal revenue is equal to marginal cost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14D37BD-1DDF-5B0D-FC84-BB19D6CD54F1}"/>
              </a:ext>
            </a:extLst>
          </p:cNvPr>
          <p:cNvSpPr/>
          <p:nvPr/>
        </p:nvSpPr>
        <p:spPr>
          <a:xfrm>
            <a:off x="1022888" y="4295571"/>
            <a:ext cx="9376475" cy="5332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Marginal revenue is greater than marginal cost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D06D5A1-4303-4553-298B-9E6D202DA9E1}"/>
              </a:ext>
            </a:extLst>
          </p:cNvPr>
          <p:cNvSpPr/>
          <p:nvPr/>
        </p:nvSpPr>
        <p:spPr>
          <a:xfrm>
            <a:off x="1132818" y="4961010"/>
            <a:ext cx="8429636" cy="72060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Marginal revenue is less than marginal cost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5A45378-C099-32EE-8410-A3BA72F8CF1E}"/>
              </a:ext>
            </a:extLst>
          </p:cNvPr>
          <p:cNvSpPr/>
          <p:nvPr/>
        </p:nvSpPr>
        <p:spPr>
          <a:xfrm>
            <a:off x="1132818" y="5813778"/>
            <a:ext cx="8228157" cy="6055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Marginal revenue is equal to average cost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16B698C-6B65-928F-6AEE-F0ABF476176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04627" y="35847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885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E91B7-F03D-215A-2051-9D8DFD8846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D8B966F-2AA0-26EE-D03C-29B52D1F33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470" y="-1078894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DB4B5E3-1D15-3C0B-73F6-5E669CD9AE84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04EB868-8632-3D6B-1EC0-A7D81E189B32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35F13E-3EB6-6026-3A1E-38E2FDE86099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6546EC1-C31F-DE18-64C6-2ED9286854F8}"/>
              </a:ext>
            </a:extLst>
          </p:cNvPr>
          <p:cNvSpPr/>
          <p:nvPr/>
        </p:nvSpPr>
        <p:spPr>
          <a:xfrm>
            <a:off x="704850" y="1250281"/>
            <a:ext cx="10877550" cy="2062236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Q16 Assume that when price is Rs. 30 the quantity demanded is 19 units and when price is Rs. 28 the quantity demanded is 20 units , what is the marginal revenue resulting from an increase in output from 19 units to 20 units ?</a:t>
            </a:r>
          </a:p>
          <a:p>
            <a:pPr algn="r"/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[May-25]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3DDAA5C-2676-379F-941D-8478B930FE72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Perfect competition market firm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DB2D0A5-6716-D6EC-8637-1A17A9F6293D}"/>
              </a:ext>
            </a:extLst>
          </p:cNvPr>
          <p:cNvSpPr/>
          <p:nvPr/>
        </p:nvSpPr>
        <p:spPr>
          <a:xfrm>
            <a:off x="1332854" y="4695985"/>
            <a:ext cx="3471622" cy="734490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Rs. 20 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3AAC3C36-D588-4576-4D09-B7B9E2D74448}"/>
              </a:ext>
            </a:extLst>
          </p:cNvPr>
          <p:cNvSpPr/>
          <p:nvPr/>
        </p:nvSpPr>
        <p:spPr>
          <a:xfrm>
            <a:off x="1332853" y="3545483"/>
            <a:ext cx="3471622" cy="747548"/>
          </a:xfrm>
          <a:prstGeom prst="roundRect">
            <a:avLst>
              <a:gd name="adj" fmla="val 8133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b="1" dirty="0">
                <a:solidFill>
                  <a:srgbClr val="0070C0"/>
                </a:solidFill>
                <a:latin typeface="Arial Rounded MT Bold" panose="020F0704030504030204" pitchFamily="34" charset="0"/>
              </a:rPr>
              <a:t>-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Rs. 10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 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C80EA5A3-0748-738E-A0BB-AF5E0B8572E8}"/>
              </a:ext>
            </a:extLst>
          </p:cNvPr>
          <p:cNvSpPr/>
          <p:nvPr/>
        </p:nvSpPr>
        <p:spPr>
          <a:xfrm>
            <a:off x="6943241" y="4695984"/>
            <a:ext cx="3581971" cy="619935"/>
          </a:xfrm>
          <a:prstGeom prst="roundRect">
            <a:avLst>
              <a:gd name="adj" fmla="val 1467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– Rs. 20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0669FBF5-7923-2636-3405-E77881DED2F8}"/>
              </a:ext>
            </a:extLst>
          </p:cNvPr>
          <p:cNvSpPr/>
          <p:nvPr/>
        </p:nvSpPr>
        <p:spPr>
          <a:xfrm>
            <a:off x="6819254" y="3545483"/>
            <a:ext cx="3581971" cy="747548"/>
          </a:xfrm>
          <a:prstGeom prst="roundRect">
            <a:avLst>
              <a:gd name="adj" fmla="val 1613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Rs. 10 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3725681-4136-8B9D-AE26-815AC90CD3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20B4D9A-07B3-EBCE-1875-D61ED260E3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B702FC-EC4D-2516-68FF-A21588F32E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04627" y="35847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76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AE1D7C-E394-0031-4B5D-CC13EFBFD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4F201E2-3B06-99DE-8D49-A209715874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5CA7BD2-3350-3B6D-F1B7-BA4C299D7D4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D986D01-230E-4FF7-F87A-7473FBFA5854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354EEC9-02D0-930F-BB14-A30486DB628E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EC2A65B-CD15-7596-1C46-4A0D0536EF9E}"/>
              </a:ext>
            </a:extLst>
          </p:cNvPr>
          <p:cNvSpPr/>
          <p:nvPr/>
        </p:nvSpPr>
        <p:spPr>
          <a:xfrm>
            <a:off x="704850" y="1250281"/>
            <a:ext cx="10877550" cy="184666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Q17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Under which of the following forms of market structure a firm cannot influence the price of its product </a:t>
            </a:r>
            <a:r>
              <a:rPr lang="en-US" dirty="0"/>
              <a:t>? 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[Sept-25]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FD62689-3A87-6E93-89ED-30B32FC9D24B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Perfect competition market firm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A7C4554C-1487-28A3-A39B-638C6C826FA9}"/>
              </a:ext>
            </a:extLst>
          </p:cNvPr>
          <p:cNvSpPr/>
          <p:nvPr/>
        </p:nvSpPr>
        <p:spPr>
          <a:xfrm>
            <a:off x="1051557" y="4695984"/>
            <a:ext cx="4486729" cy="1384151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perfect Competition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523734AE-8397-9612-10F8-F75B6F479083}"/>
              </a:ext>
            </a:extLst>
          </p:cNvPr>
          <p:cNvSpPr/>
          <p:nvPr/>
        </p:nvSpPr>
        <p:spPr>
          <a:xfrm>
            <a:off x="1109467" y="3201878"/>
            <a:ext cx="4782112" cy="1230751"/>
          </a:xfrm>
          <a:prstGeom prst="roundRect">
            <a:avLst>
              <a:gd name="adj" fmla="val 8133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Monopoly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 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1F5B7A78-1D40-3754-AA45-62557DED4835}"/>
              </a:ext>
            </a:extLst>
          </p:cNvPr>
          <p:cNvSpPr/>
          <p:nvPr/>
        </p:nvSpPr>
        <p:spPr>
          <a:xfrm>
            <a:off x="6484912" y="4804475"/>
            <a:ext cx="4655531" cy="1007390"/>
          </a:xfrm>
          <a:prstGeom prst="roundRect">
            <a:avLst>
              <a:gd name="adj" fmla="val 1467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Monopolistic competition 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CA18317-8EE5-F1E9-9E83-8CA0BF510290}"/>
              </a:ext>
            </a:extLst>
          </p:cNvPr>
          <p:cNvSpPr/>
          <p:nvPr/>
        </p:nvSpPr>
        <p:spPr>
          <a:xfrm>
            <a:off x="6571280" y="3234044"/>
            <a:ext cx="4511253" cy="1198586"/>
          </a:xfrm>
          <a:prstGeom prst="roundRect">
            <a:avLst>
              <a:gd name="adj" fmla="val 1613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Oligopoly curve</a:t>
            </a:r>
            <a:r>
              <a:rPr lang="en-US" sz="2800" dirty="0">
                <a:latin typeface="Arial Rounded MT Bold" panose="020F0704030504030204" pitchFamily="34" charset="0"/>
              </a:rPr>
              <a:t> </a:t>
            </a:r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F7AA361C-CEAD-A3E3-8EC8-7CDB315A7B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69DAA44-8C80-EE9E-D080-B57565C7E1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3AF7B18-B67B-2B9C-7E55-17CAEF5BA3B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04627" y="35847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849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6E0AA4-CE98-A84C-7AAB-490804ACC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82EC597-A1A4-3C37-5288-C9E9DAD39C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E9BCC57-9B1C-1605-55D0-15F0DE6A1B50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906B72A-22D8-9B08-37D3-9E5791614306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523AE6-9F1F-7AA4-0BC2-F41CA42F0631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17EE7CF-28B2-577D-57AA-560A18BE9915}"/>
              </a:ext>
            </a:extLst>
          </p:cNvPr>
          <p:cNvSpPr/>
          <p:nvPr/>
        </p:nvSpPr>
        <p:spPr>
          <a:xfrm>
            <a:off x="704850" y="1250281"/>
            <a:ext cx="10877550" cy="184666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Q18 Under _____ conditions , supply will be more than that under _______ conditions 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[Sept-25]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579460D-8214-F137-DC80-447605E2A5C0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Perfect competition market firm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ED412D8-A412-D11B-598D-85EA2AE12516}"/>
              </a:ext>
            </a:extLst>
          </p:cNvPr>
          <p:cNvSpPr/>
          <p:nvPr/>
        </p:nvSpPr>
        <p:spPr>
          <a:xfrm>
            <a:off x="1109466" y="4695985"/>
            <a:ext cx="4764392" cy="146367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Competitive , Oligopoly 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66634C11-2798-1F10-C19A-D5C206C5A39D}"/>
              </a:ext>
            </a:extLst>
          </p:cNvPr>
          <p:cNvSpPr/>
          <p:nvPr/>
        </p:nvSpPr>
        <p:spPr>
          <a:xfrm>
            <a:off x="1109466" y="3201878"/>
            <a:ext cx="4986533" cy="1230751"/>
          </a:xfrm>
          <a:prstGeom prst="roundRect">
            <a:avLst>
              <a:gd name="adj" fmla="val 8133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(a)Monopolized ; Competitive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 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EA3A1C05-BAEE-79EB-9EF6-00F5793FDA70}"/>
              </a:ext>
            </a:extLst>
          </p:cNvPr>
          <p:cNvSpPr/>
          <p:nvPr/>
        </p:nvSpPr>
        <p:spPr>
          <a:xfrm>
            <a:off x="6484912" y="4804474"/>
            <a:ext cx="4764392" cy="1038387"/>
          </a:xfrm>
          <a:prstGeom prst="roundRect">
            <a:avLst>
              <a:gd name="adj" fmla="val 1467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Oligopoly , Monopolized 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F0BDEC48-836A-E0AE-2B95-17E2050745AB}"/>
              </a:ext>
            </a:extLst>
          </p:cNvPr>
          <p:cNvSpPr/>
          <p:nvPr/>
        </p:nvSpPr>
        <p:spPr>
          <a:xfrm>
            <a:off x="6571280" y="3234044"/>
            <a:ext cx="4726984" cy="1198585"/>
          </a:xfrm>
          <a:prstGeom prst="roundRect">
            <a:avLst>
              <a:gd name="adj" fmla="val 1613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 Competitive , Monopolized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1651DF48-AF96-BFBB-6BC1-6FD1897EF6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7B175BC-EF75-096B-F031-D285E9E1FD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E63915-14F6-3FB5-116D-E0D0971AC19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04627" y="35847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402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22B81D-F8E0-62B8-2CDB-1FF90A481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0AADEA0-CE83-491D-44D8-8E4337BAFF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D155880-FD75-B03B-06C1-B03E5AC0A31D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58BAC91-F640-8148-F498-852299E9B7B1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27F3D2-CE80-2E84-9464-2E50D83720F5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D6CBB5A-90E7-B477-C8E6-DCA489AFC560}"/>
              </a:ext>
            </a:extLst>
          </p:cNvPr>
          <p:cNvSpPr/>
          <p:nvPr/>
        </p:nvSpPr>
        <p:spPr>
          <a:xfrm>
            <a:off x="704850" y="1250281"/>
            <a:ext cx="10877550" cy="184666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Q19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After identifying the market , the enterprise has to make decision regarding 4 P’s namely </a:t>
            </a:r>
            <a:r>
              <a:rPr lang="en-US" dirty="0"/>
              <a:t>: 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[Sept-25]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5FBE991-53FC-92EB-97CB-D151C91FAD55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Perfect competition market firm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03B87069-ADE4-471B-C00F-DA00758AF677}"/>
              </a:ext>
            </a:extLst>
          </p:cNvPr>
          <p:cNvSpPr/>
          <p:nvPr/>
        </p:nvSpPr>
        <p:spPr>
          <a:xfrm>
            <a:off x="1051557" y="4695984"/>
            <a:ext cx="4678799" cy="1384152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Product , Promotion , Price and Place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A5DEFC23-7604-2028-083E-29569FDC09C5}"/>
              </a:ext>
            </a:extLst>
          </p:cNvPr>
          <p:cNvSpPr/>
          <p:nvPr/>
        </p:nvSpPr>
        <p:spPr>
          <a:xfrm>
            <a:off x="1109466" y="3201879"/>
            <a:ext cx="5020535" cy="1198586"/>
          </a:xfrm>
          <a:prstGeom prst="roundRect">
            <a:avLst>
              <a:gd name="adj" fmla="val 8133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Product , Promotion , Price and Purchase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 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A33D0AAB-6BF9-6613-97B6-80E99F848901}"/>
              </a:ext>
            </a:extLst>
          </p:cNvPr>
          <p:cNvSpPr/>
          <p:nvPr/>
        </p:nvSpPr>
        <p:spPr>
          <a:xfrm>
            <a:off x="6484912" y="4804474"/>
            <a:ext cx="4511253" cy="1122147"/>
          </a:xfrm>
          <a:prstGeom prst="roundRect">
            <a:avLst>
              <a:gd name="adj" fmla="val 1467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Product , Purchase , Price and Placement 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9F797C4A-070E-C0D7-9AF0-AAF519C954E2}"/>
              </a:ext>
            </a:extLst>
          </p:cNvPr>
          <p:cNvSpPr/>
          <p:nvPr/>
        </p:nvSpPr>
        <p:spPr>
          <a:xfrm>
            <a:off x="6571280" y="3234044"/>
            <a:ext cx="4511253" cy="1198586"/>
          </a:xfrm>
          <a:prstGeom prst="roundRect">
            <a:avLst>
              <a:gd name="adj" fmla="val 1613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Product , Promotion , Profit and Place 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7D8AC05-A4EF-3E77-CD86-51BB5C91E2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4511A6B-A19C-D4FD-E7F7-62D845332D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BC5809-E8D6-69A8-8F67-82E37863EB8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04627" y="35847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650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27125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257330" y="1113186"/>
            <a:ext cx="11677340" cy="247463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Q2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If Marginal Revenue (MR) for Unit 1 is Rs. 10 , for Unit 2 is Rs. 5 and unit 3 is Rs. 3 then what will be the amount of Total revenue (TR) ?                                                    </a:t>
            </a:r>
          </a:p>
          <a:p>
            <a:pPr algn="r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[Sept-24]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41279" y="336285"/>
            <a:ext cx="3079161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Perfect competition market firm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10494" y="4599164"/>
            <a:ext cx="4670500" cy="686584"/>
          </a:xfrm>
          <a:prstGeom prst="roundRect">
            <a:avLst>
              <a:gd name="adj" fmla="val 4336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Rs. 8 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10493" y="3690180"/>
            <a:ext cx="4670501" cy="734093"/>
          </a:xfrm>
          <a:prstGeom prst="roundRect">
            <a:avLst>
              <a:gd name="adj" fmla="val 14273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Rs. 15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	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386557" y="4599163"/>
            <a:ext cx="5011911" cy="981829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Rs. 18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379937" y="3587824"/>
            <a:ext cx="5223484" cy="836449"/>
          </a:xfrm>
          <a:prstGeom prst="roundRect">
            <a:avLst>
              <a:gd name="adj" fmla="val 4339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Rs. 10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CCC0D76-D629-3EFD-8EB9-CE24FC86A47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04627" y="35847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CFB6F8-CF5A-3A80-1E54-871CFB0DB3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58EFEEC-E425-5453-8F7C-BD1E444EAC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7410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1AF0288-2139-CEBB-675B-D6E04FCD3174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4A8EBA5-C632-0272-4D9D-0D9CA73DE74B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C293DE-1B0D-C545-C9E5-DDBEAB67FB41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0CC3BBD-3295-F37B-EC5B-B2ADDAAAD7E3}"/>
              </a:ext>
            </a:extLst>
          </p:cNvPr>
          <p:cNvSpPr/>
          <p:nvPr/>
        </p:nvSpPr>
        <p:spPr>
          <a:xfrm>
            <a:off x="704850" y="1250281"/>
            <a:ext cx="10877550" cy="184666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Q20 Identify the correct formula for Marginal Revenue (MR) when there is one – unit change in output </a:t>
            </a:r>
            <a:r>
              <a:rPr lang="en-US" dirty="0">
                <a:solidFill>
                  <a:srgbClr val="0070C0"/>
                </a:solidFill>
              </a:rPr>
              <a:t>.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?</a:t>
            </a:r>
          </a:p>
          <a:p>
            <a:pPr algn="r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[Sept-25]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503C7DA-C06D-8876-BF46-5A28440D3C96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Perfect competition market firm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509F2FA2-AA03-2A8F-3BEA-97176F578903}"/>
                  </a:ext>
                </a:extLst>
              </p:cNvPr>
              <p:cNvSpPr/>
              <p:nvPr/>
            </p:nvSpPr>
            <p:spPr>
              <a:xfrm>
                <a:off x="1051557" y="4695984"/>
                <a:ext cx="4486729" cy="1384151"/>
              </a:xfrm>
              <a:prstGeom prst="roundRect">
                <a:avLst/>
              </a:prstGeom>
              <a:noFill/>
              <a:ln>
                <a:solidFill>
                  <a:srgbClr val="00206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solidFill>
                      <a:srgbClr val="0070C0"/>
                    </a:solidFill>
                    <a:latin typeface="Arial Rounded MT Bold" panose="020F0704030504030204" pitchFamily="34" charset="0"/>
                  </a:rPr>
                  <a:t>(c) MR</a:t>
                </a:r>
                <a:r>
                  <a:rPr lang="en-US" sz="2800" baseline="-25000" dirty="0" err="1">
                    <a:solidFill>
                      <a:srgbClr val="0070C0"/>
                    </a:solidFill>
                    <a:latin typeface="Arial Rounded MT Bold" panose="020F0704030504030204" pitchFamily="34" charset="0"/>
                  </a:rPr>
                  <a:t>n</a:t>
                </a:r>
                <a:r>
                  <a:rPr lang="en-US" sz="2800" dirty="0">
                    <a:solidFill>
                      <a:srgbClr val="0070C0"/>
                    </a:solidFill>
                    <a:latin typeface="Arial Rounded MT Bold" panose="020F0704030504030204" pitchFamily="34" charset="0"/>
                  </a:rPr>
                  <a:t> = </a:t>
                </a:r>
                <a:r>
                  <a:rPr lang="en-US" sz="2800" dirty="0" err="1">
                    <a:solidFill>
                      <a:srgbClr val="0070C0"/>
                    </a:solidFill>
                    <a:latin typeface="Arial Rounded MT Bold" panose="020F0704030504030204" pitchFamily="34" charset="0"/>
                  </a:rPr>
                  <a:t>TR</a:t>
                </a:r>
                <a:r>
                  <a:rPr lang="en-US" sz="2800" baseline="-25000" dirty="0" err="1">
                    <a:solidFill>
                      <a:srgbClr val="0070C0"/>
                    </a:solidFill>
                    <a:latin typeface="Arial Rounded MT Bold" panose="020F0704030504030204" pitchFamily="34" charset="0"/>
                  </a:rPr>
                  <a:t>n</a:t>
                </a:r>
                <a:r>
                  <a:rPr lang="en-US" sz="2800" dirty="0">
                    <a:solidFill>
                      <a:srgbClr val="0070C0"/>
                    </a:solidFill>
                    <a:latin typeface="Arial Rounded MT Bold" panose="020F070403050403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800" dirty="0">
                    <a:solidFill>
                      <a:srgbClr val="0070C0"/>
                    </a:solidFill>
                    <a:latin typeface="Arial Rounded MT Bold" panose="020F0704030504030204" pitchFamily="34" charset="0"/>
                  </a:rPr>
                  <a:t>TR</a:t>
                </a:r>
                <a:r>
                  <a:rPr lang="en-US" sz="2800" baseline="-25000" dirty="0">
                    <a:solidFill>
                      <a:srgbClr val="0070C0"/>
                    </a:solidFill>
                    <a:latin typeface="Arial Rounded MT Bold" panose="020F0704030504030204" pitchFamily="34" charset="0"/>
                  </a:rPr>
                  <a:t>n-1</a:t>
                </a:r>
                <a:endParaRPr lang="en-US" sz="2800" dirty="0">
                  <a:solidFill>
                    <a:srgbClr val="0070C0"/>
                  </a:solidFill>
                  <a:latin typeface="Arial Rounded MT Bold" panose="020F0704030504030204" pitchFamily="34" charset="0"/>
                </a:endParaRPr>
              </a:p>
              <a:p>
                <a:endParaRPr lang="en-US" sz="2800" dirty="0">
                  <a:solidFill>
                    <a:srgbClr val="002060"/>
                  </a:solidFill>
                  <a:latin typeface="Arial Rounded MT Bold" panose="020F0704030504030204" pitchFamily="34" charset="0"/>
                </a:endParaRPr>
              </a:p>
            </p:txBody>
          </p:sp>
        </mc:Choice>
        <mc:Fallback xmlns=""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509F2FA2-AA03-2A8F-3BEA-97176F57890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557" y="4695984"/>
                <a:ext cx="4486729" cy="1384151"/>
              </a:xfrm>
              <a:prstGeom prst="roundRect">
                <a:avLst/>
              </a:prstGeom>
              <a:blipFill>
                <a:blip r:embed="rId4"/>
                <a:stretch>
                  <a:fillRect l="-1083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44E6AFBA-1E45-AC17-C878-A60BAA0775CA}"/>
              </a:ext>
            </a:extLst>
          </p:cNvPr>
          <p:cNvSpPr/>
          <p:nvPr/>
        </p:nvSpPr>
        <p:spPr>
          <a:xfrm>
            <a:off x="1109467" y="3201878"/>
            <a:ext cx="4782112" cy="1230751"/>
          </a:xfrm>
          <a:prstGeom prst="roundRect">
            <a:avLst>
              <a:gd name="adj" fmla="val 8133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</a:t>
            </a:r>
            <a:r>
              <a:rPr lang="en-US" sz="2800" dirty="0" err="1">
                <a:solidFill>
                  <a:srgbClr val="0070C0"/>
                </a:solidFill>
                <a:latin typeface="Arial Rounded MT Bold" panose="020F0704030504030204" pitchFamily="34" charset="0"/>
              </a:rPr>
              <a:t>MR</a:t>
            </a:r>
            <a:r>
              <a:rPr lang="en-US" sz="2800" baseline="-25000" dirty="0" err="1">
                <a:solidFill>
                  <a:srgbClr val="0070C0"/>
                </a:solidFill>
                <a:latin typeface="Arial Rounded MT Bold" panose="020F0704030504030204" pitchFamily="34" charset="0"/>
              </a:rPr>
              <a:t>n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= </a:t>
            </a:r>
            <a:r>
              <a:rPr lang="en-US" sz="2800" dirty="0" err="1">
                <a:solidFill>
                  <a:srgbClr val="0070C0"/>
                </a:solidFill>
                <a:latin typeface="Arial Rounded MT Bold" panose="020F0704030504030204" pitchFamily="34" charset="0"/>
              </a:rPr>
              <a:t>TR</a:t>
            </a:r>
            <a:r>
              <a:rPr lang="en-US" sz="2800" baseline="-25000" dirty="0" err="1">
                <a:solidFill>
                  <a:srgbClr val="0070C0"/>
                </a:solidFill>
                <a:latin typeface="Arial Rounded MT Bold" panose="020F0704030504030204" pitchFamily="34" charset="0"/>
              </a:rPr>
              <a:t>n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– TR</a:t>
            </a:r>
            <a:r>
              <a:rPr lang="en-US" sz="2800" baseline="-250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n-1</a:t>
            </a:r>
            <a:endParaRPr lang="en-US" sz="2800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 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95E9833B-9C3D-85A0-777C-C576472FBD6E}"/>
              </a:ext>
            </a:extLst>
          </p:cNvPr>
          <p:cNvSpPr/>
          <p:nvPr/>
        </p:nvSpPr>
        <p:spPr>
          <a:xfrm>
            <a:off x="6484912" y="4804474"/>
            <a:ext cx="4511253" cy="1122147"/>
          </a:xfrm>
          <a:prstGeom prst="roundRect">
            <a:avLst>
              <a:gd name="adj" fmla="val 1467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 err="1">
                <a:solidFill>
                  <a:srgbClr val="0070C0"/>
                </a:solidFill>
                <a:latin typeface="Arial Rounded MT Bold" panose="020F0704030504030204" pitchFamily="34" charset="0"/>
              </a:rPr>
              <a:t>MR</a:t>
            </a:r>
            <a:r>
              <a:rPr lang="en-US" sz="2800" baseline="-25000" dirty="0" err="1">
                <a:solidFill>
                  <a:srgbClr val="0070C0"/>
                </a:solidFill>
                <a:latin typeface="Arial Rounded MT Bold" panose="020F0704030504030204" pitchFamily="34" charset="0"/>
              </a:rPr>
              <a:t>n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= </a:t>
            </a:r>
            <a:r>
              <a:rPr lang="en-US" sz="2800" dirty="0" err="1">
                <a:solidFill>
                  <a:srgbClr val="0070C0"/>
                </a:solidFill>
                <a:latin typeface="Arial Rounded MT Bold" panose="020F0704030504030204" pitchFamily="34" charset="0"/>
              </a:rPr>
              <a:t>TR</a:t>
            </a:r>
            <a:r>
              <a:rPr lang="en-US" sz="2800" baseline="-25000" dirty="0" err="1">
                <a:solidFill>
                  <a:srgbClr val="0070C0"/>
                </a:solidFill>
                <a:latin typeface="Arial Rounded MT Bold" panose="020F0704030504030204" pitchFamily="34" charset="0"/>
              </a:rPr>
              <a:t>n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/ TR</a:t>
            </a:r>
            <a:r>
              <a:rPr lang="en-US" sz="2800" baseline="-250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n-1</a:t>
            </a:r>
            <a:endParaRPr lang="en-US" sz="2800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49C426D7-319A-32B1-30B2-AA4CBA569277}"/>
              </a:ext>
            </a:extLst>
          </p:cNvPr>
          <p:cNvSpPr/>
          <p:nvPr/>
        </p:nvSpPr>
        <p:spPr>
          <a:xfrm>
            <a:off x="6571280" y="3234044"/>
            <a:ext cx="4511253" cy="1198586"/>
          </a:xfrm>
          <a:prstGeom prst="roundRect">
            <a:avLst>
              <a:gd name="adj" fmla="val 1613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 err="1">
                <a:solidFill>
                  <a:srgbClr val="0070C0"/>
                </a:solidFill>
                <a:latin typeface="Arial Rounded MT Bold" panose="020F0704030504030204" pitchFamily="34" charset="0"/>
              </a:rPr>
              <a:t>MR</a:t>
            </a:r>
            <a:r>
              <a:rPr lang="en-US" sz="2800" baseline="-25000" dirty="0" err="1">
                <a:solidFill>
                  <a:srgbClr val="0070C0"/>
                </a:solidFill>
                <a:latin typeface="Arial Rounded MT Bold" panose="020F0704030504030204" pitchFamily="34" charset="0"/>
              </a:rPr>
              <a:t>n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= </a:t>
            </a:r>
            <a:r>
              <a:rPr lang="en-US" sz="2800" dirty="0" err="1">
                <a:solidFill>
                  <a:srgbClr val="0070C0"/>
                </a:solidFill>
                <a:latin typeface="Arial Rounded MT Bold" panose="020F0704030504030204" pitchFamily="34" charset="0"/>
              </a:rPr>
              <a:t>TR</a:t>
            </a:r>
            <a:r>
              <a:rPr lang="en-US" sz="2800" baseline="-25000" dirty="0" err="1">
                <a:solidFill>
                  <a:srgbClr val="0070C0"/>
                </a:solidFill>
                <a:latin typeface="Arial Rounded MT Bold" panose="020F0704030504030204" pitchFamily="34" charset="0"/>
              </a:rPr>
              <a:t>n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+ TR</a:t>
            </a:r>
            <a:r>
              <a:rPr lang="en-US" sz="2800" baseline="-250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n-1</a:t>
            </a:r>
            <a:endParaRPr lang="en-US" sz="2800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FF830DBB-D187-DC4D-C184-0AF2DB95AE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FC7BCBD-C1A5-5CC6-4748-78FCC3BED0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ADFBDC5-447D-7379-AC2C-D284DB8FD7D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35" t="12069" r="3584" b="7177"/>
          <a:stretch>
            <a:fillRect/>
          </a:stretch>
        </p:blipFill>
        <p:spPr>
          <a:xfrm>
            <a:off x="9604627" y="35847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026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1A1E67-2174-DE20-96FA-5181DADDC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80CB5811-E062-DF72-B1B3-AFC2A9C327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7410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EEBA034-5A51-996E-4F73-4EAEADA6A02C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9DAAFA4-4CDF-26F9-34CF-8CBC23BCE3EE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0A2A72-F5B7-9834-BD9D-D3506DD6A061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20C6E68-7570-2761-A1E3-EFCE6E1E0790}"/>
              </a:ext>
            </a:extLst>
          </p:cNvPr>
          <p:cNvSpPr/>
          <p:nvPr/>
        </p:nvSpPr>
        <p:spPr>
          <a:xfrm>
            <a:off x="704850" y="1250281"/>
            <a:ext cx="10877550" cy="184666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Q21 Purchase of foreign currency contract at future rate from bank in transaction involving : </a:t>
            </a:r>
          </a:p>
          <a:p>
            <a:pPr algn="r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51CF66C-C3ED-D83B-486B-0381367128B0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Perfect competition market firm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17904FB-6FFE-9079-9D28-AE1F79881007}"/>
              </a:ext>
            </a:extLst>
          </p:cNvPr>
          <p:cNvSpPr/>
          <p:nvPr/>
        </p:nvSpPr>
        <p:spPr>
          <a:xfrm>
            <a:off x="1051557" y="4695984"/>
            <a:ext cx="4486729" cy="1384151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Spot market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8ADA383E-CA79-3F8C-1CD5-DA77E6BD34AA}"/>
              </a:ext>
            </a:extLst>
          </p:cNvPr>
          <p:cNvSpPr/>
          <p:nvPr/>
        </p:nvSpPr>
        <p:spPr>
          <a:xfrm>
            <a:off x="1109467" y="3201878"/>
            <a:ext cx="4782112" cy="1230751"/>
          </a:xfrm>
          <a:prstGeom prst="roundRect">
            <a:avLst>
              <a:gd name="adj" fmla="val 8133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</a:t>
            </a:r>
            <a:r>
              <a:rPr lang="en-US" sz="2800" b="1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Forward market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 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506AC0BC-7E21-F6F2-6EEE-AB4E3DC5719D}"/>
              </a:ext>
            </a:extLst>
          </p:cNvPr>
          <p:cNvSpPr/>
          <p:nvPr/>
        </p:nvSpPr>
        <p:spPr>
          <a:xfrm>
            <a:off x="6484912" y="4804474"/>
            <a:ext cx="4511253" cy="1122147"/>
          </a:xfrm>
          <a:prstGeom prst="roundRect">
            <a:avLst>
              <a:gd name="adj" fmla="val 1467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Retail market 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41850A72-0911-64A6-AC92-0D7E730A723B}"/>
              </a:ext>
            </a:extLst>
          </p:cNvPr>
          <p:cNvSpPr/>
          <p:nvPr/>
        </p:nvSpPr>
        <p:spPr>
          <a:xfrm>
            <a:off x="6571280" y="3234044"/>
            <a:ext cx="4511253" cy="1198586"/>
          </a:xfrm>
          <a:prstGeom prst="roundRect">
            <a:avLst>
              <a:gd name="adj" fmla="val 1613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Regulated Market 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B927666B-3577-9B39-EDA3-AB4AEB8E92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EEA4C12-E22E-1872-0B32-39E1817627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410D2C-EAB2-255B-B0F9-2ABE58D2D9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04627" y="35847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463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7635AD-1400-33DE-F763-107D39BD2D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97506676-9B09-57D0-0F14-F09612649D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7410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B1E2BFB-C035-F54B-CCDC-04EC445097FA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D1AA8E0-E514-067C-5663-06DC9CE3703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50D9AD-7A86-9DB0-F505-830C359738EB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D0C42B2-ECE5-B17E-12FB-50916D57D723}"/>
              </a:ext>
            </a:extLst>
          </p:cNvPr>
          <p:cNvSpPr/>
          <p:nvPr/>
        </p:nvSpPr>
        <p:spPr>
          <a:xfrm>
            <a:off x="704850" y="1250281"/>
            <a:ext cx="10877550" cy="184666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Q22 If the price elasticity of demand is 1, MR will be </a:t>
            </a:r>
          </a:p>
          <a:p>
            <a:pPr algn="r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374192E-1D71-98E1-2F69-3C83719E1EFE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Perfect competition market firm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FC5972D9-74A6-81A8-99F4-3A74606C07F0}"/>
              </a:ext>
            </a:extLst>
          </p:cNvPr>
          <p:cNvSpPr/>
          <p:nvPr/>
        </p:nvSpPr>
        <p:spPr>
          <a:xfrm>
            <a:off x="1051557" y="4695984"/>
            <a:ext cx="4486729" cy="1384151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(c) Positive 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AC77E854-F6DA-8C15-206F-971AD59C519E}"/>
              </a:ext>
            </a:extLst>
          </p:cNvPr>
          <p:cNvSpPr/>
          <p:nvPr/>
        </p:nvSpPr>
        <p:spPr>
          <a:xfrm>
            <a:off x="1109467" y="3201878"/>
            <a:ext cx="4782112" cy="1230751"/>
          </a:xfrm>
          <a:prstGeom prst="roundRect">
            <a:avLst>
              <a:gd name="adj" fmla="val 8133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(a)</a:t>
            </a:r>
            <a:r>
              <a:rPr lang="en-US" sz="2800" b="1" dirty="0">
                <a:solidFill>
                  <a:srgbClr val="00B0F0"/>
                </a:solidFill>
                <a:latin typeface="Arial Rounded MT Bold" panose="020F0704030504030204" pitchFamily="34" charset="0"/>
              </a:rPr>
              <a:t> 0 </a:t>
            </a:r>
            <a:endParaRPr lang="en-US" sz="2800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 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17B594E7-AEBB-6C78-73E3-5A050ED90781}"/>
              </a:ext>
            </a:extLst>
          </p:cNvPr>
          <p:cNvSpPr/>
          <p:nvPr/>
        </p:nvSpPr>
        <p:spPr>
          <a:xfrm>
            <a:off x="6484912" y="4804474"/>
            <a:ext cx="4511253" cy="1122147"/>
          </a:xfrm>
          <a:prstGeom prst="roundRect">
            <a:avLst>
              <a:gd name="adj" fmla="val 1467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(d) Negative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917A8B86-1A4F-7F0F-4E83-0D2008442766}"/>
              </a:ext>
            </a:extLst>
          </p:cNvPr>
          <p:cNvSpPr/>
          <p:nvPr/>
        </p:nvSpPr>
        <p:spPr>
          <a:xfrm>
            <a:off x="6571280" y="3234044"/>
            <a:ext cx="4511253" cy="1198586"/>
          </a:xfrm>
          <a:prstGeom prst="roundRect">
            <a:avLst>
              <a:gd name="adj" fmla="val 1613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(b) 1 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4DF5E327-0B9C-8DC8-0EC3-0334F12BA1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1D988B6-DA92-17DD-54BA-4496E63550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19A001A-2D44-C4C1-E07A-26CD741BCE2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04627" y="35847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586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B6EFD4-5B0B-DD5D-2079-70788837B0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DEAAF1BF-2CE8-DF35-50E1-D9AB498594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7410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70B2996-5A0C-A481-AF6F-C6933497F4C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A13A4A6-7E17-B445-10E1-78E3942339A7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299684-982B-3DC0-A7B3-EC991D6BF54D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6EE47AC-68B2-80BE-5F56-0ABD8E9A4323}"/>
              </a:ext>
            </a:extLst>
          </p:cNvPr>
          <p:cNvSpPr/>
          <p:nvPr/>
        </p:nvSpPr>
        <p:spPr>
          <a:xfrm>
            <a:off x="672977" y="1156605"/>
            <a:ext cx="10877550" cy="1586802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Q23 </a:t>
            </a:r>
            <a:r>
              <a:rPr lang="en-US" dirty="0">
                <a:solidFill>
                  <a:srgbClr val="00B0F0"/>
                </a:solidFill>
                <a:latin typeface="Arial Rounded MT Bold" panose="020F0704030504030204" pitchFamily="34" charset="0"/>
              </a:rPr>
              <a:t>Consider a monopolist selling in two markets . At a price of 60,the elasticity of demand in market A is 5 and in market B is 6 . Calculate the marginal revenue in both markets and  determine which market should receive more output . </a:t>
            </a:r>
          </a:p>
          <a:p>
            <a:pPr algn="r"/>
            <a:r>
              <a:rPr lang="en-US" sz="24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92D352E-8E37-86C3-2128-7B409DD57BDE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Perfect competition market firm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726290BD-54AF-4C6A-8293-EB47FD119A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1B2091C-BB96-4E36-7F64-F3BCAEBCE9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3F65BD5-B1BE-4D98-C43C-A4CA97195F1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04627" y="358474"/>
            <a:ext cx="2064281" cy="63020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AC4A599-B45C-9CF0-2B19-BF3876653DA2}"/>
              </a:ext>
            </a:extLst>
          </p:cNvPr>
          <p:cNvSpPr/>
          <p:nvPr/>
        </p:nvSpPr>
        <p:spPr>
          <a:xfrm>
            <a:off x="769106" y="2855133"/>
            <a:ext cx="9211801" cy="8632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b="1" dirty="0">
                <a:solidFill>
                  <a:srgbClr val="00B0F0"/>
                </a:solidFill>
                <a:latin typeface="Arial Rounded MT Bold" panose="020F0704030504030204" pitchFamily="34" charset="0"/>
              </a:rPr>
              <a:t>Market A, MR =48; Market B , MR =50, output to market B should increase</a:t>
            </a:r>
            <a:endParaRPr lang="en-US" sz="2800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B3F0EF2-3CA8-B174-0D76-722069729010}"/>
              </a:ext>
            </a:extLst>
          </p:cNvPr>
          <p:cNvSpPr/>
          <p:nvPr/>
        </p:nvSpPr>
        <p:spPr>
          <a:xfrm>
            <a:off x="769106" y="3830090"/>
            <a:ext cx="9211800" cy="75150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Market A , MR = 50 ; Market B , MR = 48, output to market A should increase </a:t>
            </a:r>
            <a:r>
              <a:rPr lang="en-US" dirty="0"/>
              <a:t>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4703E14-4B3E-CF44-35B1-0E684EAA9CCE}"/>
              </a:ext>
            </a:extLst>
          </p:cNvPr>
          <p:cNvSpPr/>
          <p:nvPr/>
        </p:nvSpPr>
        <p:spPr>
          <a:xfrm>
            <a:off x="769107" y="4693318"/>
            <a:ext cx="7801194" cy="75150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Both markets have equal MR </a:t>
            </a:r>
            <a:r>
              <a:rPr lang="en-US" sz="2800" dirty="0">
                <a:solidFill>
                  <a:srgbClr val="00B0F0"/>
                </a:solidFill>
              </a:rPr>
              <a:t>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C7E9EB4-52B1-B6BD-AA80-246C4163689D}"/>
              </a:ext>
            </a:extLst>
          </p:cNvPr>
          <p:cNvSpPr/>
          <p:nvPr/>
        </p:nvSpPr>
        <p:spPr>
          <a:xfrm>
            <a:off x="769107" y="5556548"/>
            <a:ext cx="7801194" cy="75150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Neither market should change output .</a:t>
            </a:r>
          </a:p>
        </p:txBody>
      </p:sp>
    </p:spTree>
    <p:extLst>
      <p:ext uri="{BB962C8B-B14F-4D97-AF65-F5344CB8AC3E}">
        <p14:creationId xmlns:p14="http://schemas.microsoft.com/office/powerpoint/2010/main" val="928994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3A7A4C-1EB8-B9A7-6400-D10A3EFF7A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CFB23F3-E543-ED06-18A3-9FC3A9E928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7410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47FC6EB-EC2F-4515-67A7-DD306A647363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2422D05-0535-5ACC-4F23-083DCE688C16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322A56C-7BE1-0886-2009-D0638D47A6EE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E23E4C1-FB8E-5620-4E92-1B426527B576}"/>
              </a:ext>
            </a:extLst>
          </p:cNvPr>
          <p:cNvSpPr/>
          <p:nvPr/>
        </p:nvSpPr>
        <p:spPr>
          <a:xfrm>
            <a:off x="704850" y="1250281"/>
            <a:ext cx="10877550" cy="184666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Q24 Which charterstic is shared by monopoly and monopolistic competition , but NOT by perfect competition ? 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BD7ABE5-A0B1-5C40-82BE-3832B00B472A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Perfect competition market firm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E3850961-8C10-4472-C95A-54E8AF930A9C}"/>
              </a:ext>
            </a:extLst>
          </p:cNvPr>
          <p:cNvSpPr/>
          <p:nvPr/>
        </p:nvSpPr>
        <p:spPr>
          <a:xfrm>
            <a:off x="1051557" y="4695984"/>
            <a:ext cx="4486729" cy="1384151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b="1" dirty="0">
                <a:solidFill>
                  <a:srgbClr val="7030A0"/>
                </a:solidFill>
                <a:latin typeface="Arial Rounded MT Bold" panose="020F0704030504030204" pitchFamily="34" charset="0"/>
              </a:rPr>
              <a:t>Price higher than marginal </a:t>
            </a:r>
            <a:r>
              <a:rPr lang="en-US" b="1" dirty="0"/>
              <a:t>cost</a:t>
            </a:r>
            <a:endParaRPr lang="en-US" sz="2800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41572250-9499-89FB-C2D8-5A7DDC9C374C}"/>
              </a:ext>
            </a:extLst>
          </p:cNvPr>
          <p:cNvSpPr/>
          <p:nvPr/>
        </p:nvSpPr>
        <p:spPr>
          <a:xfrm>
            <a:off x="1109467" y="3201878"/>
            <a:ext cx="4782112" cy="1230751"/>
          </a:xfrm>
          <a:prstGeom prst="roundRect">
            <a:avLst>
              <a:gd name="adj" fmla="val 8133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Price equal to marginal </a:t>
            </a:r>
            <a:r>
              <a:rPr lang="en-US" dirty="0"/>
              <a:t>cost</a:t>
            </a:r>
            <a:endParaRPr lang="en-US" sz="2800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 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5EC435E2-E59B-7E8B-A74E-77C083211488}"/>
              </a:ext>
            </a:extLst>
          </p:cNvPr>
          <p:cNvSpPr/>
          <p:nvPr/>
        </p:nvSpPr>
        <p:spPr>
          <a:xfrm>
            <a:off x="6484912" y="4804474"/>
            <a:ext cx="4511253" cy="1122147"/>
          </a:xfrm>
          <a:prstGeom prst="roundRect">
            <a:avLst>
              <a:gd name="adj" fmla="val 1467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No selling costs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9B6D4C7A-7380-D34E-42A4-36B0F5993FFE}"/>
              </a:ext>
            </a:extLst>
          </p:cNvPr>
          <p:cNvSpPr/>
          <p:nvPr/>
        </p:nvSpPr>
        <p:spPr>
          <a:xfrm>
            <a:off x="6571280" y="3234044"/>
            <a:ext cx="4511253" cy="1198586"/>
          </a:xfrm>
          <a:prstGeom prst="roundRect">
            <a:avLst>
              <a:gd name="adj" fmla="val 1613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Supernormal profits in long run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4B321D95-6640-CFF5-C195-688A576025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68AC6CC-FC53-F268-B362-46100094F1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F82D81B-E318-B24A-29B4-221C25BF949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04627" y="35847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405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D9B2B-9430-8304-0B28-AFC8D7610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25A96E1-1C6C-E07A-72BB-CACD644019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7410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DDEB250-38C8-7C2D-C0AB-A154942169B3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B19E2EE-0F98-881D-83E4-06E914CCECA7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032C97-5972-060E-0D8B-2F397FDFBABF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DB8DF9C-785B-2F04-DDD5-E58CC56A9C32}"/>
              </a:ext>
            </a:extLst>
          </p:cNvPr>
          <p:cNvSpPr/>
          <p:nvPr/>
        </p:nvSpPr>
        <p:spPr>
          <a:xfrm>
            <a:off x="704850" y="1250281"/>
            <a:ext cx="10877550" cy="184666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Q25 If output increases from 60 units to 70 units , leading to an increase in total revenue from Rs. 100 to Rs. 120. What is the marginal revenue ?</a:t>
            </a:r>
          </a:p>
          <a:p>
            <a:pPr algn="r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1DEEB4-C03E-D195-6DDF-0F161910773B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Perfect competition market firm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01496A3-778C-AA35-59FE-BB1CC966D3CE}"/>
              </a:ext>
            </a:extLst>
          </p:cNvPr>
          <p:cNvSpPr/>
          <p:nvPr/>
        </p:nvSpPr>
        <p:spPr>
          <a:xfrm>
            <a:off x="1051557" y="4695984"/>
            <a:ext cx="4486729" cy="1384151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Rs. 100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F5F144EA-FE3D-3F65-8219-BB788FD9ACB6}"/>
              </a:ext>
            </a:extLst>
          </p:cNvPr>
          <p:cNvSpPr/>
          <p:nvPr/>
        </p:nvSpPr>
        <p:spPr>
          <a:xfrm>
            <a:off x="1109467" y="3201878"/>
            <a:ext cx="4782112" cy="1230751"/>
          </a:xfrm>
          <a:prstGeom prst="roundRect">
            <a:avLst>
              <a:gd name="adj" fmla="val 8133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Rs. 10   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37E766F-6AF0-F350-A0F0-842B3AC31BCE}"/>
              </a:ext>
            </a:extLst>
          </p:cNvPr>
          <p:cNvSpPr/>
          <p:nvPr/>
        </p:nvSpPr>
        <p:spPr>
          <a:xfrm>
            <a:off x="6484912" y="4804474"/>
            <a:ext cx="4511253" cy="1122147"/>
          </a:xfrm>
          <a:prstGeom prst="roundRect">
            <a:avLst>
              <a:gd name="adj" fmla="val 1467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b="1" dirty="0">
                <a:solidFill>
                  <a:srgbClr val="FF0000"/>
                </a:solidFill>
              </a:rPr>
              <a:t>Rs. 2</a:t>
            </a:r>
            <a:endParaRPr lang="en-US" sz="28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8866875F-26B0-1FB2-E0C2-81DBACA2D539}"/>
              </a:ext>
            </a:extLst>
          </p:cNvPr>
          <p:cNvSpPr/>
          <p:nvPr/>
        </p:nvSpPr>
        <p:spPr>
          <a:xfrm>
            <a:off x="6571280" y="3234044"/>
            <a:ext cx="4511253" cy="1198586"/>
          </a:xfrm>
          <a:prstGeom prst="roundRect">
            <a:avLst>
              <a:gd name="adj" fmla="val 1613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Rs. 20 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FAF0AB87-2DF8-D5DD-AE41-F35E565108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396F53F-A3EC-61D3-2ED0-858697D2A4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BC2D45F-0C76-2D06-07B7-003117BA88B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04627" y="35847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358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5DAB9D-5726-90BD-2C73-0153F84237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14CCA17-07E0-B7D3-F5C7-99633017DF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30" y="-133905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BE28776-00B9-2A6A-AC29-5FF549B05889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677EF-1B5F-2308-6489-C3D9B92AA3F8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9B309E3-CF52-22B5-E692-B89E3DD21FCC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35722DE-2DAE-8C10-F28D-6461F3F13520}"/>
              </a:ext>
            </a:extLst>
          </p:cNvPr>
          <p:cNvSpPr/>
          <p:nvPr/>
        </p:nvSpPr>
        <p:spPr>
          <a:xfrm>
            <a:off x="704850" y="1250281"/>
            <a:ext cx="10877550" cy="184666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Q26 Markets where firms buy the resources they need like land , labour etc. are called 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B612261-7108-7F8E-08DA-CECD2B0C65F2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Perfect competition market firm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A1EC95E-C749-7B6D-DA04-E8BC69758735}"/>
              </a:ext>
            </a:extLst>
          </p:cNvPr>
          <p:cNvSpPr/>
          <p:nvPr/>
        </p:nvSpPr>
        <p:spPr>
          <a:xfrm>
            <a:off x="1051557" y="4695984"/>
            <a:ext cx="4486729" cy="1384151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national markets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48F97E1F-F984-37A2-748E-CA648A7D1566}"/>
              </a:ext>
            </a:extLst>
          </p:cNvPr>
          <p:cNvSpPr/>
          <p:nvPr/>
        </p:nvSpPr>
        <p:spPr>
          <a:xfrm>
            <a:off x="1109467" y="3201878"/>
            <a:ext cx="4782112" cy="1230751"/>
          </a:xfrm>
          <a:prstGeom prst="roundRect">
            <a:avLst>
              <a:gd name="adj" fmla="val 8133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Product markets 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 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51A9AFFA-4DA6-A397-0702-31518999ACF5}"/>
              </a:ext>
            </a:extLst>
          </p:cNvPr>
          <p:cNvSpPr/>
          <p:nvPr/>
        </p:nvSpPr>
        <p:spPr>
          <a:xfrm>
            <a:off x="6484912" y="4804474"/>
            <a:ext cx="4511253" cy="1122147"/>
          </a:xfrm>
          <a:prstGeom prst="roundRect">
            <a:avLst>
              <a:gd name="adj" fmla="val 1467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Spot markets 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8D32C80D-AF86-F061-D444-430F45B03FB6}"/>
              </a:ext>
            </a:extLst>
          </p:cNvPr>
          <p:cNvSpPr/>
          <p:nvPr/>
        </p:nvSpPr>
        <p:spPr>
          <a:xfrm>
            <a:off x="6571280" y="3234044"/>
            <a:ext cx="4511253" cy="1198586"/>
          </a:xfrm>
          <a:prstGeom prst="roundRect">
            <a:avLst>
              <a:gd name="adj" fmla="val 1613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b="1" dirty="0">
                <a:solidFill>
                  <a:srgbClr val="00B050"/>
                </a:solidFill>
                <a:latin typeface="Arial Rounded MT Bold" panose="020F0704030504030204" pitchFamily="34" charset="0"/>
              </a:rPr>
              <a:t>Factor markets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0531F804-5B97-15F9-BA98-3C0112A44D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5CD8757-7C26-9E1A-13D1-2A1449AD22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7E2D5C-9E89-2EF4-33F9-D25C981D78D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04627" y="35847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459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7E63B2-6D2B-D00B-8D79-693829744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844CD97E-5089-7707-F160-79F1AF78DE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133130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067DFC6-7D0C-B70B-ADE6-FDEEC03B6C4C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9A69819-EA7A-A667-689C-8C4898FE96AA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3F6A19-EE66-5D00-5870-18C359B7D082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4D23EB8-B927-42A7-A722-56DB35D57929}"/>
              </a:ext>
            </a:extLst>
          </p:cNvPr>
          <p:cNvSpPr/>
          <p:nvPr/>
        </p:nvSpPr>
        <p:spPr>
          <a:xfrm>
            <a:off x="704850" y="1250280"/>
            <a:ext cx="10877550" cy="199886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Q27 Assume the cost of producing  500 units to be Rs 25,000. Investment of the entrepreneur in his business is Rs 1,50,000. Rate of normal market return is 10%. The selling price at which the firm will earn  supernormal profit is: 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A3985FF-B59E-CE66-9408-965E374D1B50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Perfect competition market firm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23B53A1-C435-C281-C1A1-BC9F0253B2A9}"/>
              </a:ext>
            </a:extLst>
          </p:cNvPr>
          <p:cNvSpPr/>
          <p:nvPr/>
        </p:nvSpPr>
        <p:spPr>
          <a:xfrm>
            <a:off x="1051557" y="4695984"/>
            <a:ext cx="4486729" cy="1384151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b="1" dirty="0">
                <a:solidFill>
                  <a:srgbClr val="7030A0"/>
                </a:solidFill>
                <a:latin typeface="Arial Rounded MT Bold" panose="020F0704030504030204" pitchFamily="34" charset="0"/>
              </a:rPr>
              <a:t>Rs.82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D98A9267-BE38-2900-B61F-9BE584244D56}"/>
              </a:ext>
            </a:extLst>
          </p:cNvPr>
          <p:cNvSpPr/>
          <p:nvPr/>
        </p:nvSpPr>
        <p:spPr>
          <a:xfrm>
            <a:off x="1051557" y="3429000"/>
            <a:ext cx="4840022" cy="1003629"/>
          </a:xfrm>
          <a:prstGeom prst="roundRect">
            <a:avLst>
              <a:gd name="adj" fmla="val 8133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Rs.78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 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5CF4715E-8D83-8DEA-A0E8-25015A5AF7F4}"/>
              </a:ext>
            </a:extLst>
          </p:cNvPr>
          <p:cNvSpPr/>
          <p:nvPr/>
        </p:nvSpPr>
        <p:spPr>
          <a:xfrm>
            <a:off x="6484912" y="4804474"/>
            <a:ext cx="4511253" cy="1122147"/>
          </a:xfrm>
          <a:prstGeom prst="roundRect">
            <a:avLst>
              <a:gd name="adj" fmla="val 1467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Rs.76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C064F089-5701-0CDC-84FF-7EE581689648}"/>
              </a:ext>
            </a:extLst>
          </p:cNvPr>
          <p:cNvSpPr/>
          <p:nvPr/>
        </p:nvSpPr>
        <p:spPr>
          <a:xfrm>
            <a:off x="6484912" y="3429000"/>
            <a:ext cx="4597621" cy="1003630"/>
          </a:xfrm>
          <a:prstGeom prst="roundRect">
            <a:avLst>
              <a:gd name="adj" fmla="val 1613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Rs.80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CCCB66A-1D37-6507-CD6E-23FE862F48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02FDB87-C307-B3A8-80AE-FBDBCCFBE7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B04484-B57D-24FE-9E55-A7FC4B2ED15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04627" y="35847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997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00580-B81E-03C4-32D8-BC9DA79B93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208BCEA-AAD1-9149-7C95-2791B30617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7410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F5B3DBC-67D0-AB08-7EC2-04F7C8484DD3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CF20588-E7A0-A263-6EC6-5A02E8F33561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8147D8-01D8-C083-50D5-4DDDB2B5A2CF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564E264-2E2F-A338-5584-B205FF63F217}"/>
              </a:ext>
            </a:extLst>
          </p:cNvPr>
          <p:cNvSpPr/>
          <p:nvPr/>
        </p:nvSpPr>
        <p:spPr>
          <a:xfrm>
            <a:off x="704850" y="1250281"/>
            <a:ext cx="10877550" cy="1254714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Q28 The factors which determine the type of market are _____________. 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5612241-4674-84BF-24B1-059D38E29351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Perfect competition market firm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1E15B1F9-9E95-F2F0-CD76-CA4D57564C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963BED2-1B4D-7E79-9405-14DAB06009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55EC56-D906-6284-3D8A-FDD0D5F3165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04627" y="358474"/>
            <a:ext cx="2064281" cy="63020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DD2D4DE-BB0F-9872-AB14-F8B2351FD7D7}"/>
              </a:ext>
            </a:extLst>
          </p:cNvPr>
          <p:cNvSpPr/>
          <p:nvPr/>
        </p:nvSpPr>
        <p:spPr>
          <a:xfrm>
            <a:off x="791307" y="2676769"/>
            <a:ext cx="8197709" cy="9720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Size of the commodity, size of the population and extent of demand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36D715-52C7-9C91-D3DE-A316C5BFDFDC}"/>
              </a:ext>
            </a:extLst>
          </p:cNvPr>
          <p:cNvSpPr/>
          <p:nvPr/>
        </p:nvSpPr>
        <p:spPr>
          <a:xfrm>
            <a:off x="791307" y="3739268"/>
            <a:ext cx="8197709" cy="9114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b="1" dirty="0">
                <a:solidFill>
                  <a:srgbClr val="00B050"/>
                </a:solidFill>
                <a:latin typeface="Arial Rounded MT Bold" panose="020F0704030504030204" pitchFamily="34" charset="0"/>
              </a:rPr>
              <a:t>Size of production , nature of commodity and extent of supply</a:t>
            </a:r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55155CD-37F7-3051-CD35-8C288B35E8EB}"/>
              </a:ext>
            </a:extLst>
          </p:cNvPr>
          <p:cNvSpPr/>
          <p:nvPr/>
        </p:nvSpPr>
        <p:spPr>
          <a:xfrm>
            <a:off x="777498" y="4741116"/>
            <a:ext cx="7669078" cy="8666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Extent of demand , nature of commodity and size of the population </a:t>
            </a:r>
            <a:r>
              <a:rPr lang="en-US" dirty="0"/>
              <a:t>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C21CCC8-3FA4-FF88-BA33-62C7E0302702}"/>
              </a:ext>
            </a:extLst>
          </p:cNvPr>
          <p:cNvSpPr/>
          <p:nvPr/>
        </p:nvSpPr>
        <p:spPr>
          <a:xfrm>
            <a:off x="777497" y="5698136"/>
            <a:ext cx="7932549" cy="8666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Size of production , extent of demand and nature of commodity 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6065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BDEC28-D015-313D-CC11-15D32DA98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31EFCDB-03F0-5C25-4C4D-55BC34707B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39049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EB5B630-D8B6-0C65-01C8-CEC81B606587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473DFDF-2D26-AAB2-3CA1-5F64C371ACD7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115512-1722-4FD0-DD58-9F4D3F3A104F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97FB639-2319-1B33-4E06-57404997869F}"/>
              </a:ext>
            </a:extLst>
          </p:cNvPr>
          <p:cNvSpPr/>
          <p:nvPr/>
        </p:nvSpPr>
        <p:spPr>
          <a:xfrm>
            <a:off x="704850" y="1250280"/>
            <a:ext cx="10877550" cy="2934261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Q29 </a:t>
            </a:r>
            <a:r>
              <a:rPr lang="en-US" dirty="0">
                <a:solidFill>
                  <a:srgbClr val="00B0F0"/>
                </a:solidFill>
                <a:latin typeface="Arial Rounded MT Bold" panose="020F0704030504030204" pitchFamily="34" charset="0"/>
              </a:rPr>
              <a:t>From the information below , calculate the marginal revenue of the 4</a:t>
            </a:r>
            <a:r>
              <a:rPr lang="en-US" baseline="300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th</a:t>
            </a:r>
            <a:r>
              <a:rPr lang="en-US" dirty="0">
                <a:solidFill>
                  <a:srgbClr val="00B0F0"/>
                </a:solidFill>
                <a:latin typeface="Arial Rounded MT Bold" panose="020F0704030504030204" pitchFamily="34" charset="0"/>
              </a:rPr>
              <a:t> Unit </a:t>
            </a:r>
          </a:p>
          <a:p>
            <a:pPr algn="just"/>
            <a:endParaRPr lang="en-US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dirty="0">
                <a:solidFill>
                  <a:srgbClr val="00B0F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B0B433B-470C-EB0E-D37A-C5D22F97A60F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Perfect competition market firm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277A8EB7-AEFB-2E2B-A6D2-D17D518511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9956553-C89B-CD1E-8CBB-5DCED82370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3646BE-CDF5-32CD-6553-13B1906BADE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04627" y="358474"/>
            <a:ext cx="2064281" cy="630209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1EACF78-B404-4A9E-2053-FEA4359B52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7449701"/>
              </p:ext>
            </p:extLst>
          </p:nvPr>
        </p:nvGraphicFramePr>
        <p:xfrm>
          <a:off x="2417736" y="2324746"/>
          <a:ext cx="6261444" cy="17815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87148">
                  <a:extLst>
                    <a:ext uri="{9D8B030D-6E8A-4147-A177-3AD203B41FA5}">
                      <a16:colId xmlns:a16="http://schemas.microsoft.com/office/drawing/2014/main" val="1646811697"/>
                    </a:ext>
                  </a:extLst>
                </a:gridCol>
                <a:gridCol w="2087148">
                  <a:extLst>
                    <a:ext uri="{9D8B030D-6E8A-4147-A177-3AD203B41FA5}">
                      <a16:colId xmlns:a16="http://schemas.microsoft.com/office/drawing/2014/main" val="121961165"/>
                    </a:ext>
                  </a:extLst>
                </a:gridCol>
                <a:gridCol w="2087148">
                  <a:extLst>
                    <a:ext uri="{9D8B030D-6E8A-4147-A177-3AD203B41FA5}">
                      <a16:colId xmlns:a16="http://schemas.microsoft.com/office/drawing/2014/main" val="1586940271"/>
                    </a:ext>
                  </a:extLst>
                </a:gridCol>
              </a:tblGrid>
              <a:tr h="2867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Units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Total Revenue (Rs.)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Average Revenue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35570500"/>
                  </a:ext>
                </a:extLst>
              </a:tr>
              <a:tr h="2867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1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100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100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69391242"/>
                  </a:ext>
                </a:extLst>
              </a:tr>
              <a:tr h="2867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2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180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200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76576212"/>
                  </a:ext>
                </a:extLst>
              </a:tr>
              <a:tr h="2867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3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240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80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58297813"/>
                  </a:ext>
                </a:extLst>
              </a:tr>
              <a:tr h="2867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4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300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75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31484605"/>
                  </a:ext>
                </a:extLst>
              </a:tr>
              <a:tr h="2867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5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330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66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56773395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E9486330-9F04-79B0-8515-FA46E6788D7E}"/>
              </a:ext>
            </a:extLst>
          </p:cNvPr>
          <p:cNvSpPr/>
          <p:nvPr/>
        </p:nvSpPr>
        <p:spPr>
          <a:xfrm>
            <a:off x="988333" y="4240934"/>
            <a:ext cx="3226788" cy="114420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b="1" dirty="0">
                <a:solidFill>
                  <a:srgbClr val="00B0F0"/>
                </a:solidFill>
                <a:latin typeface="Arial Rounded MT Bold" panose="020F0704030504030204" pitchFamily="34" charset="0"/>
              </a:rPr>
              <a:t>Rs.75</a:t>
            </a:r>
            <a:endParaRPr lang="en-US" sz="2800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B9D0F36-5BB4-D056-E356-251AAF151DDA}"/>
              </a:ext>
            </a:extLst>
          </p:cNvPr>
          <p:cNvSpPr/>
          <p:nvPr/>
        </p:nvSpPr>
        <p:spPr>
          <a:xfrm>
            <a:off x="5343513" y="4307429"/>
            <a:ext cx="3226788" cy="114420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Rs.80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BEB8B43-383B-5920-BD3F-0ADCE4CAFCDE}"/>
              </a:ext>
            </a:extLst>
          </p:cNvPr>
          <p:cNvSpPr/>
          <p:nvPr/>
        </p:nvSpPr>
        <p:spPr>
          <a:xfrm>
            <a:off x="1110827" y="5451637"/>
            <a:ext cx="3104293" cy="114420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Rs.66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5AD3DFD-BF87-116D-40A9-B58034D5B790}"/>
              </a:ext>
            </a:extLst>
          </p:cNvPr>
          <p:cNvSpPr/>
          <p:nvPr/>
        </p:nvSpPr>
        <p:spPr>
          <a:xfrm>
            <a:off x="5343513" y="5508376"/>
            <a:ext cx="3226788" cy="114420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Rs.60</a:t>
            </a:r>
          </a:p>
        </p:txBody>
      </p:sp>
    </p:spTree>
    <p:extLst>
      <p:ext uri="{BB962C8B-B14F-4D97-AF65-F5344CB8AC3E}">
        <p14:creationId xmlns:p14="http://schemas.microsoft.com/office/powerpoint/2010/main" val="2115409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16" y="-31521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446901"/>
            <a:ext cx="11341930" cy="1763861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Q3. Which markets covers a wider area such as few adjacent cities , part of states , or a cluster of states </a:t>
            </a:r>
          </a:p>
          <a:p>
            <a:pPr algn="r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[Sept-24]</a:t>
            </a:r>
          </a:p>
          <a:p>
            <a:r>
              <a:rPr lang="en-US" sz="2800" dirty="0">
                <a:solidFill>
                  <a:srgbClr val="00B050"/>
                </a:solidFill>
              </a:rPr>
              <a:t>     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86298" y="311864"/>
            <a:ext cx="2955382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Perfect competition market firm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852599" y="4796726"/>
            <a:ext cx="4340861" cy="943929"/>
          </a:xfrm>
          <a:prstGeom prst="roundRect">
            <a:avLst>
              <a:gd name="adj" fmla="val 394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International Market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	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898902" y="3646833"/>
            <a:ext cx="3688596" cy="632417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Regional Market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5407573" y="4648025"/>
            <a:ext cx="4340861" cy="1092630"/>
          </a:xfrm>
          <a:prstGeom prst="roundRect">
            <a:avLst>
              <a:gd name="adj" fmla="val 469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Local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5407572" y="3646834"/>
            <a:ext cx="4340862" cy="863173"/>
          </a:xfrm>
          <a:prstGeom prst="roundRect">
            <a:avLst>
              <a:gd name="adj" fmla="val 1666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National Market</a:t>
            </a:r>
            <a:r>
              <a:rPr lang="en-US" sz="2800" b="1" dirty="0">
                <a:solidFill>
                  <a:srgbClr val="0070C0"/>
                </a:solidFill>
              </a:rPr>
              <a:t>	</a:t>
            </a:r>
            <a:endParaRPr lang="en-US" sz="2800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5" name="Rectangle 14">
            <a:extLst>
              <a:ext uri="{FF2B5EF4-FFF2-40B4-BE49-F238E27FC236}">
                <a16:creationId xmlns:a16="http://schemas.microsoft.com/office/drawing/2014/main" id="{7D482409-2544-DD2E-8CBF-D65779E2EB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6" name="Object 25">
            <a:extLst>
              <a:ext uri="{FF2B5EF4-FFF2-40B4-BE49-F238E27FC236}">
                <a16:creationId xmlns:a16="http://schemas.microsoft.com/office/drawing/2014/main" id="{38E4B4D1-BAB1-0344-236B-E380E0777FD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457200"/>
          <a:ext cx="152400" cy="123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52202" imgH="126835" progId="Equation.DSMT4">
                  <p:embed/>
                </p:oleObj>
              </mc:Choice>
              <mc:Fallback>
                <p:oleObj name="Equation" r:id="rId3" imgW="152202" imgH="126835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57200"/>
                        <a:ext cx="152400" cy="123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6FBB73C1-97B9-07D3-78D4-7E046C8EC6A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35" t="12069" r="3584" b="7177"/>
          <a:stretch>
            <a:fillRect/>
          </a:stretch>
        </p:blipFill>
        <p:spPr>
          <a:xfrm>
            <a:off x="9604627" y="35847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B062A8-A481-6466-983E-12FCDCC2D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83DFBA1-79B3-85DE-19B2-0F4414A448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7410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BD3849C-7718-3FC9-4E05-49C4C4D61DB2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551C85E-9C3E-1649-A61A-0E611EEC22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EA23B6-0327-1964-3749-B14859516FC0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54F557E-944E-4D3A-3639-84E05FCE69F2}"/>
              </a:ext>
            </a:extLst>
          </p:cNvPr>
          <p:cNvSpPr/>
          <p:nvPr/>
        </p:nvSpPr>
        <p:spPr>
          <a:xfrm>
            <a:off x="704850" y="1250281"/>
            <a:ext cx="10877550" cy="184666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Q30 Calculate the AR , when MR =15 an price elasticity of demand =1.5 </a:t>
            </a:r>
          </a:p>
          <a:p>
            <a:pPr algn="r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0E51401-F6A3-A301-8EE6-6405D273697A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Perfect competition market firm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EE443FD1-1F7B-0438-3439-AC0604246E62}"/>
              </a:ext>
            </a:extLst>
          </p:cNvPr>
          <p:cNvSpPr/>
          <p:nvPr/>
        </p:nvSpPr>
        <p:spPr>
          <a:xfrm>
            <a:off x="1051557" y="4695984"/>
            <a:ext cx="4486729" cy="1384151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45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9A6772B7-9BFC-92C4-BE41-5CDE3B8A7D28}"/>
              </a:ext>
            </a:extLst>
          </p:cNvPr>
          <p:cNvSpPr/>
          <p:nvPr/>
        </p:nvSpPr>
        <p:spPr>
          <a:xfrm>
            <a:off x="1109467" y="3201878"/>
            <a:ext cx="4782112" cy="1230751"/>
          </a:xfrm>
          <a:prstGeom prst="roundRect">
            <a:avLst>
              <a:gd name="adj" fmla="val 8133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30	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 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3A3EFE8C-40FC-98F2-9F0C-B7636406964E}"/>
              </a:ext>
            </a:extLst>
          </p:cNvPr>
          <p:cNvSpPr/>
          <p:nvPr/>
        </p:nvSpPr>
        <p:spPr>
          <a:xfrm>
            <a:off x="6484912" y="4804474"/>
            <a:ext cx="4511253" cy="1122147"/>
          </a:xfrm>
          <a:prstGeom prst="roundRect">
            <a:avLst>
              <a:gd name="adj" fmla="val 1467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22.5</a:t>
            </a:r>
            <a:endParaRPr lang="en-US" sz="28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DEBD1282-DB54-5BB3-7C7F-7ED4EF6DA505}"/>
              </a:ext>
            </a:extLst>
          </p:cNvPr>
          <p:cNvSpPr/>
          <p:nvPr/>
        </p:nvSpPr>
        <p:spPr>
          <a:xfrm>
            <a:off x="6571280" y="3234044"/>
            <a:ext cx="4511253" cy="1198586"/>
          </a:xfrm>
          <a:prstGeom prst="roundRect">
            <a:avLst>
              <a:gd name="adj" fmla="val 1613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60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8CF071A0-7D82-E55C-4EF4-DF87309DBD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6176451-AC67-DEC8-29B0-7C4359DFE0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64E1057-8087-2A13-3EF7-32B361FA587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04627" y="35847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976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FDF979-7073-C505-2420-8543AC63F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EF07711-A825-5EB1-250C-58B019671D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54" y="-1354548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6876204-00E4-77A9-D185-6F21BC952548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C75BFC9-BB1E-5669-2B6F-901336F0C599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FFF3C4-DB24-7E92-0BFD-596C7254F259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BB1C9FE-2E8C-C83D-892D-B891CDFF0877}"/>
              </a:ext>
            </a:extLst>
          </p:cNvPr>
          <p:cNvSpPr/>
          <p:nvPr/>
        </p:nvSpPr>
        <p:spPr>
          <a:xfrm>
            <a:off x="704850" y="1250281"/>
            <a:ext cx="10877550" cy="184666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Q31 Markets dealing with homogenous products, which are perfect substitutes, are referred to as __________. </a:t>
            </a:r>
          </a:p>
          <a:p>
            <a:pPr algn="r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3A395C9-7C83-A698-B171-04C4B1E9BBA2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Perfect competition market firm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1355F9FA-3DA5-8122-507C-EB96F31F7683}"/>
              </a:ext>
            </a:extLst>
          </p:cNvPr>
          <p:cNvSpPr/>
          <p:nvPr/>
        </p:nvSpPr>
        <p:spPr>
          <a:xfrm>
            <a:off x="1051557" y="4695984"/>
            <a:ext cx="4486729" cy="1384151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Monopolistic Competition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865B9FAD-244E-FD0B-75CE-FD3173838EBE}"/>
              </a:ext>
            </a:extLst>
          </p:cNvPr>
          <p:cNvSpPr/>
          <p:nvPr/>
        </p:nvSpPr>
        <p:spPr>
          <a:xfrm>
            <a:off x="1109467" y="3201878"/>
            <a:ext cx="4782112" cy="1230751"/>
          </a:xfrm>
          <a:prstGeom prst="roundRect">
            <a:avLst>
              <a:gd name="adj" fmla="val 8133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Monopoly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 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F7D257A-D84A-9D6F-F84F-3EF99A8C1AC0}"/>
              </a:ext>
            </a:extLst>
          </p:cNvPr>
          <p:cNvSpPr/>
          <p:nvPr/>
        </p:nvSpPr>
        <p:spPr>
          <a:xfrm>
            <a:off x="6484912" y="4804474"/>
            <a:ext cx="4511253" cy="1122147"/>
          </a:xfrm>
          <a:prstGeom prst="roundRect">
            <a:avLst>
              <a:gd name="adj" fmla="val 1467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Perfect competition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84BCEAF3-98D7-CC3F-349F-0534B7EA7234}"/>
              </a:ext>
            </a:extLst>
          </p:cNvPr>
          <p:cNvSpPr/>
          <p:nvPr/>
        </p:nvSpPr>
        <p:spPr>
          <a:xfrm>
            <a:off x="6571280" y="3234044"/>
            <a:ext cx="4511253" cy="1198586"/>
          </a:xfrm>
          <a:prstGeom prst="roundRect">
            <a:avLst>
              <a:gd name="adj" fmla="val 1613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Oligopoly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0BF03E4-3032-B502-D696-C998791E48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5F523E2-1991-8481-51F2-D9C90E4C04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8C3ED50-4DCF-E316-42DF-4D371BA7972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04627" y="35847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138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DC8447-64BE-0B15-C686-9C83B862C2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413D491-5EEB-5002-4597-54EAB540DE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7410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E843337-CF26-7208-F3FD-F282916F290C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A9E29FF-9E57-4783-044C-949B38B93477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AD7005-EAAB-16AD-108B-B97DD8D439FE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7EF088E-4030-CB2B-5F4A-6B9FCCE71D7D}"/>
              </a:ext>
            </a:extLst>
          </p:cNvPr>
          <p:cNvSpPr/>
          <p:nvPr/>
        </p:nvSpPr>
        <p:spPr>
          <a:xfrm>
            <a:off x="704850" y="1250281"/>
            <a:ext cx="10877550" cy="184666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>
                <a:solidFill>
                  <a:srgbClr val="00B0F0"/>
                </a:solidFill>
                <a:latin typeface="Arial Rounded MT Bold" panose="020F0704030504030204" pitchFamily="34" charset="0"/>
              </a:rPr>
              <a:t>Q32 Which from the following forms essential elements of a market ? </a:t>
            </a:r>
          </a:p>
          <a:p>
            <a:pPr marL="400050" indent="-400050" algn="just">
              <a:buAutoNum type="romanUcParenBoth"/>
            </a:pPr>
            <a:r>
              <a:rPr lang="en-US" dirty="0">
                <a:solidFill>
                  <a:srgbClr val="00B0F0"/>
                </a:solidFill>
              </a:rPr>
              <a:t>Buyers and sellers</a:t>
            </a:r>
          </a:p>
          <a:p>
            <a:pPr algn="just"/>
            <a:r>
              <a:rPr lang="en-US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(II) Product and Service </a:t>
            </a:r>
          </a:p>
          <a:p>
            <a:pPr algn="just"/>
            <a:r>
              <a:rPr lang="en-US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(III) Knowledge of market conditions </a:t>
            </a:r>
          </a:p>
          <a:p>
            <a:pPr algn="just"/>
            <a:r>
              <a:rPr lang="en-US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(IV) Multiple prices for a product or service at a given time </a:t>
            </a:r>
          </a:p>
          <a:p>
            <a:pPr algn="r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24DC844-16B4-8898-7107-5848594AAE77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Perfect competition market firm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A83C7623-BC76-0286-9D6A-9154886B837E}"/>
              </a:ext>
            </a:extLst>
          </p:cNvPr>
          <p:cNvSpPr/>
          <p:nvPr/>
        </p:nvSpPr>
        <p:spPr>
          <a:xfrm>
            <a:off x="1051557" y="4695984"/>
            <a:ext cx="4486729" cy="1384151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(c) (I) , (II) and (IV)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3C741DB9-439B-C2C4-397D-9243E374EA8D}"/>
              </a:ext>
            </a:extLst>
          </p:cNvPr>
          <p:cNvSpPr/>
          <p:nvPr/>
        </p:nvSpPr>
        <p:spPr>
          <a:xfrm>
            <a:off x="1109467" y="3201878"/>
            <a:ext cx="4782112" cy="1230751"/>
          </a:xfrm>
          <a:prstGeom prst="roundRect">
            <a:avLst>
              <a:gd name="adj" fmla="val 8133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(a)</a:t>
            </a:r>
            <a:r>
              <a:rPr lang="en-US" sz="2800" b="1" dirty="0">
                <a:solidFill>
                  <a:srgbClr val="00B0F0"/>
                </a:solidFill>
                <a:latin typeface="Arial Rounded MT Bold" panose="020F0704030504030204" pitchFamily="34" charset="0"/>
              </a:rPr>
              <a:t> (I), (II) and (III)</a:t>
            </a:r>
            <a:endParaRPr lang="en-US" sz="2800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 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68C93CFB-8F98-82F4-6543-E95F959F961B}"/>
              </a:ext>
            </a:extLst>
          </p:cNvPr>
          <p:cNvSpPr/>
          <p:nvPr/>
        </p:nvSpPr>
        <p:spPr>
          <a:xfrm>
            <a:off x="6484912" y="4804474"/>
            <a:ext cx="4511253" cy="1122147"/>
          </a:xfrm>
          <a:prstGeom prst="roundRect">
            <a:avLst>
              <a:gd name="adj" fmla="val 1467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(d) Both (III) and (IV) 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2CBBF7B0-3D33-CF06-D3E5-23813F0CDD42}"/>
              </a:ext>
            </a:extLst>
          </p:cNvPr>
          <p:cNvSpPr/>
          <p:nvPr/>
        </p:nvSpPr>
        <p:spPr>
          <a:xfrm>
            <a:off x="6571280" y="3234044"/>
            <a:ext cx="4511253" cy="1198586"/>
          </a:xfrm>
          <a:prstGeom prst="roundRect">
            <a:avLst>
              <a:gd name="adj" fmla="val 1613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(b) Both (I) and (III)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B7E54E79-841C-CD19-6BD4-3BD61B2ED7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E9065E3-C81F-6C66-B917-6B611ECC5C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A546B6A-E579-364B-6CB1-48C4022220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04627" y="35847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112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8D84D-E2F0-3A28-EFF4-C3C6E255E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AD2DE96-9ACB-0109-F553-16C25DBAE9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7410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D2D1DE2-B2E3-3830-7810-4C8C21458186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9BDF012-2879-ED54-BB58-132BFD692F6C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85F781-E4EC-E9D2-4783-1162D535D100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3888EEB-2C24-ABA9-D36F-EB92CBB5D0A7}"/>
              </a:ext>
            </a:extLst>
          </p:cNvPr>
          <p:cNvSpPr/>
          <p:nvPr/>
        </p:nvSpPr>
        <p:spPr>
          <a:xfrm>
            <a:off x="704850" y="1250281"/>
            <a:ext cx="10877550" cy="184666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Q33 Complete the statement by selecting the correct option . A firm earns zero economic profit _________ </a:t>
            </a:r>
          </a:p>
          <a:p>
            <a:pPr algn="just"/>
            <a:endParaRPr lang="en-US" sz="2800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144026E-724E-EECC-156D-F06F72AFA98E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Perfect competition market firm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18A5FEA-E551-83AA-52E9-03680FB43FD3}"/>
              </a:ext>
            </a:extLst>
          </p:cNvPr>
          <p:cNvSpPr/>
          <p:nvPr/>
        </p:nvSpPr>
        <p:spPr>
          <a:xfrm>
            <a:off x="1051557" y="4695984"/>
            <a:ext cx="4486729" cy="1384151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(c) If price &lt; Minimum ATC 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C8B5A5D8-C68C-EED7-2927-DCCE4BBA4D74}"/>
              </a:ext>
            </a:extLst>
          </p:cNvPr>
          <p:cNvSpPr/>
          <p:nvPr/>
        </p:nvSpPr>
        <p:spPr>
          <a:xfrm>
            <a:off x="1109467" y="3201878"/>
            <a:ext cx="4782112" cy="1230751"/>
          </a:xfrm>
          <a:prstGeom prst="roundRect">
            <a:avLst>
              <a:gd name="adj" fmla="val 8133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(a)</a:t>
            </a:r>
            <a:r>
              <a:rPr lang="en-US" sz="2800" b="1" dirty="0">
                <a:solidFill>
                  <a:srgbClr val="00B0F0"/>
                </a:solidFill>
                <a:latin typeface="Arial Rounded MT Bold" panose="020F0704030504030204" pitchFamily="34" charset="0"/>
              </a:rPr>
              <a:t> If price = Minimum ATC</a:t>
            </a:r>
            <a:endParaRPr lang="en-US" sz="2800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 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D4C082F3-4EBB-67D5-7C09-06AC9DD992C0}"/>
              </a:ext>
            </a:extLst>
          </p:cNvPr>
          <p:cNvSpPr/>
          <p:nvPr/>
        </p:nvSpPr>
        <p:spPr>
          <a:xfrm>
            <a:off x="6484912" y="4804474"/>
            <a:ext cx="4511253" cy="1122147"/>
          </a:xfrm>
          <a:prstGeom prst="roundRect">
            <a:avLst>
              <a:gd name="adj" fmla="val 1467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(d) If price &lt; Average Variable </a:t>
            </a:r>
            <a:r>
              <a:rPr lang="en-US" dirty="0"/>
              <a:t>cost </a:t>
            </a:r>
            <a:endParaRPr lang="en-US" sz="2800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292F4455-C551-3C28-6750-6C5C11E1457A}"/>
              </a:ext>
            </a:extLst>
          </p:cNvPr>
          <p:cNvSpPr/>
          <p:nvPr/>
        </p:nvSpPr>
        <p:spPr>
          <a:xfrm>
            <a:off x="6571280" y="3234044"/>
            <a:ext cx="4511253" cy="1198586"/>
          </a:xfrm>
          <a:prstGeom prst="roundRect">
            <a:avLst>
              <a:gd name="adj" fmla="val 1613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(b) If price &gt; Minimum ATC 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1EC974D4-E065-4195-C5F9-975BCA511A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A1EF1DA-F569-4E82-1F88-5A2E63217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39BDF31-3E0F-00BF-8BC9-747C0FD2373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04627" y="35847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787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A4FB6-32F0-E923-069D-49784F8E38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6AAC7FB-FEA3-4734-2936-F55BDCDEA3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6" y="-1339049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4789A99-53B8-EE18-140E-F59A6785E1E0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86E3BFA-9585-3D7D-262A-B8E607F66B1A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765FBD-F3B7-D84B-DBB4-A852DF06D69F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F80C346-E58B-144C-1936-4BA14EAEAB2A}"/>
              </a:ext>
            </a:extLst>
          </p:cNvPr>
          <p:cNvSpPr/>
          <p:nvPr/>
        </p:nvSpPr>
        <p:spPr>
          <a:xfrm>
            <a:off x="704850" y="1250281"/>
            <a:ext cx="10877550" cy="184666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Q34 Select the correct option from the following which represents market classification based on volume of business ? 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D065728-F3B3-AEE2-DA85-BC5863ED12AB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Perfect competition market firm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F918253-298B-F083-EA76-765096A6B3C5}"/>
              </a:ext>
            </a:extLst>
          </p:cNvPr>
          <p:cNvSpPr/>
          <p:nvPr/>
        </p:nvSpPr>
        <p:spPr>
          <a:xfrm>
            <a:off x="1051557" y="4695984"/>
            <a:ext cx="4486729" cy="1384151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b="1" dirty="0">
                <a:solidFill>
                  <a:srgbClr val="7030A0"/>
                </a:solidFill>
                <a:latin typeface="Arial Rounded MT Bold" panose="020F0704030504030204" pitchFamily="34" charset="0"/>
              </a:rPr>
              <a:t>Retail market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52FE722-3B15-61B9-F2F7-BB11E1636901}"/>
              </a:ext>
            </a:extLst>
          </p:cNvPr>
          <p:cNvSpPr/>
          <p:nvPr/>
        </p:nvSpPr>
        <p:spPr>
          <a:xfrm>
            <a:off x="1109467" y="3201878"/>
            <a:ext cx="4782112" cy="1230751"/>
          </a:xfrm>
          <a:prstGeom prst="roundRect">
            <a:avLst>
              <a:gd name="adj" fmla="val 8133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Spot market 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 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5997C3D9-74EB-B299-38A9-DBF6A55F47EA}"/>
              </a:ext>
            </a:extLst>
          </p:cNvPr>
          <p:cNvSpPr/>
          <p:nvPr/>
        </p:nvSpPr>
        <p:spPr>
          <a:xfrm>
            <a:off x="6484912" y="4804474"/>
            <a:ext cx="4511253" cy="1122147"/>
          </a:xfrm>
          <a:prstGeom prst="roundRect">
            <a:avLst>
              <a:gd name="adj" fmla="val 1467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Local market 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6EC6666A-8F97-604B-3908-73C0634F89D9}"/>
              </a:ext>
            </a:extLst>
          </p:cNvPr>
          <p:cNvSpPr/>
          <p:nvPr/>
        </p:nvSpPr>
        <p:spPr>
          <a:xfrm>
            <a:off x="6571280" y="3234044"/>
            <a:ext cx="4511253" cy="1198586"/>
          </a:xfrm>
          <a:prstGeom prst="roundRect">
            <a:avLst>
              <a:gd name="adj" fmla="val 1613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Regulated market 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A44986C-1D4E-A422-3565-49B6F5ACE4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B99F5C2-8AC8-5A57-B82D-B08D071F3E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94CC6C-7FA0-6E7B-9DCD-468CCAA988E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04627" y="35847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027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AE09C47-520B-4651-BFA6-ED33CEDABC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08446" y="-2542157"/>
            <a:ext cx="6610665" cy="11859882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66578" y="82451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372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76338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2406476" y="1229045"/>
            <a:ext cx="6984998" cy="580913"/>
          </a:xfrm>
          <a:prstGeom prst="roundRect">
            <a:avLst>
              <a:gd name="adj" fmla="val 5644"/>
            </a:avLst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2800" dirty="0">
                <a:solidFill>
                  <a:srgbClr val="0000FF"/>
                </a:solidFill>
                <a:latin typeface="Arial Rounded MT Bold" panose="020F0704030504030204" pitchFamily="34" charset="0"/>
              </a:rPr>
              <a:t>Answer Key </a:t>
            </a:r>
            <a:endParaRPr lang="en-US" sz="2400" dirty="0">
              <a:solidFill>
                <a:srgbClr val="0000FF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DC85CB-B419-4B56-81E3-2ADB17F0D38C}"/>
              </a:ext>
            </a:extLst>
          </p:cNvPr>
          <p:cNvSpPr txBox="1"/>
          <p:nvPr/>
        </p:nvSpPr>
        <p:spPr>
          <a:xfrm>
            <a:off x="599569" y="430942"/>
            <a:ext cx="297216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>
                <a:solidFill>
                  <a:srgbClr val="002060"/>
                </a:solidFill>
                <a:latin typeface="Arial Rounded MT Bold" panose="020F0704030504030204" pitchFamily="34" charset="0"/>
              </a:rPr>
              <a:t>Theory of Cost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5086648"/>
              </p:ext>
            </p:extLst>
          </p:nvPr>
        </p:nvGraphicFramePr>
        <p:xfrm>
          <a:off x="1937288" y="1966427"/>
          <a:ext cx="8180671" cy="46493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5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4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562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451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4846"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1 (b)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2 (d)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3 (a)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4 (b)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4692"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5 (d)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6 (c)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7 (d)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8 (a)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46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9 (b)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10 (d)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11 (c)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12 (c)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4846">
                <a:tc>
                  <a:txBody>
                    <a:bodyPr/>
                    <a:lstStyle/>
                    <a:p>
                      <a:r>
                        <a:rPr lang="en-IN" dirty="0"/>
                        <a:t>Ans.13 (c)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14 (a)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15(a)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16 (a)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4846">
                <a:tc>
                  <a:txBody>
                    <a:bodyPr/>
                    <a:lstStyle/>
                    <a:p>
                      <a:r>
                        <a:rPr lang="en-IN" dirty="0"/>
                        <a:t>Ans.17 (c)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18(b)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19 (c)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20 (a)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5148478"/>
                  </a:ext>
                </a:extLst>
              </a:tr>
              <a:tr h="574471">
                <a:tc>
                  <a:txBody>
                    <a:bodyPr/>
                    <a:lstStyle/>
                    <a:p>
                      <a:r>
                        <a:rPr lang="en-IN" dirty="0"/>
                        <a:t>Ans.21(a)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Ans.22 (a)</a:t>
                      </a:r>
                      <a:endParaRPr lang="en-US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Ans.23 (a)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Ans.24(c)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091351"/>
                  </a:ext>
                </a:extLst>
              </a:tr>
              <a:tr h="454846">
                <a:tc>
                  <a:txBody>
                    <a:bodyPr/>
                    <a:lstStyle/>
                    <a:p>
                      <a:r>
                        <a:rPr lang="en-IN" dirty="0"/>
                        <a:t>Ans.25(d)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Ans.26(b)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Ans.27(c)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Ans.28()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0238410"/>
                  </a:ext>
                </a:extLst>
              </a:tr>
              <a:tr h="454846">
                <a:tc>
                  <a:txBody>
                    <a:bodyPr/>
                    <a:lstStyle/>
                    <a:p>
                      <a:r>
                        <a:rPr lang="en-IN" dirty="0"/>
                        <a:t>Ans.27()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Ans.28(b)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Ans.29(a)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Ans.30(d)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8167285"/>
                  </a:ext>
                </a:extLst>
              </a:tr>
              <a:tr h="454846">
                <a:tc>
                  <a:txBody>
                    <a:bodyPr/>
                    <a:lstStyle/>
                    <a:p>
                      <a:r>
                        <a:rPr lang="en-IN" dirty="0"/>
                        <a:t>Ans.31(d)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Ans.32(a)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Ans.33(a)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</a:t>
                      </a:r>
                      <a:r>
                        <a:rPr lang="en-IN"/>
                        <a:t>34(c)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2207021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B6EDE5A1-B050-4D01-D12D-6A79D9407B3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04627" y="35847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776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30" y="-81395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178222"/>
            <a:ext cx="11341930" cy="1725669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Q4  When should a competitive firm consider shutting down its operations</a:t>
            </a:r>
          </a:p>
          <a:p>
            <a:r>
              <a:rPr lang="en-US" dirty="0"/>
              <a:t>?</a:t>
            </a:r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	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									  [Sept-24]</a:t>
            </a:r>
          </a:p>
          <a:p>
            <a:pPr algn="just"/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41279" y="220134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Perfect competition market firm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77330" y="4344388"/>
            <a:ext cx="4999485" cy="1335389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When the price is equal to Total Revenue (TR).	 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77330" y="3006249"/>
            <a:ext cx="5253513" cy="1209289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When the price is above Total Variable </a:t>
            </a:r>
            <a:r>
              <a:rPr lang="en-US" sz="2800" i="1" dirty="0">
                <a:solidFill>
                  <a:srgbClr val="00B050"/>
                </a:solidFill>
                <a:latin typeface="Arial Rounded MT Bold" panose="020F0704030504030204" pitchFamily="34" charset="0"/>
              </a:rPr>
              <a:t>Costs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(TVC).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095999" y="4344388"/>
            <a:ext cx="5654722" cy="1335390"/>
          </a:xfrm>
          <a:prstGeom prst="roundRect">
            <a:avLst>
              <a:gd name="adj" fmla="val 3999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When the price is constant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096000" y="3006249"/>
            <a:ext cx="5418670" cy="1209289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When the price is below Average Variable Costs (AVC)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E34F010-FABB-5069-CF3E-7C87B5FB742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04627" y="35847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399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675560" y="1237343"/>
            <a:ext cx="10979026" cy="181469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Q5 Condition for equilibrium of firm under perfect competition: </a:t>
            </a:r>
          </a:p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  <a:endParaRPr lang="en-US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dirty="0">
                <a:solidFill>
                  <a:srgbClr val="FF0000"/>
                </a:solidFill>
                <a:latin typeface="Arial Rounded MT Bold" panose="020F0704030504030204" pitchFamily="34" charset="0"/>
              </a:rPr>
              <a:t>[Sept-24]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Perfect competition market firm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127B311C-9830-562C-DA7F-867036C00D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913BD6A-35B9-A960-9D28-5643A9F8F1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9197B80-DF2F-B974-E0FD-E8B037264B6A}"/>
              </a:ext>
            </a:extLst>
          </p:cNvPr>
          <p:cNvSpPr/>
          <p:nvPr/>
        </p:nvSpPr>
        <p:spPr>
          <a:xfrm>
            <a:off x="1099400" y="3176197"/>
            <a:ext cx="9857901" cy="9191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Where Marginal Revenue (MR) is equal to the Marginal Cost (MC).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2DBDA0-174A-3EB8-E37C-526D599E716B}"/>
              </a:ext>
            </a:extLst>
          </p:cNvPr>
          <p:cNvSpPr/>
          <p:nvPr/>
        </p:nvSpPr>
        <p:spPr>
          <a:xfrm>
            <a:off x="1099400" y="4016497"/>
            <a:ext cx="9857901" cy="11041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Where Average Revenue (AR) is equal to the Average Cost (AC)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1CEFF30-AD74-592F-14CF-FB4253C3F288}"/>
              </a:ext>
            </a:extLst>
          </p:cNvPr>
          <p:cNvSpPr/>
          <p:nvPr/>
        </p:nvSpPr>
        <p:spPr>
          <a:xfrm>
            <a:off x="1099400" y="5120604"/>
            <a:ext cx="7500919" cy="50005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MC curve cuts MR curve from below</a:t>
            </a:r>
            <a:r>
              <a:rPr lang="en-US" dirty="0"/>
              <a:t>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2E17E4C-5D04-48CB-B3FB-57538F8465DC}"/>
              </a:ext>
            </a:extLst>
          </p:cNvPr>
          <p:cNvSpPr/>
          <p:nvPr/>
        </p:nvSpPr>
        <p:spPr>
          <a:xfrm>
            <a:off x="1099400" y="5725587"/>
            <a:ext cx="9656423" cy="6937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Where MR = MC and also MC curve cuts MR curve from below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15D1959-4F50-EBCC-0964-5FE7F0E4A51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04627" y="35847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9575F1-6142-C9C9-AA5A-3569C3A2A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1B1AD6B-CC32-6CD3-E37B-F84EF0E4D1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F4C1495-5789-1291-C961-37E99319DEC3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18F1DB5-E171-562F-F02A-E1B76B3D7626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ABF7CF-34D6-7987-26D7-2E0B2847CEBC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7B1AD6-9187-2A3B-D667-3C65E6646903}"/>
              </a:ext>
            </a:extLst>
          </p:cNvPr>
          <p:cNvSpPr/>
          <p:nvPr/>
        </p:nvSpPr>
        <p:spPr>
          <a:xfrm>
            <a:off x="704850" y="1250281"/>
            <a:ext cx="10877550" cy="184666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Q6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A market structure in which all firms individually are price takers is known as  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[Sept-24]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5D70A6-1B88-0BF4-EBC4-884A510C0DBF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Perfect competition market firm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CAA7CA04-9BFC-9C7D-DAE9-C07417D3FA22}"/>
              </a:ext>
            </a:extLst>
          </p:cNvPr>
          <p:cNvSpPr/>
          <p:nvPr/>
        </p:nvSpPr>
        <p:spPr>
          <a:xfrm>
            <a:off x="769982" y="4419466"/>
            <a:ext cx="4716009" cy="1188253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Perfect competition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953A6FC7-727D-6F40-F927-D336D979628B}"/>
              </a:ext>
            </a:extLst>
          </p:cNvPr>
          <p:cNvSpPr/>
          <p:nvPr/>
        </p:nvSpPr>
        <p:spPr>
          <a:xfrm>
            <a:off x="769981" y="3201879"/>
            <a:ext cx="4894959" cy="1112657"/>
          </a:xfrm>
          <a:prstGeom prst="roundRect">
            <a:avLst>
              <a:gd name="adj" fmla="val 8133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Monopolistic competition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 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EED253D5-4BB9-0239-78C4-4FB64033A334}"/>
              </a:ext>
            </a:extLst>
          </p:cNvPr>
          <p:cNvSpPr/>
          <p:nvPr/>
        </p:nvSpPr>
        <p:spPr>
          <a:xfrm>
            <a:off x="6095999" y="4552943"/>
            <a:ext cx="4952539" cy="1188253"/>
          </a:xfrm>
          <a:prstGeom prst="roundRect">
            <a:avLst>
              <a:gd name="adj" fmla="val 1467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Oligopoly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583DDD0F-43D6-817C-EBBF-A83A37FA48E2}"/>
              </a:ext>
            </a:extLst>
          </p:cNvPr>
          <p:cNvSpPr/>
          <p:nvPr/>
        </p:nvSpPr>
        <p:spPr>
          <a:xfrm>
            <a:off x="5927270" y="3096949"/>
            <a:ext cx="4952539" cy="1217587"/>
          </a:xfrm>
          <a:prstGeom prst="roundRect">
            <a:avLst>
              <a:gd name="adj" fmla="val 1613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Monopoly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32C22FB-4D7F-82E2-FBB2-5E6A1D6876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42B8B23-A209-BB2A-A6B3-8DBF679BFB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F27077-222C-11C9-CD72-C83922E2101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04627" y="35847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206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38570-0E01-8625-478C-FEFFE0B94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CD7F667-6285-C388-83B4-DD8915489B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791" y="10493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37B3AAE-5D5D-39CA-1B6F-06443CB0FC24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645708F-341C-5574-8509-5EB9BA805515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9BDA74-6354-B8FE-FF13-8EBD44167F81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71F0CA0-6709-9E71-EC24-D5F676C7547C}"/>
              </a:ext>
            </a:extLst>
          </p:cNvPr>
          <p:cNvSpPr/>
          <p:nvPr/>
        </p:nvSpPr>
        <p:spPr>
          <a:xfrm>
            <a:off x="704850" y="1250279"/>
            <a:ext cx="10877550" cy="2928143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Q7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Identify the correct below mentioned condition / conditions for equilibrium of a firm under perfect competition ::  </a:t>
            </a:r>
          </a:p>
          <a:p>
            <a:pPr marL="571500" indent="-571500" algn="just">
              <a:buAutoNum type="romanUcParenBoth"/>
            </a:pPr>
            <a:r>
              <a:rPr lang="en-US" sz="24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MR = MC</a:t>
            </a:r>
          </a:p>
          <a:p>
            <a:pPr marL="571500" indent="-571500" algn="just">
              <a:buAutoNum type="romanUcParenBoth"/>
            </a:pPr>
            <a:r>
              <a:rPr lang="en-US" sz="24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MR &gt; MC</a:t>
            </a:r>
          </a:p>
          <a:p>
            <a:pPr marL="571500" indent="-571500" algn="just">
              <a:buAutoNum type="romanUcParenBoth"/>
            </a:pPr>
            <a:r>
              <a:rPr lang="en-US" sz="24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MR &lt; MC</a:t>
            </a:r>
          </a:p>
          <a:p>
            <a:pPr marL="571500" indent="-571500" algn="just">
              <a:buAutoNum type="romanUcParenBoth"/>
            </a:pPr>
            <a:r>
              <a:rPr lang="en-US" sz="24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MC should have a positive slope</a:t>
            </a:r>
          </a:p>
          <a:p>
            <a:pPr marL="571500" indent="-571500" algn="just">
              <a:buAutoNum type="romanUcParenBoth"/>
            </a:pPr>
            <a:r>
              <a:rPr lang="en-US" sz="24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MC should have a negative slope  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[Jan-25]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F17D94-FB20-7987-391E-80E10FF68E0D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Perfect competition market firm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B2EC9600-6D68-7207-2A52-DDE25A475D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AF30998-FA56-8B82-2AD7-2D29A80F1C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CE5EDFD-4923-77D5-AADA-4B06B5034615}"/>
              </a:ext>
            </a:extLst>
          </p:cNvPr>
          <p:cNvSpPr/>
          <p:nvPr/>
        </p:nvSpPr>
        <p:spPr>
          <a:xfrm>
            <a:off x="1103939" y="4369423"/>
            <a:ext cx="3254644" cy="8369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(II) and (V)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B8C78D0-C08F-BADD-32C3-B7DCA70969A8}"/>
              </a:ext>
            </a:extLst>
          </p:cNvPr>
          <p:cNvSpPr/>
          <p:nvPr/>
        </p:nvSpPr>
        <p:spPr>
          <a:xfrm>
            <a:off x="5831201" y="4300007"/>
            <a:ext cx="3254644" cy="8369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(II) and (IV)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770A6C1-9C30-FB74-63AF-E109C9E705EE}"/>
              </a:ext>
            </a:extLst>
          </p:cNvPr>
          <p:cNvSpPr/>
          <p:nvPr/>
        </p:nvSpPr>
        <p:spPr>
          <a:xfrm>
            <a:off x="1103939" y="5515199"/>
            <a:ext cx="3254644" cy="8369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(III) and (V)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80E167-FA8B-69E4-696E-DCC94155C677}"/>
              </a:ext>
            </a:extLst>
          </p:cNvPr>
          <p:cNvSpPr/>
          <p:nvPr/>
        </p:nvSpPr>
        <p:spPr>
          <a:xfrm>
            <a:off x="5831201" y="5376367"/>
            <a:ext cx="3254644" cy="8369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(I) and (IV)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C869AB9-189F-9061-73A7-FCAB807B583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04627" y="35847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506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33390A-CD79-851A-A618-11996FE6A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A08A29C-D3A5-0616-B367-E0CEE6D680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260968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1F58FEE-8671-1F61-E660-0688683BFED2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8B65EC7-7DEA-25C2-16BD-312CAD1C8A00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84D17D-FE72-A7E5-756F-43FFF0A7CF41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78A5A79-FB2E-FE68-F8EA-6FD06323E75F}"/>
              </a:ext>
            </a:extLst>
          </p:cNvPr>
          <p:cNvSpPr/>
          <p:nvPr/>
        </p:nvSpPr>
        <p:spPr>
          <a:xfrm>
            <a:off x="704850" y="1250281"/>
            <a:ext cx="10877550" cy="2357365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Q8 When a perfect competitive firm earns ________, its average revenues are more than its average total cost </a:t>
            </a:r>
          </a:p>
          <a:p>
            <a:pPr algn="r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[Jan-25]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0203D69-B27B-6433-B7FE-A2EDCB06E218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Perfect competition market firm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475E0FFC-E117-5183-72A4-DBFE7AD09F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2DFA6BD-998C-E4CC-E6EB-0FE6108A0F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" name="Rectangle: Rounded Corners 20">
            <a:extLst>
              <a:ext uri="{FF2B5EF4-FFF2-40B4-BE49-F238E27FC236}">
                <a16:creationId xmlns:a16="http://schemas.microsoft.com/office/drawing/2014/main" id="{95AD3523-89A9-7CAF-E560-00559EE3ED65}"/>
              </a:ext>
            </a:extLst>
          </p:cNvPr>
          <p:cNvSpPr/>
          <p:nvPr/>
        </p:nvSpPr>
        <p:spPr>
          <a:xfrm>
            <a:off x="914400" y="3744741"/>
            <a:ext cx="4277532" cy="1228878"/>
          </a:xfrm>
          <a:prstGeom prst="roundRect">
            <a:avLst>
              <a:gd name="adj" fmla="val 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Supernormal profits</a:t>
            </a:r>
            <a:r>
              <a:rPr lang="en-US" b="1" dirty="0"/>
              <a:t>	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 </a:t>
            </a:r>
          </a:p>
        </p:txBody>
      </p:sp>
      <p:sp>
        <p:nvSpPr>
          <p:cNvPr id="17" name="Rectangle: Rounded Corners 20">
            <a:extLst>
              <a:ext uri="{FF2B5EF4-FFF2-40B4-BE49-F238E27FC236}">
                <a16:creationId xmlns:a16="http://schemas.microsoft.com/office/drawing/2014/main" id="{0237607F-1BBC-A8D8-92A0-A9782175AD51}"/>
              </a:ext>
            </a:extLst>
          </p:cNvPr>
          <p:cNvSpPr/>
          <p:nvPr/>
        </p:nvSpPr>
        <p:spPr>
          <a:xfrm>
            <a:off x="5781480" y="3847099"/>
            <a:ext cx="3722031" cy="999996"/>
          </a:xfrm>
          <a:prstGeom prst="roundRect">
            <a:avLst>
              <a:gd name="adj" fmla="val 8133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Normal profits</a:t>
            </a:r>
            <a:r>
              <a:rPr lang="en-US" b="1" dirty="0"/>
              <a:t>	</a:t>
            </a:r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 </a:t>
            </a:r>
          </a:p>
        </p:txBody>
      </p:sp>
      <p:sp>
        <p:nvSpPr>
          <p:cNvPr id="19" name="Rectangle: Rounded Corners 20">
            <a:extLst>
              <a:ext uri="{FF2B5EF4-FFF2-40B4-BE49-F238E27FC236}">
                <a16:creationId xmlns:a16="http://schemas.microsoft.com/office/drawing/2014/main" id="{94715070-55FB-8C62-AF2E-CCF9EC5ECB0E}"/>
              </a:ext>
            </a:extLst>
          </p:cNvPr>
          <p:cNvSpPr/>
          <p:nvPr/>
        </p:nvSpPr>
        <p:spPr>
          <a:xfrm>
            <a:off x="1036060" y="5110714"/>
            <a:ext cx="4277532" cy="1308642"/>
          </a:xfrm>
          <a:prstGeom prst="roundRect">
            <a:avLst>
              <a:gd name="adj" fmla="val 62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Normal profits and supernormal profits</a:t>
            </a: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 </a:t>
            </a:r>
          </a:p>
        </p:txBody>
      </p:sp>
      <p:sp>
        <p:nvSpPr>
          <p:cNvPr id="22" name="Rectangle: Rounded Corners 20">
            <a:extLst>
              <a:ext uri="{FF2B5EF4-FFF2-40B4-BE49-F238E27FC236}">
                <a16:creationId xmlns:a16="http://schemas.microsoft.com/office/drawing/2014/main" id="{84FFB295-9DDF-51F3-4731-FE25B0513416}"/>
              </a:ext>
            </a:extLst>
          </p:cNvPr>
          <p:cNvSpPr/>
          <p:nvPr/>
        </p:nvSpPr>
        <p:spPr>
          <a:xfrm>
            <a:off x="5781480" y="5086548"/>
            <a:ext cx="4090940" cy="1332808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Losses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1731ED-BED4-145F-701A-2A4E3F58CF6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04627" y="35847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779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33928-206B-D6DA-1E83-CD5FAA64D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72B32FA-C329-C6C0-007C-1939650918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260968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EFAADD-4385-A0E2-FE6D-235430ACB709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E63DD02-2950-597E-B53C-6E3BC0BC03A3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2E6916-F39E-A320-7449-1390EF314F20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4854325-CE54-13BD-8F57-E9934A74F951}"/>
              </a:ext>
            </a:extLst>
          </p:cNvPr>
          <p:cNvSpPr/>
          <p:nvPr/>
        </p:nvSpPr>
        <p:spPr>
          <a:xfrm>
            <a:off x="704850" y="1250281"/>
            <a:ext cx="10877550" cy="3182234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Q9</a:t>
            </a:r>
            <a:r>
              <a:rPr lang="en-US" dirty="0">
                <a:solidFill>
                  <a:srgbClr val="00206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Price elasticity of demand of a firm under perfect competition will be :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[Jan-25]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E3681C9-7590-129D-9DFD-DA45A08D285A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Perfect competition market firm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0F3C2DF0-068C-BBD9-3EFF-1F7713B7F0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0D2A1F9-4018-18CC-65E7-5602C77C92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" name="Rectangle: Rounded Corners 20">
            <a:extLst>
              <a:ext uri="{FF2B5EF4-FFF2-40B4-BE49-F238E27FC236}">
                <a16:creationId xmlns:a16="http://schemas.microsoft.com/office/drawing/2014/main" id="{9F0C34F9-60EF-5E1F-1697-D0358E52F34D}"/>
              </a:ext>
            </a:extLst>
          </p:cNvPr>
          <p:cNvSpPr/>
          <p:nvPr/>
        </p:nvSpPr>
        <p:spPr>
          <a:xfrm>
            <a:off x="1036060" y="4494825"/>
            <a:ext cx="3914312" cy="855965"/>
          </a:xfrm>
          <a:prstGeom prst="roundRect">
            <a:avLst>
              <a:gd name="adj" fmla="val 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Very Large</a:t>
            </a:r>
          </a:p>
        </p:txBody>
      </p:sp>
      <p:sp>
        <p:nvSpPr>
          <p:cNvPr id="17" name="Rectangle: Rounded Corners 20">
            <a:extLst>
              <a:ext uri="{FF2B5EF4-FFF2-40B4-BE49-F238E27FC236}">
                <a16:creationId xmlns:a16="http://schemas.microsoft.com/office/drawing/2014/main" id="{399436AF-CC32-F055-6618-95BB3395091A}"/>
              </a:ext>
            </a:extLst>
          </p:cNvPr>
          <p:cNvSpPr/>
          <p:nvPr/>
        </p:nvSpPr>
        <p:spPr>
          <a:xfrm>
            <a:off x="5849007" y="4494825"/>
            <a:ext cx="3515710" cy="796227"/>
          </a:xfrm>
          <a:prstGeom prst="roundRect">
            <a:avLst>
              <a:gd name="adj" fmla="val 8133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Infinite</a:t>
            </a:r>
            <a:r>
              <a:rPr lang="en-US" sz="28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	</a:t>
            </a:r>
            <a:endParaRPr lang="en-US" sz="28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 </a:t>
            </a:r>
          </a:p>
        </p:txBody>
      </p:sp>
      <p:sp>
        <p:nvSpPr>
          <p:cNvPr id="19" name="Rectangle: Rounded Corners 20">
            <a:extLst>
              <a:ext uri="{FF2B5EF4-FFF2-40B4-BE49-F238E27FC236}">
                <a16:creationId xmlns:a16="http://schemas.microsoft.com/office/drawing/2014/main" id="{DFB2DFE5-D4EC-84C8-6EF3-0490B37CE5A8}"/>
              </a:ext>
            </a:extLst>
          </p:cNvPr>
          <p:cNvSpPr/>
          <p:nvPr/>
        </p:nvSpPr>
        <p:spPr>
          <a:xfrm>
            <a:off x="1036060" y="5498340"/>
            <a:ext cx="3583237" cy="921016"/>
          </a:xfrm>
          <a:prstGeom prst="roundRect">
            <a:avLst>
              <a:gd name="adj" fmla="val 8133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Large  </a:t>
            </a:r>
          </a:p>
        </p:txBody>
      </p:sp>
      <p:sp>
        <p:nvSpPr>
          <p:cNvPr id="22" name="Rectangle: Rounded Corners 20">
            <a:extLst>
              <a:ext uri="{FF2B5EF4-FFF2-40B4-BE49-F238E27FC236}">
                <a16:creationId xmlns:a16="http://schemas.microsoft.com/office/drawing/2014/main" id="{DBDD7259-2574-AA0A-E34C-8225C38EE868}"/>
              </a:ext>
            </a:extLst>
          </p:cNvPr>
          <p:cNvSpPr/>
          <p:nvPr/>
        </p:nvSpPr>
        <p:spPr>
          <a:xfrm>
            <a:off x="5849007" y="5498339"/>
            <a:ext cx="3515710" cy="921017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Small</a:t>
            </a:r>
          </a:p>
          <a:p>
            <a:endParaRPr lang="en-US" sz="28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5BD031B-098B-B3F9-C0F0-945B039620E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04627" y="35847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906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2393</TotalTime>
  <Words>2424</Words>
  <Application>Microsoft Office PowerPoint</Application>
  <PresentationFormat>Widescreen</PresentationFormat>
  <Paragraphs>384</Paragraphs>
  <Slides>35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2" baseType="lpstr">
      <vt:lpstr>Arial</vt:lpstr>
      <vt:lpstr>Arial Rounded MT Bold</vt:lpstr>
      <vt:lpstr>Calibri</vt:lpstr>
      <vt:lpstr>Calibri Light</vt:lpstr>
      <vt:lpstr>Cambria Math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RAVINDER GOTHWALL</dc:creator>
  <cp:lastModifiedBy>Administrator</cp:lastModifiedBy>
  <cp:revision>92</cp:revision>
  <dcterms:created xsi:type="dcterms:W3CDTF">2025-08-02T04:28:01Z</dcterms:created>
  <dcterms:modified xsi:type="dcterms:W3CDTF">2026-06-20T05:41:50Z</dcterms:modified>
</cp:coreProperties>
</file>