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7" r:id="rId2"/>
    <p:sldId id="298" r:id="rId3"/>
    <p:sldId id="299" r:id="rId4"/>
    <p:sldId id="300" r:id="rId5"/>
    <p:sldId id="301" r:id="rId6"/>
    <p:sldId id="302" r:id="rId7"/>
    <p:sldId id="317" r:id="rId8"/>
    <p:sldId id="318" r:id="rId9"/>
    <p:sldId id="316" r:id="rId10"/>
    <p:sldId id="303" r:id="rId11"/>
    <p:sldId id="304" r:id="rId12"/>
    <p:sldId id="319" r:id="rId13"/>
    <p:sldId id="320" r:id="rId14"/>
    <p:sldId id="321" r:id="rId15"/>
    <p:sldId id="322" r:id="rId16"/>
    <p:sldId id="296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93" autoAdjust="0"/>
    <p:restoredTop sz="87071" autoAdjust="0"/>
  </p:normalViewPr>
  <p:slideViewPr>
    <p:cSldViewPr snapToGrid="0">
      <p:cViewPr varScale="1">
        <p:scale>
          <a:sx n="62" d="100"/>
          <a:sy n="62" d="100"/>
        </p:scale>
        <p:origin x="90" y="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4A7BC-5C65-4582-B963-581100DFA1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D1E761-27C6-4D81-A29D-73D8033A0B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E72DDD-0E39-4564-8B6A-6802B959F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E2D932-F6FC-485C-AE19-C71745180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8DECAE-C30C-4436-B03F-CDCB98989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422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C8B81-3F62-48DC-8D9A-7B9CAF8B6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F1A385-4D29-4167-A818-8A57E61F5B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29D5C5-08CA-4A33-9202-782E4B2B8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54CB47-267A-45E8-B80B-BEAC51D61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21CB2E-60DB-435F-997A-DA1EE24A8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635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C2E9DF9-5DB0-4E17-951C-CB6BF5915C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043B1F-733E-4FEC-9DCB-CC88A811A5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83C7DD-A75A-40FA-97B3-7DADAD9FF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5FB013-7CA5-41E8-B1C8-B5FB35113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E40547-B4A4-454E-A0B6-16366DD72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687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9BC619-CD37-49F8-A1D0-635A307AA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D117A-9A8F-4306-B8DC-69242C374E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9CEC50-9659-43C3-AEBD-99FCC290D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40723-3AB4-48CA-BC80-638ECF93F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1AB70-17C6-45F6-A1A1-4F5C5C96C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050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F9371-2883-411D-901C-02C57E303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4172BD-2031-4821-A3A0-DE0813C267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D0265F-0D0E-4147-9363-1867D3599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3D23D3-50AB-4133-81F3-47CFB5E7E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0FCA5B-F0A0-4295-9E54-A3C7BC36E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581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8B9B7-CF4F-4FED-B200-6C2FF28EA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484785-C99B-42C1-BE5D-0CDD784BF3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AB612D-B933-4864-8947-B4D2F72A50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8AE706-BBC6-4941-A3A5-42B34BF8D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F28566-299F-4144-A446-E1C122EC3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211B7C-9CE4-4EC5-A9F1-217B170AC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534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738EC-DF1A-48B0-A064-E9E28C99E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D5BABA-6BF0-48DC-BCAD-B3B6259861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69A0F5-CC05-4941-8B3D-1DCA3EDD68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510A46-8AD9-48C7-A1F4-D92D76EF68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EE4074-0B98-4EC4-8AAA-A6E146F6E9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1A1DA6-4C81-44F5-ABBA-86DBF1EF1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5C0264-A1D5-4B17-A4FF-7BB911C6C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401B02-CB3D-407C-AC23-B58FC12C9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272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7D1B0-F5D3-4511-B652-D7C1F5EEF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097F0E-12F3-4DF8-9D02-769608BA5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50BF42-111B-41F7-AC4D-ADC4D063E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E9057E-BB11-417A-82B6-33DBAD6A7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606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32E91D-94CA-4BFF-9259-D27A1A39A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8DC18B-B3FF-4A01-B233-A904AD74D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48B483-1472-4772-8420-08A76CA6B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108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A9671-7514-4C4E-A1BC-682E7A1C3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5A137A-A6D0-418E-A30A-D7B8CC2E86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84E2B8-716C-4969-80D0-45CFD69C62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6BEBB6-C258-4B3C-A5C5-CCBAC9CCD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41D417-493B-4063-A5D4-8D261250C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955F98-8BCA-4172-8C7D-0F6A75DEB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357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22860-FF99-4805-A617-5F9440F46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9C0482-3B5D-4BCD-99F2-E9932FD402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C511BB-F490-468D-A306-3C708AD867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3FA097-32E5-4C69-87C4-3FB1F51B1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D7644F-8FE5-450E-9FDD-776B2A9A7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88F6CF-6550-4089-90F2-5453D58F0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39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7834A7-32D9-405E-ABD0-5DE69D424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2BABCC-1EC0-4ED3-8049-7AA5EA15D8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1720B1-BD01-4044-85A5-F993020671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681230-0C1E-4D40-A94D-85BE062EEC7D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4F97DC-4DD7-4B2D-A5AD-B85D586E0F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CA7275-E3B6-499B-9B9D-C7C883861F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307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86" y="18809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242226"/>
            <a:ext cx="11341930" cy="2186774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Q1. Sarah runs a lemonade stall, her decision – making process involves assessing the demand for her lemonade, pricing strategies, and maximizing her profit within the limited scope  of her small business . Which level of the economy does Sarah’s lemonade stall represent?                [Sept-24]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08791" y="188090"/>
            <a:ext cx="3222897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N</a:t>
            </a:r>
            <a:r>
              <a:rPr lang="en-US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ature and Scope of Business Economies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10493" y="4747261"/>
            <a:ext cx="4239576" cy="68658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Micro Economy  </a:t>
            </a: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15749" y="3596381"/>
            <a:ext cx="4171259" cy="68658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Macro Economy 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386383" y="4736754"/>
            <a:ext cx="4817646" cy="68658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National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Economy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381129" y="3585865"/>
            <a:ext cx="4717796" cy="68658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Global Economy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74E10A-CAD8-9431-E1D6-27970B349D8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333186" y="303193"/>
            <a:ext cx="2598717" cy="771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34" y="18809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4949" y="1164303"/>
            <a:ext cx="11345772" cy="2523920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Q10. An icecream company is planning to expand its business . Before making decisions, it studies various economic factors , such as consumer preferences , pricing strategies, employee wages and the ideal location for its outlets . Which level of the company does the company analyze for expansion ?</a:t>
            </a: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                                                                                      [Sept-25]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505876" y="236401"/>
            <a:ext cx="297216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N</a:t>
            </a:r>
            <a:r>
              <a:rPr lang="en-US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ature and Scope of Business Economies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10492" y="4747261"/>
            <a:ext cx="5111935" cy="68658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International Economy </a:t>
            </a: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05239" y="3841697"/>
            <a:ext cx="5096169" cy="547422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Macro Economy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417913" y="4736754"/>
            <a:ext cx="5206528" cy="68658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National Economy 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412658" y="3841697"/>
            <a:ext cx="5222293" cy="430752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Micro Economy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D3F01B-585E-AB1C-5E1C-CE524035D1D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86440" y="31931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30" y="156047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250281"/>
            <a:ext cx="11341930" cy="1257787"/>
          </a:xfrm>
          <a:prstGeom prst="roundRect">
            <a:avLst>
              <a:gd name="adj" fmla="val 1263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Q11. Which of the following is NOT Covered under Macro Economics </a:t>
            </a:r>
            <a:r>
              <a:rPr lang="en-US" sz="2800" dirty="0"/>
              <a:t>?</a:t>
            </a:r>
            <a:r>
              <a:rPr lang="en-US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                    </a:t>
            </a:r>
          </a:p>
          <a:p>
            <a:pPr algn="r"/>
            <a:r>
              <a:rPr lang="en-US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 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[Sept 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41279" y="220134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N</a:t>
            </a:r>
            <a:r>
              <a:rPr lang="en-US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ature and Scope of Business Economies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36769" y="4910324"/>
            <a:ext cx="4757748" cy="830076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(c) The level of    employment</a:t>
            </a: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36769" y="3596381"/>
            <a:ext cx="4432065" cy="686584"/>
          </a:xfrm>
          <a:prstGeom prst="roundRect">
            <a:avLst>
              <a:gd name="adj" fmla="val 10959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(a) Balance of payment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396893" y="4736754"/>
            <a:ext cx="4817646" cy="68658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(d) Behavior of Firms 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402149" y="3585865"/>
            <a:ext cx="5249920" cy="84244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(b) The overall level of savings and investment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F43E438-97E4-4EAF-6A76-1100D07B3B6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86440" y="31931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E749BB-6215-A141-A721-0580328A7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2F056B94-5D0F-8206-808B-F0D9D532AF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001" y="56867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9931E8A-C38F-E295-F64A-7F300D9FD6A6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55DB814-A177-EDCC-1878-E9D6772CDB8B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D5A4C9-BEAF-4002-9F9D-98DE1C73C590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B35AA12-66EE-D7EC-C087-63F696548822}"/>
              </a:ext>
            </a:extLst>
          </p:cNvPr>
          <p:cNvSpPr/>
          <p:nvPr/>
        </p:nvSpPr>
        <p:spPr>
          <a:xfrm>
            <a:off x="408791" y="1250281"/>
            <a:ext cx="11341930" cy="1257787"/>
          </a:xfrm>
          <a:prstGeom prst="roundRect">
            <a:avLst>
              <a:gd name="adj" fmla="val 1263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Q12. Which of the following is not one of the three main macroecomic goals for any nation</a:t>
            </a:r>
          </a:p>
          <a:p>
            <a:pPr algn="r"/>
            <a:r>
              <a:rPr lang="en-US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 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[JAN-26]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51A5D38-5FD3-01F0-419C-06343283511F}"/>
              </a:ext>
            </a:extLst>
          </p:cNvPr>
          <p:cNvSpPr txBox="1"/>
          <p:nvPr/>
        </p:nvSpPr>
        <p:spPr>
          <a:xfrm>
            <a:off x="441279" y="220134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N</a:t>
            </a:r>
            <a:r>
              <a:rPr lang="en-US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ature and Scope of Business Economies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A5150276-4060-618D-3AF7-D4B3CAC7548C}"/>
              </a:ext>
            </a:extLst>
          </p:cNvPr>
          <p:cNvSpPr/>
          <p:nvPr/>
        </p:nvSpPr>
        <p:spPr>
          <a:xfrm>
            <a:off x="773927" y="3922960"/>
            <a:ext cx="5177422" cy="861607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(c) High level of employment </a:t>
            </a: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C6B9350B-4CD9-621A-B7B8-7101D0758D7F}"/>
              </a:ext>
            </a:extLst>
          </p:cNvPr>
          <p:cNvSpPr/>
          <p:nvPr/>
        </p:nvSpPr>
        <p:spPr>
          <a:xfrm>
            <a:off x="696173" y="2828725"/>
            <a:ext cx="5255176" cy="861607"/>
          </a:xfrm>
          <a:prstGeom prst="roundRect">
            <a:avLst>
              <a:gd name="adj" fmla="val 8702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(a) Universal education to all 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E3230183-D688-1E22-7EA3-710A8D3B0D05}"/>
              </a:ext>
            </a:extLst>
          </p:cNvPr>
          <p:cNvSpPr/>
          <p:nvPr/>
        </p:nvSpPr>
        <p:spPr>
          <a:xfrm>
            <a:off x="6396893" y="4099020"/>
            <a:ext cx="5255176" cy="773577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(d) Price stability 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78FF6C67-DAB8-61AE-6EFE-028A24A4345B}"/>
              </a:ext>
            </a:extLst>
          </p:cNvPr>
          <p:cNvSpPr/>
          <p:nvPr/>
        </p:nvSpPr>
        <p:spPr>
          <a:xfrm>
            <a:off x="6396893" y="2916755"/>
            <a:ext cx="5255176" cy="773577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(b) Economic growth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6C1E4EA-1745-2D9D-6150-808C2866CDB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86440" y="31931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830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6F770-DF39-A0B1-DB59-5123A45871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AA018E6-6ED5-A598-1513-8274E1B9D7F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30" y="156047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3E28BFF-2F59-B9DF-D53B-CA1BCDC75152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36787D3-30A0-D0E7-241A-3D0148C3962A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B50413-358D-D2A8-13CC-11A57C29A589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39EFD7A-AFB4-A56C-7DD7-AD112499BC03}"/>
              </a:ext>
            </a:extLst>
          </p:cNvPr>
          <p:cNvSpPr/>
          <p:nvPr/>
        </p:nvSpPr>
        <p:spPr>
          <a:xfrm>
            <a:off x="408791" y="1250282"/>
            <a:ext cx="11341930" cy="1131572"/>
          </a:xfrm>
          <a:prstGeom prst="roundRect">
            <a:avLst>
              <a:gd name="adj" fmla="val 1263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Q13. Which of the following is not covered in micro economics ?                    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 [JAN-26]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AA7A2A6-4D41-3EEC-A752-7C2242113A5C}"/>
              </a:ext>
            </a:extLst>
          </p:cNvPr>
          <p:cNvSpPr txBox="1"/>
          <p:nvPr/>
        </p:nvSpPr>
        <p:spPr>
          <a:xfrm>
            <a:off x="441279" y="220134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N</a:t>
            </a:r>
            <a:r>
              <a:rPr lang="en-US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ature and Scope of Business Economies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F4BFB60-C9F6-9749-159E-B282857AFDFB}"/>
              </a:ext>
            </a:extLst>
          </p:cNvPr>
          <p:cNvSpPr/>
          <p:nvPr/>
        </p:nvSpPr>
        <p:spPr>
          <a:xfrm>
            <a:off x="876871" y="3998563"/>
            <a:ext cx="4652490" cy="1007390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The general price level and interest rates</a:t>
            </a: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36272845-608A-A75F-606E-B3099DF864A8}"/>
              </a:ext>
            </a:extLst>
          </p:cNvPr>
          <p:cNvSpPr/>
          <p:nvPr/>
        </p:nvSpPr>
        <p:spPr>
          <a:xfrm>
            <a:off x="936769" y="2991173"/>
            <a:ext cx="4432065" cy="669710"/>
          </a:xfrm>
          <a:prstGeom prst="roundRect">
            <a:avLst>
              <a:gd name="adj" fmla="val 10959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Product pricing 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F306AF1C-E0A4-3A7D-AE66-707B338C454E}"/>
              </a:ext>
            </a:extLst>
          </p:cNvPr>
          <p:cNvSpPr/>
          <p:nvPr/>
        </p:nvSpPr>
        <p:spPr>
          <a:xfrm>
            <a:off x="5694517" y="3998564"/>
            <a:ext cx="5957552" cy="852407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The economic conditions of a section of people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C13A2F3A-45E9-BD23-08B8-F0616546661C}"/>
              </a:ext>
            </a:extLst>
          </p:cNvPr>
          <p:cNvSpPr/>
          <p:nvPr/>
        </p:nvSpPr>
        <p:spPr>
          <a:xfrm>
            <a:off x="5694517" y="2991172"/>
            <a:ext cx="5957552" cy="852407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Factor pricing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8D84BD0-54BC-6A58-E49B-5E5CC2146E3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86440" y="31931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7115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21ADCB-FB16-9A62-7CA0-CE71E50D17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9995573A-A83E-2992-BE20-9E26E72955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30" y="-260968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25D241E-CFEC-97E0-DB19-F0FF7F6B5E52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EEE32B3-E73D-D327-80E0-F18E8634982A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623D3E-A11C-301C-9BCD-57AB70C63FDD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8E66570-EAB8-9B39-BB80-412920653FF9}"/>
              </a:ext>
            </a:extLst>
          </p:cNvPr>
          <p:cNvSpPr/>
          <p:nvPr/>
        </p:nvSpPr>
        <p:spPr>
          <a:xfrm>
            <a:off x="408791" y="1250282"/>
            <a:ext cx="11341930" cy="1131572"/>
          </a:xfrm>
          <a:prstGeom prst="roundRect">
            <a:avLst>
              <a:gd name="adj" fmla="val 1263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Q14. Which of the following is a normative statement ?                   </a:t>
            </a:r>
          </a:p>
          <a:p>
            <a:pPr algn="r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 [JAN-26]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58DE9D0-2E1F-8FED-7F61-B7D1045C6FCA}"/>
              </a:ext>
            </a:extLst>
          </p:cNvPr>
          <p:cNvSpPr txBox="1"/>
          <p:nvPr/>
        </p:nvSpPr>
        <p:spPr>
          <a:xfrm>
            <a:off x="441279" y="220134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N</a:t>
            </a:r>
            <a:r>
              <a:rPr lang="en-US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ature and Scope of Business Economies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ED583E87-5527-E900-4096-53F760C41071}"/>
              </a:ext>
            </a:extLst>
          </p:cNvPr>
          <p:cNvSpPr/>
          <p:nvPr/>
        </p:nvSpPr>
        <p:spPr>
          <a:xfrm>
            <a:off x="936768" y="4717265"/>
            <a:ext cx="9462594" cy="769996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(c) If consumer income drops , consumers will less money to spend</a:t>
            </a: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D43ECB24-4C24-F888-84E5-46FEFAE0E4C4}"/>
              </a:ext>
            </a:extLst>
          </p:cNvPr>
          <p:cNvSpPr/>
          <p:nvPr/>
        </p:nvSpPr>
        <p:spPr>
          <a:xfrm>
            <a:off x="936768" y="2586557"/>
            <a:ext cx="8036751" cy="842444"/>
          </a:xfrm>
          <a:prstGeom prst="roundRect">
            <a:avLst>
              <a:gd name="adj" fmla="val 10959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(a) Public healthcare increases public expenditure 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2BCEAD44-68DE-9D43-D3F5-89F33207E191}"/>
              </a:ext>
            </a:extLst>
          </p:cNvPr>
          <p:cNvSpPr/>
          <p:nvPr/>
        </p:nvSpPr>
        <p:spPr>
          <a:xfrm>
            <a:off x="936768" y="5607718"/>
            <a:ext cx="9261117" cy="769996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(d) The government should provide healthcare for all </a:t>
            </a:r>
            <a:r>
              <a:rPr lang="en-US" dirty="0"/>
              <a:t>. </a:t>
            </a:r>
            <a:endParaRPr lang="en-US" sz="28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6ECC069E-DAFB-ED6B-6075-296468620A80}"/>
              </a:ext>
            </a:extLst>
          </p:cNvPr>
          <p:cNvSpPr/>
          <p:nvPr/>
        </p:nvSpPr>
        <p:spPr>
          <a:xfrm>
            <a:off x="936769" y="3585864"/>
            <a:ext cx="9462594" cy="995029"/>
          </a:xfrm>
          <a:prstGeom prst="roundRect">
            <a:avLst>
              <a:gd name="adj" fmla="val 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(b) Higher interest rates as set by the government’s economic policy will reduce house prices </a:t>
            </a:r>
            <a:r>
              <a:rPr lang="en-US" sz="2800" dirty="0">
                <a:latin typeface="Arial Rounded MT Bold" panose="020F0704030504030204" pitchFamily="34" charset="0"/>
              </a:rPr>
              <a:t>.</a:t>
            </a:r>
            <a:endParaRPr lang="en-US" sz="28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8ADC5EA-D9C7-8846-ECF9-9E73EF07224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86440" y="31931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0686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61639-D0E3-1372-028D-2439FD80AC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A8D933E4-6BF6-946E-11CD-F65608D55D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30" y="156047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9AA5B00-E440-5695-669F-CFA7AE8B95D9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E5033A4-EE0A-BEC7-422B-F0B723BF3754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036B1A2-C54E-F41A-84A5-995FE1C8BFC3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9562F52-C879-9425-58D2-25A00E96FDE6}"/>
              </a:ext>
            </a:extLst>
          </p:cNvPr>
          <p:cNvSpPr/>
          <p:nvPr/>
        </p:nvSpPr>
        <p:spPr>
          <a:xfrm>
            <a:off x="408791" y="1250281"/>
            <a:ext cx="11341930" cy="1131571"/>
          </a:xfrm>
          <a:prstGeom prst="roundRect">
            <a:avLst>
              <a:gd name="adj" fmla="val 1263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Q15. Which of the following areas is related to macroeconomics ?                   </a:t>
            </a:r>
          </a:p>
          <a:p>
            <a:pPr algn="r"/>
            <a:r>
              <a:rPr lang="en-US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 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[MAY-26]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EF76BF-781B-3687-9054-B8DC16B98758}"/>
              </a:ext>
            </a:extLst>
          </p:cNvPr>
          <p:cNvSpPr txBox="1"/>
          <p:nvPr/>
        </p:nvSpPr>
        <p:spPr>
          <a:xfrm>
            <a:off x="441279" y="220134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N</a:t>
            </a:r>
            <a:r>
              <a:rPr lang="en-US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ature and Scope of Business Economies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E35CF302-7F29-21FE-58F8-B41704D066E9}"/>
              </a:ext>
            </a:extLst>
          </p:cNvPr>
          <p:cNvSpPr/>
          <p:nvPr/>
        </p:nvSpPr>
        <p:spPr>
          <a:xfrm>
            <a:off x="876871" y="3990878"/>
            <a:ext cx="4817646" cy="922085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External value of currency</a:t>
            </a: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E13827E4-65E1-8874-4A5A-1F316B639A0B}"/>
              </a:ext>
            </a:extLst>
          </p:cNvPr>
          <p:cNvSpPr/>
          <p:nvPr/>
        </p:nvSpPr>
        <p:spPr>
          <a:xfrm>
            <a:off x="936769" y="2818442"/>
            <a:ext cx="4432065" cy="767423"/>
          </a:xfrm>
          <a:prstGeom prst="roundRect">
            <a:avLst>
              <a:gd name="adj" fmla="val 13216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Consumer behavior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1386F337-344C-C896-3677-753062F683C0}"/>
              </a:ext>
            </a:extLst>
          </p:cNvPr>
          <p:cNvSpPr/>
          <p:nvPr/>
        </p:nvSpPr>
        <p:spPr>
          <a:xfrm>
            <a:off x="6200673" y="3990878"/>
            <a:ext cx="5451396" cy="767423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Behavior of firms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BDFB45D2-AAAE-F0A0-78BF-E849E47549E9}"/>
              </a:ext>
            </a:extLst>
          </p:cNvPr>
          <p:cNvSpPr/>
          <p:nvPr/>
        </p:nvSpPr>
        <p:spPr>
          <a:xfrm>
            <a:off x="6200673" y="2818443"/>
            <a:ext cx="5451396" cy="916650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Factor pricing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D09AE8C-3DD7-2BCE-AB26-FDC237DF700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86440" y="31931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4022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AE09C47-520B-4651-BFA6-ED33CEDABC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50517" y="-2560060"/>
            <a:ext cx="6610665" cy="11859882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66578" y="82451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76338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2529927" y="1527585"/>
            <a:ext cx="6984998" cy="580913"/>
          </a:xfrm>
          <a:prstGeom prst="roundRect">
            <a:avLst>
              <a:gd name="adj" fmla="val 5644"/>
            </a:avLst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2800" dirty="0">
                <a:solidFill>
                  <a:srgbClr val="0000FF"/>
                </a:solidFill>
                <a:latin typeface="Arial Rounded MT Bold" panose="020F0704030504030204" pitchFamily="34" charset="0"/>
              </a:rPr>
              <a:t>Answer Key </a:t>
            </a:r>
            <a:endParaRPr lang="en-US" sz="2400" dirty="0">
              <a:solidFill>
                <a:srgbClr val="0000FF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DC85CB-B419-4B56-81E3-2ADB17F0D38C}"/>
              </a:ext>
            </a:extLst>
          </p:cNvPr>
          <p:cNvSpPr txBox="1"/>
          <p:nvPr/>
        </p:nvSpPr>
        <p:spPr>
          <a:xfrm>
            <a:off x="599569" y="430942"/>
            <a:ext cx="297216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N</a:t>
            </a:r>
            <a:r>
              <a:rPr lang="en-US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ature and Scope of Business Economies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0388914"/>
              </p:ext>
            </p:extLst>
          </p:nvPr>
        </p:nvGraphicFramePr>
        <p:xfrm>
          <a:off x="1989958" y="2638096"/>
          <a:ext cx="8128000" cy="26664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6599"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1 (c)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2 (c)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3 (c)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4 (b)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6599"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5 (b)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6 (b)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7 (d)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8 (b)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6599"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9 (c)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10 (b)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11 (d)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Ans.12(a)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65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Ans.13(c)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Ans.14(d)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Ans.15(c)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659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5B0525E4-730B-53EF-8B2E-97717FAF334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86440" y="31931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776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933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250281"/>
            <a:ext cx="11341930" cy="1557465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Q2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.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Which of the following is related with the total arrangements for the production and distribution of goods and services in a society ?                                                                         [Sept-24]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0" y="284599"/>
            <a:ext cx="3719676" cy="733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4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N</a:t>
            </a:r>
            <a:r>
              <a:rPr lang="en-US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ature and Scope of Business Economies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10493" y="4747261"/>
            <a:ext cx="4649480" cy="68658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Economic System  </a:t>
            </a: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26259" y="3596381"/>
            <a:ext cx="4633714" cy="68658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Economic Problem 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386383" y="4736754"/>
            <a:ext cx="4817646" cy="68658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Economic Institution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381129" y="3585865"/>
            <a:ext cx="4717796" cy="68658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Economic Choice</a:t>
            </a:r>
            <a:endParaRPr lang="en-US" sz="2800" b="1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E9421D5-53BB-69B9-29F9-762024A42AB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434013" y="347618"/>
            <a:ext cx="2377972" cy="771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63" y="-6246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250281"/>
            <a:ext cx="11341930" cy="1557465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Q3. Business Economics is basically concerned with</a:t>
            </a:r>
            <a:r>
              <a:rPr lang="en-US" sz="2800" dirty="0">
                <a:solidFill>
                  <a:srgbClr val="7030A0"/>
                </a:solidFill>
              </a:rPr>
              <a:t>: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                                    [Sept-24]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41279" y="319314"/>
            <a:ext cx="2955382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N</a:t>
            </a:r>
            <a:r>
              <a:rPr lang="en-US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ature and Scope of Business Economies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26259" y="4631654"/>
            <a:ext cx="4239576" cy="68658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b="1" dirty="0">
                <a:solidFill>
                  <a:srgbClr val="7030A0"/>
                </a:solidFill>
              </a:rPr>
              <a:t>Micro Economics</a:t>
            </a:r>
            <a:r>
              <a:rPr lang="en-US" sz="2800" dirty="0">
                <a:solidFill>
                  <a:srgbClr val="7030A0"/>
                </a:solidFill>
              </a:rPr>
              <a:t>  </a:t>
            </a: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26259" y="3575361"/>
            <a:ext cx="4171259" cy="68658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Applied Economics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390289" y="4631654"/>
            <a:ext cx="4813739" cy="68658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Macro Economics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391638" y="3108504"/>
            <a:ext cx="5359083" cy="1153441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Managerial Economics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E2F3619-D9C5-503C-CA2E-CF12F261D9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86440" y="31931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30" y="10493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250281"/>
            <a:ext cx="11341930" cy="1557465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</a:rPr>
              <a:t>Q4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Which of the following does not describe the nature of business economics </a:t>
            </a:r>
            <a:r>
              <a:rPr lang="en-US" dirty="0"/>
              <a:t>?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                                                            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[Jan-25]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41279" y="220134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N</a:t>
            </a:r>
            <a:r>
              <a:rPr lang="en-US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ature and Scope of Business Economies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10493" y="4736751"/>
            <a:ext cx="4239576" cy="68658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It is an art</a:t>
            </a: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36768" y="3585870"/>
            <a:ext cx="4842574" cy="797443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It is normative in nature  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412658" y="4736751"/>
            <a:ext cx="5111685" cy="865960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It incorporates elements of Macro Analysis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412658" y="3585865"/>
            <a:ext cx="5111685" cy="797442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It is abstract and purely theoretical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715EAE-4F2F-E91C-AA48-B779145DB64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86440" y="31931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30" y="144258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250281"/>
            <a:ext cx="11341930" cy="1557465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Q5. Finance minister was discussing balance of trade and balance of payments .This area comes under </a:t>
            </a: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[Jan 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N</a:t>
            </a:r>
            <a:r>
              <a:rPr lang="en-US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ature and Scope of Business Economies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10493" y="4757771"/>
            <a:ext cx="4239576" cy="68658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Capitalist Economy </a:t>
            </a: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26259" y="3585871"/>
            <a:ext cx="4171259" cy="68658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Micro economics 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386383" y="4736754"/>
            <a:ext cx="4817646" cy="68658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Mixed Economy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402149" y="3585865"/>
            <a:ext cx="4717796" cy="68658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Macro economics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07A588E-F736-1E20-BEFF-A1EC43A057E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86440" y="31931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814" y="156047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250281"/>
            <a:ext cx="11341930" cy="1557465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Q6. Which of the following is an example of normative statement</a:t>
            </a:r>
            <a:r>
              <a:rPr lang="en-US" sz="2800" dirty="0">
                <a:solidFill>
                  <a:srgbClr val="00B050"/>
                </a:solidFill>
              </a:rPr>
              <a:t>?</a:t>
            </a: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                                                                        [Jan-25]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08791" y="420413"/>
            <a:ext cx="3117968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N</a:t>
            </a:r>
            <a:r>
              <a:rPr lang="en-US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ature and Scope of Business Economies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51638" y="2992036"/>
            <a:ext cx="10829162" cy="68658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The demand for a good will increase if its price decreases </a:t>
            </a:r>
          </a:p>
        </p:txBody>
      </p:sp>
      <p:sp>
        <p:nvSpPr>
          <p:cNvPr id="17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56897" y="5751003"/>
            <a:ext cx="10829160" cy="776370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An increase in government spending will reduce the employment </a:t>
            </a:r>
            <a:r>
              <a:rPr lang="en-US" dirty="0"/>
              <a:t>rate .</a:t>
            </a:r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9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51636" y="3906442"/>
            <a:ext cx="10829161" cy="817200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The government should increase taxes on liquor to reduce its consumption</a:t>
            </a:r>
          </a:p>
        </p:txBody>
      </p:sp>
      <p:sp>
        <p:nvSpPr>
          <p:cNvPr id="20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62151" y="4831349"/>
            <a:ext cx="10818646" cy="776370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</a:t>
            </a:r>
            <a:r>
              <a:rPr lang="en-US" dirty="0"/>
              <a:t>A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decrease in interest rates will lead to an increase in investment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5819E8-E90F-78AF-827A-F39F19A4B5B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86440" y="31931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30" y="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250281"/>
            <a:ext cx="11341930" cy="1557465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Q7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.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An economy exists on which of the following two facts </a:t>
            </a:r>
            <a:r>
              <a:rPr lang="en-US" dirty="0"/>
              <a:t>?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                                                                                                  </a:t>
            </a:r>
          </a:p>
          <a:p>
            <a:pPr algn="r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[May-25]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41279" y="220135"/>
            <a:ext cx="3085480" cy="703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N</a:t>
            </a:r>
            <a:r>
              <a:rPr lang="en-US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ature and Scope of Business Economies </a:t>
            </a:r>
            <a:endParaRPr lang="en-GB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09598" y="2992036"/>
            <a:ext cx="10573408" cy="68658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(a) Human wants are limited and resources are scarce</a:t>
            </a:r>
          </a:p>
        </p:txBody>
      </p:sp>
      <p:sp>
        <p:nvSpPr>
          <p:cNvPr id="17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04346" y="5677432"/>
            <a:ext cx="11007083" cy="741923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(d) Human wants are unlimited but the resources are relatively scarce</a:t>
            </a:r>
          </a:p>
        </p:txBody>
      </p:sp>
      <p:sp>
        <p:nvSpPr>
          <p:cNvPr id="19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09596" y="3874913"/>
            <a:ext cx="10871203" cy="68658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(b) Human wants are limited and the resources are unlimited </a:t>
            </a:r>
          </a:p>
        </p:txBody>
      </p:sp>
      <p:sp>
        <p:nvSpPr>
          <p:cNvPr id="20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09601" y="4778799"/>
            <a:ext cx="10573408" cy="68658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(c) Human wants as well as resources are unlimited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5B1D160-BFB7-9F41-D5B3-C761ADD8349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86440" y="31931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814" y="156047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250281"/>
            <a:ext cx="11341930" cy="1557465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Q8. The microeconomic theory mainly does not deal with which of the following issue </a:t>
            </a:r>
            <a:r>
              <a:rPr lang="en-US" sz="2800" dirty="0">
                <a:solidFill>
                  <a:srgbClr val="00B050"/>
                </a:solidFill>
              </a:rPr>
              <a:t>:</a:t>
            </a: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                                                                            [May-25]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41279" y="172604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N</a:t>
            </a:r>
            <a:r>
              <a:rPr lang="en-US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ature and Scope of Business Economies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51638" y="2992036"/>
            <a:ext cx="10573408" cy="68658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Demand analysis and forecasting </a:t>
            </a:r>
          </a:p>
        </p:txBody>
      </p:sp>
      <p:sp>
        <p:nvSpPr>
          <p:cNvPr id="17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56897" y="5687943"/>
            <a:ext cx="10573408" cy="68658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Inventory management </a:t>
            </a:r>
          </a:p>
        </p:txBody>
      </p:sp>
      <p:sp>
        <p:nvSpPr>
          <p:cNvPr id="19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62147" y="3885423"/>
            <a:ext cx="10573408" cy="68658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Stage of business cycles</a:t>
            </a:r>
          </a:p>
        </p:txBody>
      </p:sp>
      <p:sp>
        <p:nvSpPr>
          <p:cNvPr id="20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62151" y="4789309"/>
            <a:ext cx="10573408" cy="68658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Production and cost analysis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31F66C1-E0D5-EE34-AE02-46456CBEB34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86440" y="31931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5" y="-81395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7429" y="108678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250281"/>
            <a:ext cx="11341930" cy="1192473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Q9</a:t>
            </a:r>
            <a:r>
              <a:rPr lang="en-US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.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Which of the following is not correct about business economics  with refence to economics ?                               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[May-25]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41279" y="220134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N</a:t>
            </a:r>
            <a:r>
              <a:rPr lang="en-US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ature and Scope of Business Economies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582558" y="2810151"/>
            <a:ext cx="11017260" cy="774206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Business economics has a narrow scope in comparison to economics 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441279" y="3803351"/>
            <a:ext cx="11309441" cy="792705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Business economics helps in proper decision making in a particular business entity </a:t>
            </a:r>
            <a:r>
              <a:rPr lang="en-US" sz="2800" dirty="0">
                <a:solidFill>
                  <a:srgbClr val="7030A0"/>
                </a:solidFill>
              </a:rPr>
              <a:t>.</a:t>
            </a:r>
          </a:p>
        </p:txBody>
      </p:sp>
      <p:sp>
        <p:nvSpPr>
          <p:cNvPr id="17" name="Rectangle: Rounded Corners 20">
            <a:extLst>
              <a:ext uri="{FF2B5EF4-FFF2-40B4-BE49-F238E27FC236}">
                <a16:creationId xmlns:a16="http://schemas.microsoft.com/office/drawing/2014/main" id="{7F75D069-5BD6-910C-2C28-9BCD30953031}"/>
              </a:ext>
            </a:extLst>
          </p:cNvPr>
          <p:cNvSpPr/>
          <p:nvPr/>
        </p:nvSpPr>
        <p:spPr>
          <a:xfrm>
            <a:off x="582557" y="4944953"/>
            <a:ext cx="11168163" cy="476133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Economics is an applied branch of business economics. </a:t>
            </a:r>
            <a:r>
              <a:rPr lang="en-US" sz="2800" b="1" dirty="0"/>
              <a:t>n</a:t>
            </a:r>
            <a:endParaRPr lang="en-US" sz="2800" dirty="0">
              <a:solidFill>
                <a:srgbClr val="7030A0"/>
              </a:solidFill>
            </a:endParaRPr>
          </a:p>
        </p:txBody>
      </p:sp>
      <p:sp>
        <p:nvSpPr>
          <p:cNvPr id="19" name="Rectangle: Rounded Corners 20">
            <a:extLst>
              <a:ext uri="{FF2B5EF4-FFF2-40B4-BE49-F238E27FC236}">
                <a16:creationId xmlns:a16="http://schemas.microsoft.com/office/drawing/2014/main" id="{1F543203-CA05-5C1D-3A6F-56BA295A1CFA}"/>
              </a:ext>
            </a:extLst>
          </p:cNvPr>
          <p:cNvSpPr/>
          <p:nvPr/>
        </p:nvSpPr>
        <p:spPr>
          <a:xfrm>
            <a:off x="582557" y="5542971"/>
            <a:ext cx="11168163" cy="792705"/>
          </a:xfrm>
          <a:prstGeom prst="roundRect">
            <a:avLst>
              <a:gd name="adj" fmla="val 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Business economies include the analysis of micro level issues like demand , supply </a:t>
            </a:r>
            <a:r>
              <a:rPr lang="en-US" sz="2800" dirty="0" err="1">
                <a:solidFill>
                  <a:srgbClr val="7030A0"/>
                </a:solidFill>
                <a:latin typeface="Arial Rounded MT Bold" panose="020F0704030504030204" pitchFamily="34" charset="0"/>
              </a:rPr>
              <a:t>etc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555C970-5A6E-EF1D-9B29-23602E8DA97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86440" y="31931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1329</TotalTime>
  <Words>1050</Words>
  <Application>Microsoft Office PowerPoint</Application>
  <PresentationFormat>Widescreen</PresentationFormat>
  <Paragraphs>135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Arial Rounded MT Bold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RAVINDER GOTHWALL</dc:creator>
  <cp:lastModifiedBy>Administrator</cp:lastModifiedBy>
  <cp:revision>60</cp:revision>
  <dcterms:created xsi:type="dcterms:W3CDTF">2025-08-02T04:28:01Z</dcterms:created>
  <dcterms:modified xsi:type="dcterms:W3CDTF">2026-06-24T05:38:44Z</dcterms:modified>
</cp:coreProperties>
</file>